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71"/>
  </p:notesMasterIdLst>
  <p:sldIdLst>
    <p:sldId id="256" r:id="rId3"/>
    <p:sldId id="315" r:id="rId4"/>
    <p:sldId id="335" r:id="rId5"/>
    <p:sldId id="326" r:id="rId6"/>
    <p:sldId id="336" r:id="rId7"/>
    <p:sldId id="279" r:id="rId8"/>
    <p:sldId id="337" r:id="rId9"/>
    <p:sldId id="281" r:id="rId10"/>
    <p:sldId id="338" r:id="rId11"/>
    <p:sldId id="306" r:id="rId12"/>
    <p:sldId id="339" r:id="rId13"/>
    <p:sldId id="332" r:id="rId14"/>
    <p:sldId id="282" r:id="rId15"/>
    <p:sldId id="340" r:id="rId16"/>
    <p:sldId id="333" r:id="rId17"/>
    <p:sldId id="307" r:id="rId18"/>
    <p:sldId id="341" r:id="rId19"/>
    <p:sldId id="309" r:id="rId20"/>
    <p:sldId id="342" r:id="rId21"/>
    <p:sldId id="331" r:id="rId22"/>
    <p:sldId id="343" r:id="rId23"/>
    <p:sldId id="308" r:id="rId24"/>
    <p:sldId id="345" r:id="rId25"/>
    <p:sldId id="311" r:id="rId26"/>
    <p:sldId id="346" r:id="rId27"/>
    <p:sldId id="319" r:id="rId28"/>
    <p:sldId id="347" r:id="rId29"/>
    <p:sldId id="320" r:id="rId30"/>
    <p:sldId id="348" r:id="rId31"/>
    <p:sldId id="321" r:id="rId32"/>
    <p:sldId id="349" r:id="rId33"/>
    <p:sldId id="322" r:id="rId34"/>
    <p:sldId id="323" r:id="rId35"/>
    <p:sldId id="324" r:id="rId36"/>
    <p:sldId id="350" r:id="rId37"/>
    <p:sldId id="310" r:id="rId38"/>
    <p:sldId id="351" r:id="rId39"/>
    <p:sldId id="325" r:id="rId40"/>
    <p:sldId id="352" r:id="rId41"/>
    <p:sldId id="317" r:id="rId42"/>
    <p:sldId id="353" r:id="rId43"/>
    <p:sldId id="330" r:id="rId44"/>
    <p:sldId id="354" r:id="rId45"/>
    <p:sldId id="316" r:id="rId46"/>
    <p:sldId id="355" r:id="rId47"/>
    <p:sldId id="368" r:id="rId48"/>
    <p:sldId id="369" r:id="rId49"/>
    <p:sldId id="280" r:id="rId50"/>
    <p:sldId id="356" r:id="rId51"/>
    <p:sldId id="284" r:id="rId52"/>
    <p:sldId id="357" r:id="rId53"/>
    <p:sldId id="334" r:id="rId54"/>
    <p:sldId id="358" r:id="rId55"/>
    <p:sldId id="299" r:id="rId56"/>
    <p:sldId id="359" r:id="rId57"/>
    <p:sldId id="283" r:id="rId58"/>
    <p:sldId id="360" r:id="rId59"/>
    <p:sldId id="288" r:id="rId60"/>
    <p:sldId id="361" r:id="rId61"/>
    <p:sldId id="312" r:id="rId62"/>
    <p:sldId id="362" r:id="rId63"/>
    <p:sldId id="329" r:id="rId64"/>
    <p:sldId id="363" r:id="rId65"/>
    <p:sldId id="314" r:id="rId66"/>
    <p:sldId id="366" r:id="rId67"/>
    <p:sldId id="365" r:id="rId68"/>
    <p:sldId id="367" r:id="rId69"/>
    <p:sldId id="327" r:id="rId7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82324" autoAdjust="0"/>
  </p:normalViewPr>
  <p:slideViewPr>
    <p:cSldViewPr snapToGrid="0">
      <p:cViewPr>
        <p:scale>
          <a:sx n="90" d="100"/>
          <a:sy n="90" d="100"/>
        </p:scale>
        <p:origin x="13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8E29DD9-BC55-4E54-AA17-CD59520645D5}" type="datetimeFigureOut">
              <a:rPr lang="en-GB" smtClean="0"/>
              <a:t>09/09/2026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612580E-7ABE-4B7E-B2FA-CA32C62555FA}"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21464-7148-ACCE-8D69-B49E26F84D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4A74F-0B34-87F3-6857-61F41F1E6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90DCAD-E4BE-457D-DBE6-D7593F091C0F}"/>
              </a:ext>
            </a:extLst>
          </p:cNvPr>
          <p:cNvSpPr>
            <a:spLocks noGrp="1"/>
          </p:cNvSpPr>
          <p:nvPr>
            <p:ph type="body" idx="1"/>
          </p:nvPr>
        </p:nvSpPr>
        <p:spPr/>
        <p:txBody>
          <a:bodyPr/>
          <a:lstStyle/>
          <a:p>
            <a:r>
              <a:rPr lang="el-GR" sz="1200" dirty="0"/>
              <a:t>Βιωσιμότητα ή αειφορία είναι ένα πρότυπο παραγωγής το οποίο στοχεύει στο καλύτερο</a:t>
            </a:r>
            <a:r>
              <a:rPr lang="en-GB" sz="1200" b="1" i="0" kern="1200" dirty="0">
                <a:solidFill>
                  <a:schemeClr val="tx1"/>
                </a:solidFill>
                <a:effectLst/>
                <a:latin typeface="+mn-lt"/>
                <a:ea typeface="+mn-ea"/>
                <a:cs typeface="+mn-cs"/>
              </a:rPr>
              <a:t>“At NissiBlu Beach Resort, we are committed to maintaining high international standards in quality, health and safety, and food safety, supported by our ISO 9001, ISO 45001 and ISO 22000 certifications.”</a:t>
            </a:r>
            <a:endParaRPr lang="en-GB" sz="1200" b="0" i="0" kern="1200" dirty="0">
              <a:solidFill>
                <a:schemeClr val="tx1"/>
              </a:solidFill>
              <a:effectLst/>
              <a:latin typeface="+mn-lt"/>
              <a:ea typeface="+mn-ea"/>
              <a:cs typeface="+mn-cs"/>
            </a:endParaRPr>
          </a:p>
          <a:p>
            <a:br>
              <a:rPr lang="en-GB" dirty="0"/>
            </a:br>
            <a:r>
              <a:rPr lang="el-GR" sz="1200" dirty="0"/>
              <a:t>. </a:t>
            </a:r>
          </a:p>
        </p:txBody>
      </p:sp>
      <p:sp>
        <p:nvSpPr>
          <p:cNvPr id="4" name="Slide Number Placeholder 3">
            <a:extLst>
              <a:ext uri="{FF2B5EF4-FFF2-40B4-BE49-F238E27FC236}">
                <a16:creationId xmlns:a16="http://schemas.microsoft.com/office/drawing/2014/main" id="{88C3C2FD-39D8-F38C-9AB3-E6369BE433C1}"/>
              </a:ext>
            </a:extLst>
          </p:cNvPr>
          <p:cNvSpPr>
            <a:spLocks noGrp="1"/>
          </p:cNvSpPr>
          <p:nvPr>
            <p:ph type="sldNum" sz="quarter" idx="5"/>
          </p:nvPr>
        </p:nvSpPr>
        <p:spPr/>
        <p:txBody>
          <a:bodyPr/>
          <a:lstStyle/>
          <a:p>
            <a:fld id="{C612580E-7ABE-4B7E-B2FA-CA32C62555FA}" type="slidenum">
              <a:rPr lang="en-GB" smtClean="0"/>
              <a:t>3</a:t>
            </a:fld>
            <a:endParaRPr lang="en-GB"/>
          </a:p>
        </p:txBody>
      </p:sp>
    </p:spTree>
    <p:extLst>
      <p:ext uri="{BB962C8B-B14F-4D97-AF65-F5344CB8AC3E}">
        <p14:creationId xmlns:p14="http://schemas.microsoft.com/office/powerpoint/2010/main" val="3752122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a:t>
            </a:fld>
            <a:endParaRPr lang="en-GB"/>
          </a:p>
        </p:txBody>
      </p:sp>
    </p:spTree>
    <p:extLst>
      <p:ext uri="{BB962C8B-B14F-4D97-AF65-F5344CB8AC3E}">
        <p14:creationId xmlns:p14="http://schemas.microsoft.com/office/powerpoint/2010/main" val="2830751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E473F-1B9C-AFF6-64B7-04A5CB29E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D856E-F33E-3D29-BBB2-167F980F5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B45E1-8E39-676A-DBA3-796D326842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At NissiBlu Beach Resort, we combine exceptional hospitality with documented environmental and social practices across our operations. Our sustainability approach includes responsible resource use, waste reduction, recycling, sustainable procurement, and continuous improvement of our environmental performance. Through these initiatives, supported by our Travelife Gold certification and our Circular Economy certification, we strive to operate responsibly while maintaining the high standards of comfort and service our guests expect.</a:t>
            </a:r>
            <a:endParaRPr lang="en-GB" dirty="0"/>
          </a:p>
          <a:p>
            <a:endParaRPr lang="en-GB" dirty="0"/>
          </a:p>
        </p:txBody>
      </p:sp>
      <p:sp>
        <p:nvSpPr>
          <p:cNvPr id="4" name="Slide Number Placeholder 3">
            <a:extLst>
              <a:ext uri="{FF2B5EF4-FFF2-40B4-BE49-F238E27FC236}">
                <a16:creationId xmlns:a16="http://schemas.microsoft.com/office/drawing/2014/main" id="{A27D87D2-432A-7B21-0A30-F00ABF3C2BF6}"/>
              </a:ext>
            </a:extLst>
          </p:cNvPr>
          <p:cNvSpPr>
            <a:spLocks noGrp="1"/>
          </p:cNvSpPr>
          <p:nvPr>
            <p:ph type="sldNum" sz="quarter" idx="5"/>
          </p:nvPr>
        </p:nvSpPr>
        <p:spPr/>
        <p:txBody>
          <a:bodyPr/>
          <a:lstStyle/>
          <a:p>
            <a:fld id="{C612580E-7ABE-4B7E-B2FA-CA32C62555FA}" type="slidenum">
              <a:rPr lang="en-GB" smtClean="0"/>
              <a:t>5</a:t>
            </a:fld>
            <a:endParaRPr lang="en-GB"/>
          </a:p>
        </p:txBody>
      </p:sp>
    </p:spTree>
    <p:extLst>
      <p:ext uri="{BB962C8B-B14F-4D97-AF65-F5344CB8AC3E}">
        <p14:creationId xmlns:p14="http://schemas.microsoft.com/office/powerpoint/2010/main" val="1478121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54113-7EE3-87BA-B586-AF40975E4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CCE7B-638F-86A0-3698-C94272988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02C7CE-25D4-DE30-7248-EC08CC2C6B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B98E7CB5-6437-2C1B-E3CE-6E441D86EC9F}"/>
              </a:ext>
            </a:extLst>
          </p:cNvPr>
          <p:cNvSpPr>
            <a:spLocks noGrp="1"/>
          </p:cNvSpPr>
          <p:nvPr>
            <p:ph type="sldNum" sz="quarter" idx="5"/>
          </p:nvPr>
        </p:nvSpPr>
        <p:spPr/>
        <p:txBody>
          <a:bodyPr/>
          <a:lstStyle/>
          <a:p>
            <a:fld id="{C612580E-7ABE-4B7E-B2FA-CA32C62555FA}" type="slidenum">
              <a:rPr lang="en-GB" smtClean="0"/>
              <a:t>7</a:t>
            </a:fld>
            <a:endParaRPr lang="en-GB"/>
          </a:p>
        </p:txBody>
      </p:sp>
    </p:spTree>
    <p:extLst>
      <p:ext uri="{BB962C8B-B14F-4D97-AF65-F5344CB8AC3E}">
        <p14:creationId xmlns:p14="http://schemas.microsoft.com/office/powerpoint/2010/main" val="1209666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AECC-C6A4-7E72-AD09-A262E650A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4C4C8-DCB7-EC1D-AB27-6AC6AE981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56678-7048-54C4-EEAA-28E616465B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38CAC29F-C4A2-5FFD-C85C-1EF54A3ED971}"/>
              </a:ext>
            </a:extLst>
          </p:cNvPr>
          <p:cNvSpPr>
            <a:spLocks noGrp="1"/>
          </p:cNvSpPr>
          <p:nvPr>
            <p:ph type="sldNum" sz="quarter" idx="5"/>
          </p:nvPr>
        </p:nvSpPr>
        <p:spPr/>
        <p:txBody>
          <a:bodyPr/>
          <a:lstStyle/>
          <a:p>
            <a:fld id="{C612580E-7ABE-4B7E-B2FA-CA32C62555FA}" type="slidenum">
              <a:rPr lang="en-GB" smtClean="0"/>
              <a:t>9</a:t>
            </a:fld>
            <a:endParaRPr lang="en-GB"/>
          </a:p>
        </p:txBody>
      </p:sp>
    </p:spTree>
    <p:extLst>
      <p:ext uri="{BB962C8B-B14F-4D97-AF65-F5344CB8AC3E}">
        <p14:creationId xmlns:p14="http://schemas.microsoft.com/office/powerpoint/2010/main" val="195384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6FCD9-3436-3BCB-4D2C-E3D358903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4D251-8C7F-CB9A-0240-6EEB9BF1C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46A1F-FFCE-66A3-80B5-914C4A03E8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7C8DE302-2987-FC80-2105-232743EC4F7C}"/>
              </a:ext>
            </a:extLst>
          </p:cNvPr>
          <p:cNvSpPr>
            <a:spLocks noGrp="1"/>
          </p:cNvSpPr>
          <p:nvPr>
            <p:ph type="sldNum" sz="quarter" idx="5"/>
          </p:nvPr>
        </p:nvSpPr>
        <p:spPr/>
        <p:txBody>
          <a:bodyPr/>
          <a:lstStyle/>
          <a:p>
            <a:fld id="{C612580E-7ABE-4B7E-B2FA-CA32C62555FA}" type="slidenum">
              <a:rPr lang="en-GB" smtClean="0"/>
              <a:t>11</a:t>
            </a:fld>
            <a:endParaRPr lang="en-GB"/>
          </a:p>
        </p:txBody>
      </p:sp>
    </p:spTree>
    <p:extLst>
      <p:ext uri="{BB962C8B-B14F-4D97-AF65-F5344CB8AC3E}">
        <p14:creationId xmlns:p14="http://schemas.microsoft.com/office/powerpoint/2010/main" val="1634888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D2444-141E-439E-ECF0-BE9520DEC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3A750-C9CD-6E49-EDF6-0D3B885F4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55B20-F3E5-96DF-8A6D-A847517323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6B7CF351-2282-F84C-C3F2-BCD5CBF20FB5}"/>
              </a:ext>
            </a:extLst>
          </p:cNvPr>
          <p:cNvSpPr>
            <a:spLocks noGrp="1"/>
          </p:cNvSpPr>
          <p:nvPr>
            <p:ph type="sldNum" sz="quarter" idx="5"/>
          </p:nvPr>
        </p:nvSpPr>
        <p:spPr/>
        <p:txBody>
          <a:bodyPr/>
          <a:lstStyle/>
          <a:p>
            <a:fld id="{C612580E-7ABE-4B7E-B2FA-CA32C62555FA}" type="slidenum">
              <a:rPr lang="en-GB" smtClean="0"/>
              <a:t>14</a:t>
            </a:fld>
            <a:endParaRPr lang="en-GB"/>
          </a:p>
        </p:txBody>
      </p:sp>
    </p:spTree>
    <p:extLst>
      <p:ext uri="{BB962C8B-B14F-4D97-AF65-F5344CB8AC3E}">
        <p14:creationId xmlns:p14="http://schemas.microsoft.com/office/powerpoint/2010/main" val="890142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15</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16</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B3C44-B622-75B6-5D5E-8EDE2264D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A4903-5F5A-1339-5909-291B862B6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29B14-4ED8-45C0-AA8B-AD1054A3BA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7AE32EC4-AAA8-32C4-1C9B-98448430E217}"/>
              </a:ext>
            </a:extLst>
          </p:cNvPr>
          <p:cNvSpPr>
            <a:spLocks noGrp="1"/>
          </p:cNvSpPr>
          <p:nvPr>
            <p:ph type="sldNum" sz="quarter" idx="5"/>
          </p:nvPr>
        </p:nvSpPr>
        <p:spPr/>
        <p:txBody>
          <a:bodyPr/>
          <a:lstStyle/>
          <a:p>
            <a:fld id="{C612580E-7ABE-4B7E-B2FA-CA32C62555FA}" type="slidenum">
              <a:rPr lang="en-GB" smtClean="0"/>
              <a:t>17</a:t>
            </a:fld>
            <a:endParaRPr lang="en-GB"/>
          </a:p>
        </p:txBody>
      </p:sp>
    </p:spTree>
    <p:extLst>
      <p:ext uri="{BB962C8B-B14F-4D97-AF65-F5344CB8AC3E}">
        <p14:creationId xmlns:p14="http://schemas.microsoft.com/office/powerpoint/2010/main" val="145576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18</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6F5B5-F05A-43C9-87E7-13F3E0902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765DC-AE4A-2731-8F80-EB6DD47CA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6FC00-2F2E-C06A-9DDC-FE9D87BB72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E79C5C43-79FE-8A7E-E7F6-8BDDE62A8362}"/>
              </a:ext>
            </a:extLst>
          </p:cNvPr>
          <p:cNvSpPr>
            <a:spLocks noGrp="1"/>
          </p:cNvSpPr>
          <p:nvPr>
            <p:ph type="sldNum" sz="quarter" idx="5"/>
          </p:nvPr>
        </p:nvSpPr>
        <p:spPr/>
        <p:txBody>
          <a:bodyPr/>
          <a:lstStyle/>
          <a:p>
            <a:fld id="{C612580E-7ABE-4B7E-B2FA-CA32C62555FA}" type="slidenum">
              <a:rPr lang="en-GB" smtClean="0"/>
              <a:t>19</a:t>
            </a:fld>
            <a:endParaRPr lang="en-GB"/>
          </a:p>
        </p:txBody>
      </p:sp>
    </p:spTree>
    <p:extLst>
      <p:ext uri="{BB962C8B-B14F-4D97-AF65-F5344CB8AC3E}">
        <p14:creationId xmlns:p14="http://schemas.microsoft.com/office/powerpoint/2010/main" val="1635109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3AA57-1877-8F0C-9AE0-C32804AB0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53187-176E-67B5-9E16-13AF5528F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05AA9-9E0C-30D1-2E70-B43254E8D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69C98CE6-A09B-8069-B634-16778E19C232}"/>
              </a:ext>
            </a:extLst>
          </p:cNvPr>
          <p:cNvSpPr>
            <a:spLocks noGrp="1"/>
          </p:cNvSpPr>
          <p:nvPr>
            <p:ph type="sldNum" sz="quarter" idx="5"/>
          </p:nvPr>
        </p:nvSpPr>
        <p:spPr/>
        <p:txBody>
          <a:bodyPr/>
          <a:lstStyle/>
          <a:p>
            <a:fld id="{C612580E-7ABE-4B7E-B2FA-CA32C62555FA}" type="slidenum">
              <a:rPr lang="en-GB" smtClean="0"/>
              <a:t>20</a:t>
            </a:fld>
            <a:endParaRPr lang="en-GB"/>
          </a:p>
        </p:txBody>
      </p:sp>
    </p:spTree>
    <p:extLst>
      <p:ext uri="{BB962C8B-B14F-4D97-AF65-F5344CB8AC3E}">
        <p14:creationId xmlns:p14="http://schemas.microsoft.com/office/powerpoint/2010/main" val="400142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A1B1B-1103-E2A9-733E-28BF1B150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E80B2-0E6F-3BAE-3E7C-1F676F3FF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6AA75-1BEA-1886-5684-5B194AF710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53CDC406-0DAA-8784-B6A4-F8694C4912A6}"/>
              </a:ext>
            </a:extLst>
          </p:cNvPr>
          <p:cNvSpPr>
            <a:spLocks noGrp="1"/>
          </p:cNvSpPr>
          <p:nvPr>
            <p:ph type="sldNum" sz="quarter" idx="5"/>
          </p:nvPr>
        </p:nvSpPr>
        <p:spPr/>
        <p:txBody>
          <a:bodyPr/>
          <a:lstStyle/>
          <a:p>
            <a:fld id="{C612580E-7ABE-4B7E-B2FA-CA32C62555FA}" type="slidenum">
              <a:rPr lang="en-GB" smtClean="0"/>
              <a:t>21</a:t>
            </a:fld>
            <a:endParaRPr lang="en-GB"/>
          </a:p>
        </p:txBody>
      </p:sp>
    </p:spTree>
    <p:extLst>
      <p:ext uri="{BB962C8B-B14F-4D97-AF65-F5344CB8AC3E}">
        <p14:creationId xmlns:p14="http://schemas.microsoft.com/office/powerpoint/2010/main" val="4115632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22</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23</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24</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25</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26</a:t>
            </a:fld>
            <a:endParaRPr lang="en-GB"/>
          </a:p>
        </p:txBody>
      </p:sp>
    </p:spTree>
    <p:extLst>
      <p:ext uri="{BB962C8B-B14F-4D97-AF65-F5344CB8AC3E}">
        <p14:creationId xmlns:p14="http://schemas.microsoft.com/office/powerpoint/2010/main" val="2201299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27</a:t>
            </a:fld>
            <a:endParaRPr lang="en-GB"/>
          </a:p>
        </p:txBody>
      </p:sp>
    </p:spTree>
    <p:extLst>
      <p:ext uri="{BB962C8B-B14F-4D97-AF65-F5344CB8AC3E}">
        <p14:creationId xmlns:p14="http://schemas.microsoft.com/office/powerpoint/2010/main" val="2201299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28</a:t>
            </a:fld>
            <a:endParaRPr lang="en-GB"/>
          </a:p>
        </p:txBody>
      </p:sp>
    </p:spTree>
    <p:extLst>
      <p:ext uri="{BB962C8B-B14F-4D97-AF65-F5344CB8AC3E}">
        <p14:creationId xmlns:p14="http://schemas.microsoft.com/office/powerpoint/2010/main" val="2249466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29</a:t>
            </a:fld>
            <a:endParaRPr lang="en-GB"/>
          </a:p>
        </p:txBody>
      </p:sp>
    </p:spTree>
    <p:extLst>
      <p:ext uri="{BB962C8B-B14F-4D97-AF65-F5344CB8AC3E}">
        <p14:creationId xmlns:p14="http://schemas.microsoft.com/office/powerpoint/2010/main" val="2249466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30</a:t>
            </a:fld>
            <a:endParaRPr lang="en-GB"/>
          </a:p>
        </p:txBody>
      </p:sp>
    </p:spTree>
    <p:extLst>
      <p:ext uri="{BB962C8B-B14F-4D97-AF65-F5344CB8AC3E}">
        <p14:creationId xmlns:p14="http://schemas.microsoft.com/office/powerpoint/2010/main" val="2591326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31</a:t>
            </a:fld>
            <a:endParaRPr lang="en-GB"/>
          </a:p>
        </p:txBody>
      </p:sp>
    </p:spTree>
    <p:extLst>
      <p:ext uri="{BB962C8B-B14F-4D97-AF65-F5344CB8AC3E}">
        <p14:creationId xmlns:p14="http://schemas.microsoft.com/office/powerpoint/2010/main" val="2591326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32</a:t>
            </a:fld>
            <a:endParaRPr lang="en-GB"/>
          </a:p>
        </p:txBody>
      </p:sp>
    </p:spTree>
    <p:extLst>
      <p:ext uri="{BB962C8B-B14F-4D97-AF65-F5344CB8AC3E}">
        <p14:creationId xmlns:p14="http://schemas.microsoft.com/office/powerpoint/2010/main" val="1394360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33</a:t>
            </a:fld>
            <a:endParaRPr lang="en-GB"/>
          </a:p>
        </p:txBody>
      </p:sp>
    </p:spTree>
    <p:extLst>
      <p:ext uri="{BB962C8B-B14F-4D97-AF65-F5344CB8AC3E}">
        <p14:creationId xmlns:p14="http://schemas.microsoft.com/office/powerpoint/2010/main" val="109933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34</a:t>
            </a:fld>
            <a:endParaRPr lang="en-GB"/>
          </a:p>
        </p:txBody>
      </p:sp>
    </p:spTree>
    <p:extLst>
      <p:ext uri="{BB962C8B-B14F-4D97-AF65-F5344CB8AC3E}">
        <p14:creationId xmlns:p14="http://schemas.microsoft.com/office/powerpoint/2010/main" val="4017794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35</a:t>
            </a:fld>
            <a:endParaRPr lang="en-GB"/>
          </a:p>
        </p:txBody>
      </p:sp>
    </p:spTree>
    <p:extLst>
      <p:ext uri="{BB962C8B-B14F-4D97-AF65-F5344CB8AC3E}">
        <p14:creationId xmlns:p14="http://schemas.microsoft.com/office/powerpoint/2010/main" val="40177945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36</a:t>
            </a:fld>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37</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38</a:t>
            </a:fld>
            <a:endParaRPr lang="en-GB"/>
          </a:p>
        </p:txBody>
      </p:sp>
    </p:spTree>
    <p:extLst>
      <p:ext uri="{BB962C8B-B14F-4D97-AF65-F5344CB8AC3E}">
        <p14:creationId xmlns:p14="http://schemas.microsoft.com/office/powerpoint/2010/main" val="38982676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39</a:t>
            </a:fld>
            <a:endParaRPr lang="en-GB"/>
          </a:p>
        </p:txBody>
      </p:sp>
    </p:spTree>
    <p:extLst>
      <p:ext uri="{BB962C8B-B14F-4D97-AF65-F5344CB8AC3E}">
        <p14:creationId xmlns:p14="http://schemas.microsoft.com/office/powerpoint/2010/main" val="3898267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40</a:t>
            </a:fld>
            <a:endParaRPr lang="en-GB"/>
          </a:p>
        </p:txBody>
      </p:sp>
    </p:spTree>
    <p:extLst>
      <p:ext uri="{BB962C8B-B14F-4D97-AF65-F5344CB8AC3E}">
        <p14:creationId xmlns:p14="http://schemas.microsoft.com/office/powerpoint/2010/main" val="27259279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41</a:t>
            </a:fld>
            <a:endParaRPr lang="en-GB"/>
          </a:p>
        </p:txBody>
      </p:sp>
    </p:spTree>
    <p:extLst>
      <p:ext uri="{BB962C8B-B14F-4D97-AF65-F5344CB8AC3E}">
        <p14:creationId xmlns:p14="http://schemas.microsoft.com/office/powerpoint/2010/main" val="2725927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42</a:t>
            </a:fld>
            <a:endParaRPr lang="en-GB"/>
          </a:p>
        </p:txBody>
      </p:sp>
    </p:spTree>
    <p:extLst>
      <p:ext uri="{BB962C8B-B14F-4D97-AF65-F5344CB8AC3E}">
        <p14:creationId xmlns:p14="http://schemas.microsoft.com/office/powerpoint/2010/main" val="28993713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444A3-F341-DE9B-CDA9-28E39116D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302A8-6E53-8CEF-82F0-E2F664D9A8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52233C3-4C37-11B6-6FC5-00CEDBB87B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455DD79D-95D2-1A20-B3C5-33CE1BA8D135}"/>
              </a:ext>
            </a:extLst>
          </p:cNvPr>
          <p:cNvSpPr>
            <a:spLocks noGrp="1"/>
          </p:cNvSpPr>
          <p:nvPr>
            <p:ph type="sldNum" sz="quarter" idx="5"/>
          </p:nvPr>
        </p:nvSpPr>
        <p:spPr/>
        <p:txBody>
          <a:bodyPr/>
          <a:lstStyle/>
          <a:p>
            <a:fld id="{C612580E-7ABE-4B7E-B2FA-CA32C62555FA}" type="slidenum">
              <a:rPr lang="en-GB" smtClean="0"/>
              <a:t>43</a:t>
            </a:fld>
            <a:endParaRPr lang="en-GB"/>
          </a:p>
        </p:txBody>
      </p:sp>
    </p:spTree>
    <p:extLst>
      <p:ext uri="{BB962C8B-B14F-4D97-AF65-F5344CB8AC3E}">
        <p14:creationId xmlns:p14="http://schemas.microsoft.com/office/powerpoint/2010/main" val="2979369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44</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45</a:t>
            </a:fld>
            <a:endParaRPr lang="en-GB"/>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A90E9-910A-E468-AFC0-4F7AA6FCD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F8C075-C6B4-A838-E21B-EB0C12F39C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03EBB-CD53-D613-A4AC-E45FCAE840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5BA18C15-232E-F89E-9B19-F3313A9BEB58}"/>
              </a:ext>
            </a:extLst>
          </p:cNvPr>
          <p:cNvSpPr>
            <a:spLocks noGrp="1"/>
          </p:cNvSpPr>
          <p:nvPr>
            <p:ph type="sldNum" sz="quarter" idx="5"/>
          </p:nvPr>
        </p:nvSpPr>
        <p:spPr/>
        <p:txBody>
          <a:bodyPr/>
          <a:lstStyle/>
          <a:p>
            <a:fld id="{C612580E-7ABE-4B7E-B2FA-CA32C62555FA}" type="slidenum">
              <a:rPr lang="en-GB" smtClean="0"/>
              <a:t>46</a:t>
            </a:fld>
            <a:endParaRPr lang="en-GB"/>
          </a:p>
        </p:txBody>
      </p:sp>
    </p:spTree>
    <p:extLst>
      <p:ext uri="{BB962C8B-B14F-4D97-AF65-F5344CB8AC3E}">
        <p14:creationId xmlns:p14="http://schemas.microsoft.com/office/powerpoint/2010/main" val="2871285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64A1D-F672-9C60-522F-103504AB2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D6004-67F4-CFAB-9D2D-2E5339EDA2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3677CC-AD6A-1032-0C7F-F59FDFAFAE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DD675186-2556-0645-DD2D-81114617E0CE}"/>
              </a:ext>
            </a:extLst>
          </p:cNvPr>
          <p:cNvSpPr>
            <a:spLocks noGrp="1"/>
          </p:cNvSpPr>
          <p:nvPr>
            <p:ph type="sldNum" sz="quarter" idx="5"/>
          </p:nvPr>
        </p:nvSpPr>
        <p:spPr/>
        <p:txBody>
          <a:bodyPr/>
          <a:lstStyle/>
          <a:p>
            <a:fld id="{C612580E-7ABE-4B7E-B2FA-CA32C62555FA}" type="slidenum">
              <a:rPr lang="en-GB" smtClean="0"/>
              <a:t>47</a:t>
            </a:fld>
            <a:endParaRPr lang="en-GB"/>
          </a:p>
        </p:txBody>
      </p:sp>
    </p:spTree>
    <p:extLst>
      <p:ext uri="{BB962C8B-B14F-4D97-AF65-F5344CB8AC3E}">
        <p14:creationId xmlns:p14="http://schemas.microsoft.com/office/powerpoint/2010/main" val="3192794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48</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AB074-EEFA-3DBC-E384-803BA4E02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E83AA-F9CC-0B57-F93E-A1EB84F4F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A4DBD-03F3-E725-9B5F-D62C5788F4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74E3B583-1826-D299-8E40-A7DED233A359}"/>
              </a:ext>
            </a:extLst>
          </p:cNvPr>
          <p:cNvSpPr>
            <a:spLocks noGrp="1"/>
          </p:cNvSpPr>
          <p:nvPr>
            <p:ph type="sldNum" sz="quarter" idx="5"/>
          </p:nvPr>
        </p:nvSpPr>
        <p:spPr/>
        <p:txBody>
          <a:bodyPr/>
          <a:lstStyle/>
          <a:p>
            <a:fld id="{C612580E-7ABE-4B7E-B2FA-CA32C62555FA}" type="slidenum">
              <a:rPr lang="en-GB" smtClean="0"/>
              <a:t>49</a:t>
            </a:fld>
            <a:endParaRPr lang="en-GB"/>
          </a:p>
        </p:txBody>
      </p:sp>
    </p:spTree>
    <p:extLst>
      <p:ext uri="{BB962C8B-B14F-4D97-AF65-F5344CB8AC3E}">
        <p14:creationId xmlns:p14="http://schemas.microsoft.com/office/powerpoint/2010/main" val="13386834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b="1" dirty="0"/>
              <a:t>Βιωσιμότητα ή αειφορία είναι ένα πρότυπο παραγωγής το οποίο στοχεύει στο καλύτερο. </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kern="1200" dirty="0">
                <a:solidFill>
                  <a:schemeClr val="tx1"/>
                </a:solidFill>
                <a:effectLst/>
                <a:latin typeface="+mn-lt"/>
                <a:ea typeface="+mn-ea"/>
                <a:cs typeface="+mn-cs"/>
              </a:rPr>
              <a:t>«καθώς οι πολυτελείς μονάδες φιλοξενούν συνήθως περισσότερους πελάτες με υψηλότερες απαιτήσεις σε υπηρεσίες που καταναλώνουν νερό» να βάλεις ενδεικτικά κάποιες υπηρεσίες όπως σπα, συχνότερος καθαρισμός πισίνας κτλ </a:t>
            </a:r>
            <a:endParaRPr lang="en-GB" sz="1200" b="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50</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58042-2E79-F421-20CD-45057A5FB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84556-2E7A-6669-7712-6AF14D0DD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C97BB7-079C-E65B-D833-A32132E1B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«καθώς οι πολυτελείς μονάδες φιλοξενούν συνήθως περισσότερους πελάτες με υψηλότερες απαιτήσεις σε υπηρεσίες που καταναλώνουν νερό» να βάλεις ενδεικτικά κάποιες υπηρεσίες όπως σπα, συχνότερος καθαρισμός πισίνας κτλ </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9D9281A9-A6CC-1877-7AA1-42F93A0C7D26}"/>
              </a:ext>
            </a:extLst>
          </p:cNvPr>
          <p:cNvSpPr>
            <a:spLocks noGrp="1"/>
          </p:cNvSpPr>
          <p:nvPr>
            <p:ph type="sldNum" sz="quarter" idx="5"/>
          </p:nvPr>
        </p:nvSpPr>
        <p:spPr/>
        <p:txBody>
          <a:bodyPr/>
          <a:lstStyle/>
          <a:p>
            <a:fld id="{C612580E-7ABE-4B7E-B2FA-CA32C62555FA}" type="slidenum">
              <a:rPr lang="en-GB" smtClean="0"/>
              <a:t>51</a:t>
            </a:fld>
            <a:endParaRPr lang="en-GB"/>
          </a:p>
        </p:txBody>
      </p:sp>
    </p:spTree>
    <p:extLst>
      <p:ext uri="{BB962C8B-B14F-4D97-AF65-F5344CB8AC3E}">
        <p14:creationId xmlns:p14="http://schemas.microsoft.com/office/powerpoint/2010/main" val="25435829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0A10C-3B69-C54E-C69E-78C7C4B36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B871E-756A-4CCE-E7EE-EEE3404E1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19884-B89F-779A-3E29-7F7D59ECB2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A173ABEE-0124-C495-C72E-39F1FBC2220F}"/>
              </a:ext>
            </a:extLst>
          </p:cNvPr>
          <p:cNvSpPr>
            <a:spLocks noGrp="1"/>
          </p:cNvSpPr>
          <p:nvPr>
            <p:ph type="sldNum" sz="quarter" idx="5"/>
          </p:nvPr>
        </p:nvSpPr>
        <p:spPr/>
        <p:txBody>
          <a:bodyPr/>
          <a:lstStyle/>
          <a:p>
            <a:fld id="{C612580E-7ABE-4B7E-B2FA-CA32C62555FA}" type="slidenum">
              <a:rPr lang="en-GB" smtClean="0"/>
              <a:t>52</a:t>
            </a:fld>
            <a:endParaRPr lang="en-GB"/>
          </a:p>
        </p:txBody>
      </p:sp>
    </p:spTree>
    <p:extLst>
      <p:ext uri="{BB962C8B-B14F-4D97-AF65-F5344CB8AC3E}">
        <p14:creationId xmlns:p14="http://schemas.microsoft.com/office/powerpoint/2010/main" val="38809498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002E2-5A55-2936-2BA8-009E3AF5B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A1AEA-C12F-93EA-D698-BD4153B060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C745E-9CD2-061F-5DAE-24B51A64A8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C40E43ED-C760-0882-F02E-1A0E0B3A24EE}"/>
              </a:ext>
            </a:extLst>
          </p:cNvPr>
          <p:cNvSpPr>
            <a:spLocks noGrp="1"/>
          </p:cNvSpPr>
          <p:nvPr>
            <p:ph type="sldNum" sz="quarter" idx="5"/>
          </p:nvPr>
        </p:nvSpPr>
        <p:spPr/>
        <p:txBody>
          <a:bodyPr/>
          <a:lstStyle/>
          <a:p>
            <a:fld id="{C612580E-7ABE-4B7E-B2FA-CA32C62555FA}" type="slidenum">
              <a:rPr lang="en-GB" smtClean="0"/>
              <a:t>53</a:t>
            </a:fld>
            <a:endParaRPr lang="en-GB"/>
          </a:p>
        </p:txBody>
      </p:sp>
    </p:spTree>
    <p:extLst>
      <p:ext uri="{BB962C8B-B14F-4D97-AF65-F5344CB8AC3E}">
        <p14:creationId xmlns:p14="http://schemas.microsoft.com/office/powerpoint/2010/main" val="24735452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54</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D71A7-C4B0-46B9-2757-53B029F6E7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BB7CC-12AE-022F-D6B9-5E4E477BDA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CB891-2F50-9BFA-C002-737015A1E9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C70EBEE0-6DE9-0B54-E8FF-78727A533E37}"/>
              </a:ext>
            </a:extLst>
          </p:cNvPr>
          <p:cNvSpPr>
            <a:spLocks noGrp="1"/>
          </p:cNvSpPr>
          <p:nvPr>
            <p:ph type="sldNum" sz="quarter" idx="5"/>
          </p:nvPr>
        </p:nvSpPr>
        <p:spPr/>
        <p:txBody>
          <a:bodyPr/>
          <a:lstStyle/>
          <a:p>
            <a:fld id="{C612580E-7ABE-4B7E-B2FA-CA32C62555FA}" type="slidenum">
              <a:rPr lang="en-GB" smtClean="0"/>
              <a:t>55</a:t>
            </a:fld>
            <a:endParaRPr lang="en-GB"/>
          </a:p>
        </p:txBody>
      </p:sp>
    </p:spTree>
    <p:extLst>
      <p:ext uri="{BB962C8B-B14F-4D97-AF65-F5344CB8AC3E}">
        <p14:creationId xmlns:p14="http://schemas.microsoft.com/office/powerpoint/2010/main" val="41591006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dirty="0"/>
              <a:t>Αντίθετα, στην κατανάλωση σε λίτρα (LTR/PPPD), η επίδοση του 2025 διαμορφώθηκε σε 0.055 έναντι στόχου 0.05. Παρότι η απόκλιση είναι περιορισμένη, ο στόχος δεν επιτεύχθηκε πλήρως, γεγονός που υποδεικνύει την ανάγκη για περαιτέρω βελτιστοποίηση στη διαχείριση και χρήση των χημικών προϊόντων.</a:t>
            </a:r>
          </a:p>
          <a:p>
            <a:r>
              <a:rPr lang="el-GR" b="1" dirty="0"/>
              <a:t>Η μικρή αυτή διαφοροποίηση ενδέχεται να σχετίζεται με αυξημένες λειτουργικές ανάγκες κατά τη διάρκεια περιόδων υψηλής πληρότητας, εντατικοποίηση των διαδικασιών καθαρισμού και υγιεινής, διαφοροποίηση στη σύνθεση ή στις απαιτούμενες δοσολογίες συγκεκριμένων προϊόντων, καθώς και με τη χρήση πρόσθετων ποσοτήτων σε ειδικές εργασίες συντήρησης ή απολύμανσης.</a:t>
            </a:r>
          </a:p>
          <a:p>
            <a:r>
              <a:rPr lang="el-GR" b="1" dirty="0"/>
              <a:t>Για την αντιμετώπιση των αποκλίσεων αυτών, συνεχίζουμε να αξιολογούμε τις διαδικασίες προμηθειών και κατανάλωσης, να ενισχύουμε την εκπαίδευση του προσωπικού στη σωστή δοσολογία και χρήση των προϊόντων, καθώς και να διερευνούμε περαιτέρω τη χρήση πιο συμπυκνωμένων και φιλικότερων προς το περιβάλλον εναλλακτικών λύσεων.</a:t>
            </a:r>
          </a:p>
          <a:p>
            <a:endParaRPr lang="en-GB" b="1" dirty="0"/>
          </a:p>
        </p:txBody>
      </p:sp>
      <p:sp>
        <p:nvSpPr>
          <p:cNvPr id="4" name="Slide Number Placeholder 3"/>
          <p:cNvSpPr>
            <a:spLocks noGrp="1"/>
          </p:cNvSpPr>
          <p:nvPr>
            <p:ph type="sldNum" sz="quarter" idx="5"/>
          </p:nvPr>
        </p:nvSpPr>
        <p:spPr/>
        <p:txBody>
          <a:bodyPr/>
          <a:lstStyle/>
          <a:p>
            <a:fld id="{C612580E-7ABE-4B7E-B2FA-CA32C62555FA}" type="slidenum">
              <a:rPr lang="en-GB" smtClean="0"/>
              <a:t>56</a:t>
            </a:fld>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7CC1E-713B-52C4-17B8-AD9D168715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F568B-0A36-310B-67DA-6DF5112D5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92254-EAB0-3EEA-8D7D-74ECBE22B002}"/>
              </a:ext>
            </a:extLst>
          </p:cNvPr>
          <p:cNvSpPr>
            <a:spLocks noGrp="1"/>
          </p:cNvSpPr>
          <p:nvPr>
            <p:ph type="body" idx="1"/>
          </p:nvPr>
        </p:nvSpPr>
        <p:spPr/>
        <p:txBody>
          <a:bodyPr/>
          <a:lstStyle/>
          <a:p>
            <a:r>
              <a:rPr lang="el-GR" b="1" dirty="0"/>
              <a:t>Αντίθετα, στην κατανάλωση σε λίτρα (LTR/PPPD), η επίδοση του 2025 διαμορφώθηκε σε 0.055 έναντι στόχου 0.05. Παρότι η απόκλιση είναι περιορισμένη, ο στόχος δεν επιτεύχθηκε πλήρως, γεγονός που υποδεικνύει την ανάγκη για περαιτέρω βελτιστοποίηση στη διαχείριση και χρήση των χημικών προϊόντων.</a:t>
            </a:r>
          </a:p>
          <a:p>
            <a:r>
              <a:rPr lang="el-GR" b="1" dirty="0"/>
              <a:t>Η μικρή αυτή διαφοροποίηση ενδέχεται να σχετίζεται με αυξημένες λειτουργικές ανάγκες κατά τη διάρκεια περιόδων υψηλής πληρότητας, εντατικοποίηση των διαδικασιών καθαρισμού και υγιεινής, διαφοροποίηση στη σύνθεση ή στις απαιτούμενες δοσολογίες συγκεκριμένων προϊόντων, καθώς και με τη χρήση πρόσθετων ποσοτήτων σε ειδικές εργασίες συντήρησης ή απολύμανσης.</a:t>
            </a:r>
          </a:p>
          <a:p>
            <a:r>
              <a:rPr lang="el-GR" b="1" dirty="0"/>
              <a:t>Για την αντιμετώπιση των αποκλίσεων αυτών, συνεχίζουμε να αξιολογούμε τις διαδικασίες προμηθειών και κατανάλωσης, να ενισχύουμε την εκπαίδευση του προσωπικού στη σωστή δοσολογία και χρήση των προϊόντων, καθώς και να διερευνούμε περαιτέρω τη χρήση πιο συμπυκνωμένων και φιλικότερων προς το περιβάλλον εναλλακτικών λύσεων.</a:t>
            </a:r>
          </a:p>
          <a:p>
            <a:endParaRPr lang="en-GB" b="1" dirty="0"/>
          </a:p>
        </p:txBody>
      </p:sp>
      <p:sp>
        <p:nvSpPr>
          <p:cNvPr id="4" name="Slide Number Placeholder 3">
            <a:extLst>
              <a:ext uri="{FF2B5EF4-FFF2-40B4-BE49-F238E27FC236}">
                <a16:creationId xmlns:a16="http://schemas.microsoft.com/office/drawing/2014/main" id="{F619A5F7-84B8-CFD1-8695-1A234EE07940}"/>
              </a:ext>
            </a:extLst>
          </p:cNvPr>
          <p:cNvSpPr>
            <a:spLocks noGrp="1"/>
          </p:cNvSpPr>
          <p:nvPr>
            <p:ph type="sldNum" sz="quarter" idx="5"/>
          </p:nvPr>
        </p:nvSpPr>
        <p:spPr/>
        <p:txBody>
          <a:bodyPr/>
          <a:lstStyle/>
          <a:p>
            <a:fld id="{C612580E-7ABE-4B7E-B2FA-CA32C62555FA}" type="slidenum">
              <a:rPr lang="en-GB" smtClean="0"/>
              <a:t>57</a:t>
            </a:fld>
            <a:endParaRPr lang="en-GB"/>
          </a:p>
        </p:txBody>
      </p:sp>
    </p:spTree>
    <p:extLst>
      <p:ext uri="{BB962C8B-B14F-4D97-AF65-F5344CB8AC3E}">
        <p14:creationId xmlns:p14="http://schemas.microsoft.com/office/powerpoint/2010/main" val="38295493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r>
              <a:rPr lang="el-GR" b="1" dirty="0">
                <a:solidFill>
                  <a:srgbClr val="FF0000"/>
                </a:solidFill>
              </a:rPr>
              <a:t>Σημαντικες ποσότητες ανακυκλώσιμων υλικών, όπως χαρτί και PMD, λόγω μη ορθής διαχείρισης και διαλογής, δεν έγιναν αποδεκτές από τον Δήμο για ανακύκλωση και τελικά απορρίφθηκαν ως γενικά απόβλητα. ΛΑΘΟΥΣ ΔΙΑΧΕΙΡΙΣΜΟΥ Ο ΔΗΜΟΣ ΔΕΝ ΤΑ ΑΠΟΔΕΧΕΤΟΥΝ ΚΑΙ ΚΑΤΑΛΗΓΑΝ ΩΣ ΓΕΝΙΚΑ ΑΠΟΒΛΗΤΑ.</a:t>
            </a:r>
            <a:endParaRPr lang="en-GB" b="1" dirty="0">
              <a:solidFill>
                <a:srgbClr val="FF0000"/>
              </a:solidFill>
            </a:endParaRPr>
          </a:p>
        </p:txBody>
      </p:sp>
      <p:sp>
        <p:nvSpPr>
          <p:cNvPr id="4" name="Slide Number Placeholder 3"/>
          <p:cNvSpPr>
            <a:spLocks noGrp="1"/>
          </p:cNvSpPr>
          <p:nvPr>
            <p:ph type="sldNum" sz="quarter" idx="5"/>
          </p:nvPr>
        </p:nvSpPr>
        <p:spPr/>
        <p:txBody>
          <a:bodyPr/>
          <a:lstStyle/>
          <a:p>
            <a:fld id="{C612580E-7ABE-4B7E-B2FA-CA32C62555FA}" type="slidenum">
              <a:rPr lang="en-GB" smtClean="0"/>
              <a:t>58</a:t>
            </a:fld>
            <a:endParaRPr lang="en-GB"/>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0F5CA-B30C-484F-0D86-41DE2FB0E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6D076-ADEF-4EC4-2BF2-3A670DBCB4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842B7-5558-ADB5-BA6C-891EC3237F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r>
              <a:rPr lang="el-GR" b="1" dirty="0">
                <a:solidFill>
                  <a:srgbClr val="FF0000"/>
                </a:solidFill>
              </a:rPr>
              <a:t>Σημαντικες ποσότητες ανακυκλώσιμων υλικών, όπως χαρτί και PMD, λόγω μη ορθής διαχείρισης και διαλογής, δεν έγιναν αποδεκτές από τον Δήμο για ανακύκλωση και τελικά απορρίφθηκαν ως γενικά απόβλητα. ΛΑΘΟΥΣ ΔΙΑΧΕΙΡΙΣΜΟΥ Ο ΔΗΜΟΣ ΔΕΝ ΤΑ ΑΠΟΔΕΧΕΤΟΥΝ ΚΑΙ ΚΑΤΑΛΗΓΑΝ ΩΣ ΓΕΝΙΚΑ ΑΠΟΒΛΗΤΑ.</a:t>
            </a:r>
            <a:endParaRPr lang="en-GB" b="1" dirty="0">
              <a:solidFill>
                <a:srgbClr val="FF0000"/>
              </a:solidFill>
            </a:endParaRPr>
          </a:p>
        </p:txBody>
      </p:sp>
      <p:sp>
        <p:nvSpPr>
          <p:cNvPr id="4" name="Slide Number Placeholder 3">
            <a:extLst>
              <a:ext uri="{FF2B5EF4-FFF2-40B4-BE49-F238E27FC236}">
                <a16:creationId xmlns:a16="http://schemas.microsoft.com/office/drawing/2014/main" id="{689482E0-9D87-CC36-EE04-5511DF91F70E}"/>
              </a:ext>
            </a:extLst>
          </p:cNvPr>
          <p:cNvSpPr>
            <a:spLocks noGrp="1"/>
          </p:cNvSpPr>
          <p:nvPr>
            <p:ph type="sldNum" sz="quarter" idx="5"/>
          </p:nvPr>
        </p:nvSpPr>
        <p:spPr/>
        <p:txBody>
          <a:bodyPr/>
          <a:lstStyle/>
          <a:p>
            <a:fld id="{C612580E-7ABE-4B7E-B2FA-CA32C62555FA}" type="slidenum">
              <a:rPr lang="en-GB" smtClean="0"/>
              <a:t>59</a:t>
            </a:fld>
            <a:endParaRPr lang="en-GB"/>
          </a:p>
        </p:txBody>
      </p:sp>
    </p:spTree>
    <p:extLst>
      <p:ext uri="{BB962C8B-B14F-4D97-AF65-F5344CB8AC3E}">
        <p14:creationId xmlns:p14="http://schemas.microsoft.com/office/powerpoint/2010/main" val="8814217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60</a:t>
            </a:fld>
            <a:endParaRPr lang="en-GB"/>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5231D-344B-BDCD-ADBD-97137ED25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6131A-CF75-34B1-1E48-A976E1931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D5B599-B708-3EFD-5681-353F9CDC20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D6A6C685-5606-9CFD-B0F9-91268DCA8D2B}"/>
              </a:ext>
            </a:extLst>
          </p:cNvPr>
          <p:cNvSpPr>
            <a:spLocks noGrp="1"/>
          </p:cNvSpPr>
          <p:nvPr>
            <p:ph type="sldNum" sz="quarter" idx="5"/>
          </p:nvPr>
        </p:nvSpPr>
        <p:spPr/>
        <p:txBody>
          <a:bodyPr/>
          <a:lstStyle/>
          <a:p>
            <a:fld id="{C612580E-7ABE-4B7E-B2FA-CA32C62555FA}" type="slidenum">
              <a:rPr lang="en-GB" smtClean="0"/>
              <a:t>61</a:t>
            </a:fld>
            <a:endParaRPr lang="en-GB"/>
          </a:p>
        </p:txBody>
      </p:sp>
    </p:spTree>
    <p:extLst>
      <p:ext uri="{BB962C8B-B14F-4D97-AF65-F5344CB8AC3E}">
        <p14:creationId xmlns:p14="http://schemas.microsoft.com/office/powerpoint/2010/main" val="20689197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r>
              <a:rPr lang="en-GB" dirty="0"/>
              <a:t>SINGLE USE PLASTICS BASED ON EPIT REPORT. TOTAL AMOUNT OF PLASTICS FOR 2024 651943/143694 (NO OF GUEST) – 4.53</a:t>
            </a:r>
          </a:p>
          <a:p>
            <a:r>
              <a:rPr lang="en-GB" dirty="0"/>
              <a:t>FOR 2025 529453/143501 = 3.69 </a:t>
            </a:r>
          </a:p>
          <a:p>
            <a:endParaRPr lang="en-GB" dirty="0"/>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62</a:t>
            </a:fld>
            <a:endParaRPr lang="en-GB"/>
          </a:p>
        </p:txBody>
      </p:sp>
    </p:spTree>
    <p:extLst>
      <p:ext uri="{BB962C8B-B14F-4D97-AF65-F5344CB8AC3E}">
        <p14:creationId xmlns:p14="http://schemas.microsoft.com/office/powerpoint/2010/main" val="6895517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2C2A8-EB49-5323-AC3F-1AD75C80E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D6B46-7264-A4D2-3577-D1FD8B6ED2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CC25DB-8443-A3A8-D401-134A785088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r>
              <a:rPr lang="en-GB" dirty="0"/>
              <a:t>SINGLE USE PLASTICS BASED ON EPIT REPORT. TOTAL AMOUNT OF PLASTICS FOR 2024 651943/143694 (NO OF GUEST) – 4.53</a:t>
            </a:r>
          </a:p>
          <a:p>
            <a:r>
              <a:rPr lang="en-GB" dirty="0"/>
              <a:t>FOR 2025 529453/143501 = 3.69 </a:t>
            </a:r>
          </a:p>
        </p:txBody>
      </p:sp>
      <p:sp>
        <p:nvSpPr>
          <p:cNvPr id="4" name="Slide Number Placeholder 3">
            <a:extLst>
              <a:ext uri="{FF2B5EF4-FFF2-40B4-BE49-F238E27FC236}">
                <a16:creationId xmlns:a16="http://schemas.microsoft.com/office/drawing/2014/main" id="{13D33805-1FC8-CAD8-B230-27973702C2E8}"/>
              </a:ext>
            </a:extLst>
          </p:cNvPr>
          <p:cNvSpPr>
            <a:spLocks noGrp="1"/>
          </p:cNvSpPr>
          <p:nvPr>
            <p:ph type="sldNum" sz="quarter" idx="5"/>
          </p:nvPr>
        </p:nvSpPr>
        <p:spPr/>
        <p:txBody>
          <a:bodyPr/>
          <a:lstStyle/>
          <a:p>
            <a:fld id="{C612580E-7ABE-4B7E-B2FA-CA32C62555FA}" type="slidenum">
              <a:rPr lang="en-GB" smtClean="0"/>
              <a:t>63</a:t>
            </a:fld>
            <a:endParaRPr lang="en-GB"/>
          </a:p>
        </p:txBody>
      </p:sp>
    </p:spTree>
    <p:extLst>
      <p:ext uri="{BB962C8B-B14F-4D97-AF65-F5344CB8AC3E}">
        <p14:creationId xmlns:p14="http://schemas.microsoft.com/office/powerpoint/2010/main" val="30175402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p:cNvSpPr>
            <a:spLocks noGrp="1"/>
          </p:cNvSpPr>
          <p:nvPr>
            <p:ph type="sldNum" sz="quarter" idx="5"/>
          </p:nvPr>
        </p:nvSpPr>
        <p:spPr/>
        <p:txBody>
          <a:bodyPr/>
          <a:lstStyle/>
          <a:p>
            <a:fld id="{C612580E-7ABE-4B7E-B2FA-CA32C62555FA}" type="slidenum">
              <a:rPr lang="en-GB" smtClean="0"/>
              <a:t>64</a:t>
            </a:fld>
            <a:endParaRPr lang="en-GB"/>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3EB5C-63ED-D8F6-5F3A-96013885A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9442D-37B3-8271-0B4E-65A5666CF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588D1-BF36-0C8E-DFB0-FB4A598BAE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74BE3142-C6F3-5F02-4E3D-2EDF715EC30C}"/>
              </a:ext>
            </a:extLst>
          </p:cNvPr>
          <p:cNvSpPr>
            <a:spLocks noGrp="1"/>
          </p:cNvSpPr>
          <p:nvPr>
            <p:ph type="sldNum" sz="quarter" idx="5"/>
          </p:nvPr>
        </p:nvSpPr>
        <p:spPr/>
        <p:txBody>
          <a:bodyPr/>
          <a:lstStyle/>
          <a:p>
            <a:fld id="{C612580E-7ABE-4B7E-B2FA-CA32C62555FA}" type="slidenum">
              <a:rPr lang="en-GB" smtClean="0"/>
              <a:t>65</a:t>
            </a:fld>
            <a:endParaRPr lang="en-GB"/>
          </a:p>
        </p:txBody>
      </p:sp>
    </p:spTree>
    <p:extLst>
      <p:ext uri="{BB962C8B-B14F-4D97-AF65-F5344CB8AC3E}">
        <p14:creationId xmlns:p14="http://schemas.microsoft.com/office/powerpoint/2010/main" val="3516807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A27C-0FB9-CF67-E3BF-B9FBE283AA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CF2B6-159C-5860-9451-77F4FC95C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CF9A8C-4E5F-C4F1-238A-F5355CB5C2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C789E527-FC2D-AC46-2F9B-86627F11C7C2}"/>
              </a:ext>
            </a:extLst>
          </p:cNvPr>
          <p:cNvSpPr>
            <a:spLocks noGrp="1"/>
          </p:cNvSpPr>
          <p:nvPr>
            <p:ph type="sldNum" sz="quarter" idx="5"/>
          </p:nvPr>
        </p:nvSpPr>
        <p:spPr/>
        <p:txBody>
          <a:bodyPr/>
          <a:lstStyle/>
          <a:p>
            <a:fld id="{C612580E-7ABE-4B7E-B2FA-CA32C62555FA}" type="slidenum">
              <a:rPr lang="en-GB" smtClean="0"/>
              <a:t>66</a:t>
            </a:fld>
            <a:endParaRPr lang="en-GB"/>
          </a:p>
        </p:txBody>
      </p:sp>
    </p:spTree>
    <p:extLst>
      <p:ext uri="{BB962C8B-B14F-4D97-AF65-F5344CB8AC3E}">
        <p14:creationId xmlns:p14="http://schemas.microsoft.com/office/powerpoint/2010/main" val="11624453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70361-0342-9157-507D-A8C55C3DD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5E672-3397-2D78-7F40-9DEA165BEC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7F538-94D9-756A-1C79-E83DD9C4A1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dirty="0"/>
              <a:t>Βιωσιμότητα ή αειφορία είναι ένα πρότυπο παραγωγής το οποίο στοχεύει στο καλύτερο. </a:t>
            </a:r>
          </a:p>
          <a:p>
            <a:endParaRPr lang="en-GB" dirty="0"/>
          </a:p>
        </p:txBody>
      </p:sp>
      <p:sp>
        <p:nvSpPr>
          <p:cNvPr id="4" name="Slide Number Placeholder 3">
            <a:extLst>
              <a:ext uri="{FF2B5EF4-FFF2-40B4-BE49-F238E27FC236}">
                <a16:creationId xmlns:a16="http://schemas.microsoft.com/office/drawing/2014/main" id="{AC722DC6-9E92-70FD-8660-C8B1256102E1}"/>
              </a:ext>
            </a:extLst>
          </p:cNvPr>
          <p:cNvSpPr>
            <a:spLocks noGrp="1"/>
          </p:cNvSpPr>
          <p:nvPr>
            <p:ph type="sldNum" sz="quarter" idx="5"/>
          </p:nvPr>
        </p:nvSpPr>
        <p:spPr/>
        <p:txBody>
          <a:bodyPr/>
          <a:lstStyle/>
          <a:p>
            <a:fld id="{C612580E-7ABE-4B7E-B2FA-CA32C62555FA}" type="slidenum">
              <a:rPr lang="en-GB" smtClean="0"/>
              <a:t>67</a:t>
            </a:fld>
            <a:endParaRPr lang="en-GB"/>
          </a:p>
        </p:txBody>
      </p:sp>
    </p:spTree>
    <p:extLst>
      <p:ext uri="{BB962C8B-B14F-4D97-AF65-F5344CB8AC3E}">
        <p14:creationId xmlns:p14="http://schemas.microsoft.com/office/powerpoint/2010/main" val="3413032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F4E678-996D-4586-ACCB-D14E197DD163}"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F4E678-996D-4586-ACCB-D14E197DD163}"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4E678-996D-4586-ACCB-D14E197DD163}"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F4E678-996D-4586-ACCB-D14E197DD163}"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F4E678-996D-4586-ACCB-D14E197DD163}"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4E678-996D-4586-ACCB-D14E197DD163}"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F4E678-996D-4586-ACCB-D14E197DD163}"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F4E678-996D-4586-ACCB-D14E197DD163}"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3934E-61AA-4217-8EAE-BC1A9E1091F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F4E678-996D-4586-ACCB-D14E197DD163}" type="datetimeFigureOut">
              <a:rPr lang="en-US" smtClean="0"/>
              <a:t>9/9/2026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A3934E-61AA-4217-8EAE-BC1A9E1091F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F4E678-996D-4586-ACCB-D14E197DD163}" type="datetimeFigureOut">
              <a:rPr lang="en-US" smtClean="0"/>
              <a:t>9/9/2026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A3934E-61AA-4217-8EAE-BC1A9E1091F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worldanimalprotection.or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bornfree.org.uk/red-flag-report"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2"/>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4" name="Picture 3" descr="A sign on the side of a building&#10;&#10;Description automatically generated"/>
          <p:cNvPicPr>
            <a:picLocks noChangeAspect="1"/>
          </p:cNvPicPr>
          <p:nvPr/>
        </p:nvPicPr>
        <p:blipFill rotWithShape="1">
          <a:blip r:embed="rId2"/>
          <a:srcRect t="20523" r="-1" b="6057"/>
          <a:stretch>
            <a:fillRect/>
          </a:stretch>
        </p:blipFill>
        <p:spPr>
          <a:xfrm>
            <a:off x="20" y="655"/>
            <a:ext cx="8115280" cy="4468659"/>
          </a:xfrm>
          <a:prstGeom prst="rect">
            <a:avLst/>
          </a:prstGeom>
        </p:spPr>
      </p:pic>
      <p:sp>
        <p:nvSpPr>
          <p:cNvPr id="1029" name="Rectangle 74"/>
          <p:cNvSpPr>
            <a:spLocks noGrp="1" noRot="1" noChangeAspect="1" noMove="1" noResize="1" noEditPoints="1" noAdjustHandles="1" noChangeArrowheads="1" noChangeShapeType="1" noTextEdit="1"/>
          </p:cNvSpPr>
          <p:nvPr/>
        </p:nvSpPr>
        <p:spPr>
          <a:xfrm flipH="1">
            <a:off x="2" y="4466372"/>
            <a:ext cx="12191998" cy="2390128"/>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ectangle 76"/>
          <p:cNvSpPr>
            <a:spLocks noGrp="1" noRot="1" noChangeAspect="1" noMove="1" noResize="1" noEditPoints="1" noAdjustHandles="1" noChangeArrowheads="1" noChangeShapeType="1" noTextEdit="1"/>
          </p:cNvSpPr>
          <p:nvPr/>
        </p:nvSpPr>
        <p:spPr>
          <a:xfrm flipH="1">
            <a:off x="-1" y="4464543"/>
            <a:ext cx="8115300" cy="23919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a:spLocks noGrp="1" noRot="1" noChangeAspect="1" noMove="1" noResize="1" noEditPoints="1" noAdjustHandles="1" noChangeArrowheads="1" noChangeShapeType="1" noTextEdit="1"/>
          </p:cNvSpPr>
          <p:nvPr/>
        </p:nvSpPr>
        <p:spPr>
          <a:xfrm flipH="1">
            <a:off x="-9269" y="4466372"/>
            <a:ext cx="12201266" cy="2390128"/>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a:spLocks noGrp="1" noRot="1" noChangeAspect="1" noMove="1" noResize="1" noEditPoints="1" noAdjustHandles="1" noChangeArrowheads="1" noChangeShapeType="1" noTextEdit="1"/>
          </p:cNvSpPr>
          <p:nvPr/>
        </p:nvSpPr>
        <p:spPr>
          <a:xfrm flipH="1">
            <a:off x="8115298" y="4466372"/>
            <a:ext cx="4081336" cy="2390128"/>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rot="10800000">
            <a:off x="-4635" y="4486258"/>
            <a:ext cx="12194550" cy="1968154"/>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p:cNvSpPr>
            <a:spLocks noGrp="1" noRot="1" noChangeAspect="1" noMove="1" noResize="1" noEditPoints="1" noAdjustHandles="1" noChangeArrowheads="1" noChangeShapeType="1" noTextEdit="1"/>
          </p:cNvSpPr>
          <p:nvPr/>
        </p:nvSpPr>
        <p:spPr>
          <a:xfrm rot="14834054">
            <a:off x="6748954" y="2254165"/>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1">
                  <a:alpha val="0"/>
                </a:schemeClr>
              </a:gs>
              <a:gs pos="85000">
                <a:schemeClr val="accent1">
                  <a:alpha val="17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1127573" y="4905953"/>
            <a:ext cx="9932691" cy="858742"/>
          </a:xfrm>
        </p:spPr>
        <p:txBody>
          <a:bodyPr anchor="ctr">
            <a:normAutofit/>
          </a:bodyPr>
          <a:lstStyle/>
          <a:p>
            <a:pPr algn="l"/>
            <a:r>
              <a:rPr lang="en-US" sz="4800" dirty="0">
                <a:solidFill>
                  <a:srgbClr val="FFFFFF"/>
                </a:solidFill>
              </a:rPr>
              <a:t>NISSIBLU BEACH RESORT</a:t>
            </a:r>
          </a:p>
        </p:txBody>
      </p:sp>
      <p:pic>
        <p:nvPicPr>
          <p:cNvPr id="5" name="Picture 4"/>
          <p:cNvPicPr>
            <a:picLocks noChangeAspect="1"/>
          </p:cNvPicPr>
          <p:nvPr/>
        </p:nvPicPr>
        <p:blipFill>
          <a:blip r:embed="rId3"/>
          <a:stretch>
            <a:fillRect/>
          </a:stretch>
        </p:blipFill>
        <p:spPr>
          <a:xfrm>
            <a:off x="8465344" y="722746"/>
            <a:ext cx="3376612" cy="27860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rgbClr val="FFFFFF"/>
                </a:solidFill>
              </a:rPr>
              <a:t>ΣΑΣ ΚΑΛΩΣΟΡΙΖΟΥΜΕ</a:t>
            </a:r>
            <a:endParaRPr lang="en-US" sz="3400" b="1" dirty="0">
              <a:solidFill>
                <a:srgbClr val="FFFFFF"/>
              </a:solidFill>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298535" y="179462"/>
            <a:ext cx="7332291" cy="6632585"/>
          </a:xfrm>
          <a:prstGeom prst="rect">
            <a:avLst/>
          </a:prstGeom>
          <a:noFill/>
        </p:spPr>
        <p:txBody>
          <a:bodyPr wrap="square" rtlCol="0">
            <a:spAutoFit/>
          </a:bodyPr>
          <a:lstStyle/>
          <a:p>
            <a:pPr algn="ctr"/>
            <a:r>
              <a:rPr lang="el-GR" sz="1300" b="1" dirty="0">
                <a:solidFill>
                  <a:schemeClr val="accent5">
                    <a:lumMod val="50000"/>
                  </a:schemeClr>
                </a:solidFill>
              </a:rPr>
              <a:t>Με μεγάλη χαρά σας καλωσορίζουμε στο NissiBlu Beach Resort!</a:t>
            </a:r>
            <a:endParaRPr lang="en-GB" sz="1300" b="1" dirty="0">
              <a:solidFill>
                <a:schemeClr val="accent5">
                  <a:lumMod val="50000"/>
                </a:schemeClr>
              </a:solidFill>
            </a:endParaRPr>
          </a:p>
          <a:p>
            <a:pPr algn="ctr"/>
            <a:endParaRPr lang="el-GR" sz="1300" dirty="0">
              <a:solidFill>
                <a:schemeClr val="accent5">
                  <a:lumMod val="50000"/>
                </a:schemeClr>
              </a:solidFill>
            </a:endParaRPr>
          </a:p>
          <a:p>
            <a:pPr algn="ctr"/>
            <a:r>
              <a:rPr lang="en-GB" sz="1300" dirty="0">
                <a:solidFill>
                  <a:schemeClr val="accent5">
                    <a:lumMod val="50000"/>
                  </a:schemeClr>
                </a:solidFill>
              </a:rPr>
              <a:t>Στο NissiBlu Beach Resort, </a:t>
            </a:r>
            <a:r>
              <a:rPr lang="en-GB" sz="1300" dirty="0" err="1">
                <a:solidFill>
                  <a:schemeClr val="accent5">
                    <a:lumMod val="50000"/>
                  </a:schemeClr>
                </a:solidFill>
              </a:rPr>
              <a:t>δεσμευόμ</a:t>
            </a:r>
            <a:r>
              <a:rPr lang="en-GB" sz="1300" dirty="0">
                <a:solidFill>
                  <a:schemeClr val="accent5">
                    <a:lumMod val="50000"/>
                  </a:schemeClr>
                </a:solidFill>
              </a:rPr>
              <a:t>αστε να διατηρούμε υψηλά διεθνή πρότυπα στους τομείς της ποιότητας, της υγείας και ασφάλειας, καθώς και της ασφάλειας τροφίμων, με την υποστήριξη των πιστοποιήσεών μας κατά ISO 9001, ISO 45001 και ISO 22000. </a:t>
            </a:r>
            <a:r>
              <a:rPr lang="el-GR" sz="1300" dirty="0">
                <a:solidFill>
                  <a:schemeClr val="accent5">
                    <a:lumMod val="50000"/>
                  </a:schemeClr>
                </a:solidFill>
              </a:rPr>
              <a:t>Παράλληλα, έχουμετην τιμή να έχουμε λάβει τη χρυσή διάκριση Travelife. </a:t>
            </a:r>
          </a:p>
          <a:p>
            <a:pPr algn="ctr"/>
            <a:endParaRPr lang="en-GB" sz="1300" dirty="0">
              <a:solidFill>
                <a:schemeClr val="accent5">
                  <a:lumMod val="50000"/>
                </a:schemeClr>
              </a:solidFill>
            </a:endParaRPr>
          </a:p>
          <a:p>
            <a:pPr algn="ctr"/>
            <a:r>
              <a:rPr lang="en-GB" sz="1300" dirty="0" err="1">
                <a:solidFill>
                  <a:schemeClr val="accent5">
                    <a:lumMod val="50000"/>
                  </a:schemeClr>
                </a:solidFill>
              </a:rPr>
              <a:t>Το</a:t>
            </a:r>
            <a:r>
              <a:rPr lang="en-GB" sz="1300" dirty="0">
                <a:solidFill>
                  <a:schemeClr val="accent5">
                    <a:lumMod val="50000"/>
                  </a:schemeClr>
                </a:solidFill>
              </a:rPr>
              <a:t> 2025, </a:t>
            </a:r>
            <a:r>
              <a:rPr lang="en-GB" sz="1300" dirty="0" err="1">
                <a:solidFill>
                  <a:schemeClr val="accent5">
                    <a:lumMod val="50000"/>
                  </a:schemeClr>
                </a:solidFill>
              </a:rPr>
              <a:t>το</a:t>
            </a:r>
            <a:r>
              <a:rPr lang="en-GB" sz="1300" dirty="0">
                <a:solidFill>
                  <a:schemeClr val="accent5">
                    <a:lumMod val="50000"/>
                  </a:schemeClr>
                </a:solidFill>
              </a:rPr>
              <a:t> </a:t>
            </a:r>
            <a:r>
              <a:rPr lang="en-GB" sz="1300" dirty="0" err="1">
                <a:solidFill>
                  <a:schemeClr val="accent5">
                    <a:lumMod val="50000"/>
                  </a:schemeClr>
                </a:solidFill>
              </a:rPr>
              <a:t>ξενοδοχείο</a:t>
            </a:r>
            <a:r>
              <a:rPr lang="en-GB" sz="1300" dirty="0">
                <a:solidFill>
                  <a:schemeClr val="accent5">
                    <a:lumMod val="50000"/>
                  </a:schemeClr>
                </a:solidFill>
              </a:rPr>
              <a:t> </a:t>
            </a:r>
            <a:r>
              <a:rPr lang="en-GB" sz="1300" dirty="0" err="1">
                <a:solidFill>
                  <a:schemeClr val="accent5">
                    <a:lumMod val="50000"/>
                  </a:schemeClr>
                </a:solidFill>
              </a:rPr>
              <a:t>ολοκλήρωσε</a:t>
            </a:r>
            <a:r>
              <a:rPr lang="en-GB" sz="1300" dirty="0">
                <a:solidFill>
                  <a:schemeClr val="accent5">
                    <a:lumMod val="50000"/>
                  </a:schemeClr>
                </a:solidFill>
              </a:rPr>
              <a:t> </a:t>
            </a:r>
            <a:r>
              <a:rPr lang="en-GB" sz="1300" dirty="0" err="1">
                <a:solidFill>
                  <a:schemeClr val="accent5">
                    <a:lumMod val="50000"/>
                  </a:schemeClr>
                </a:solidFill>
              </a:rPr>
              <a:t>με</a:t>
            </a:r>
            <a:r>
              <a:rPr lang="en-GB" sz="1300" dirty="0">
                <a:solidFill>
                  <a:schemeClr val="accent5">
                    <a:lumMod val="50000"/>
                  </a:schemeClr>
                </a:solidFill>
              </a:rPr>
              <a:t> επ</a:t>
            </a:r>
            <a:r>
              <a:rPr lang="en-GB" sz="1300" dirty="0" err="1">
                <a:solidFill>
                  <a:schemeClr val="accent5">
                    <a:lumMod val="50000"/>
                  </a:schemeClr>
                </a:solidFill>
              </a:rPr>
              <a:t>ιτυχί</a:t>
            </a:r>
            <a:r>
              <a:rPr lang="en-GB" sz="1300" dirty="0">
                <a:solidFill>
                  <a:schemeClr val="accent5">
                    <a:lumMod val="50000"/>
                  </a:schemeClr>
                </a:solidFill>
              </a:rPr>
              <a:t>α την πιστοποίησή του σύμφωνα με το πρότυπο Κυκλικής Οικονομίας, αναγνωρίζοντας τις διαδικασίες και τις πρακτικές που εφαρμόζονται για τη διατήρηση των πόρων, τη μείωση των αποβλήτων και την προώθηση της επαναχρησιμοποίησης και ανακύκλωσης υλικών. </a:t>
            </a:r>
            <a:r>
              <a:rPr lang="en-GB" sz="1300" dirty="0" err="1">
                <a:solidFill>
                  <a:schemeClr val="accent5">
                    <a:lumMod val="50000"/>
                  </a:schemeClr>
                </a:solidFill>
              </a:rPr>
              <a:t>Μέσ</a:t>
            </a:r>
            <a:r>
              <a:rPr lang="en-GB" sz="1300" dirty="0">
                <a:solidFill>
                  <a:schemeClr val="accent5">
                    <a:lumMod val="50000"/>
                  </a:schemeClr>
                </a:solidFill>
              </a:rPr>
              <a:t>α από τη συνεχή βελτίωση των διαδικασιών του, το ξενοδοχείο επιδιώκει τη βελτίωση της περιβαλλοντικής και λειτουργικής του επίδοσης</a:t>
            </a:r>
            <a:r>
              <a:rPr lang="el-GR" sz="1300" dirty="0">
                <a:solidFill>
                  <a:schemeClr val="accent5">
                    <a:lumMod val="50000"/>
                  </a:schemeClr>
                </a:solidFill>
              </a:rPr>
              <a:t>, </a:t>
            </a:r>
            <a:r>
              <a:rPr lang="en-GB" sz="1300" dirty="0" err="1">
                <a:solidFill>
                  <a:schemeClr val="accent5">
                    <a:lumMod val="50000"/>
                  </a:schemeClr>
                </a:solidFill>
              </a:rPr>
              <a:t>με</a:t>
            </a:r>
            <a:r>
              <a:rPr lang="en-GB" sz="1300" dirty="0">
                <a:solidFill>
                  <a:schemeClr val="accent5">
                    <a:lumMod val="50000"/>
                  </a:schemeClr>
                </a:solidFill>
              </a:rPr>
              <a:t> </a:t>
            </a:r>
            <a:r>
              <a:rPr lang="en-GB" sz="1300" dirty="0" err="1">
                <a:solidFill>
                  <a:schemeClr val="accent5">
                    <a:lumMod val="50000"/>
                  </a:schemeClr>
                </a:solidFill>
              </a:rPr>
              <a:t>στόχο</a:t>
            </a:r>
            <a:r>
              <a:rPr lang="en-GB" sz="1300" dirty="0">
                <a:solidFill>
                  <a:schemeClr val="accent5">
                    <a:lumMod val="50000"/>
                  </a:schemeClr>
                </a:solidFill>
              </a:rPr>
              <a:t> </a:t>
            </a:r>
            <a:r>
              <a:rPr lang="en-GB" sz="1300" dirty="0" err="1">
                <a:solidFill>
                  <a:schemeClr val="accent5">
                    <a:lumMod val="50000"/>
                  </a:schemeClr>
                </a:solidFill>
              </a:rPr>
              <a:t>τον</a:t>
            </a:r>
            <a:r>
              <a:rPr lang="en-GB" sz="1300" dirty="0">
                <a:solidFill>
                  <a:schemeClr val="accent5">
                    <a:lumMod val="50000"/>
                  </a:schemeClr>
                </a:solidFill>
              </a:rPr>
              <a:t> π</a:t>
            </a:r>
            <a:r>
              <a:rPr lang="en-GB" sz="1300" dirty="0" err="1">
                <a:solidFill>
                  <a:schemeClr val="accent5">
                    <a:lumMod val="50000"/>
                  </a:schemeClr>
                </a:solidFill>
              </a:rPr>
              <a:t>εριορισμό</a:t>
            </a:r>
            <a:r>
              <a:rPr lang="en-GB" sz="1300" dirty="0">
                <a:solidFill>
                  <a:schemeClr val="accent5">
                    <a:lumMod val="50000"/>
                  </a:schemeClr>
                </a:solidFill>
              </a:rPr>
              <a:t> </a:t>
            </a:r>
            <a:r>
              <a:rPr lang="en-GB" sz="1300" dirty="0" err="1">
                <a:solidFill>
                  <a:schemeClr val="accent5">
                    <a:lumMod val="50000"/>
                  </a:schemeClr>
                </a:solidFill>
              </a:rPr>
              <a:t>των</a:t>
            </a:r>
            <a:r>
              <a:rPr lang="en-GB" sz="1300" dirty="0">
                <a:solidFill>
                  <a:schemeClr val="accent5">
                    <a:lumMod val="50000"/>
                  </a:schemeClr>
                </a:solidFill>
              </a:rPr>
              <a:t> π</a:t>
            </a:r>
            <a:r>
              <a:rPr lang="en-GB" sz="1300" dirty="0" err="1">
                <a:solidFill>
                  <a:schemeClr val="accent5">
                    <a:lumMod val="50000"/>
                  </a:schemeClr>
                </a:solidFill>
              </a:rPr>
              <a:t>ερι</a:t>
            </a:r>
            <a:r>
              <a:rPr lang="en-GB" sz="1300" dirty="0">
                <a:solidFill>
                  <a:schemeClr val="accent5">
                    <a:lumMod val="50000"/>
                  </a:schemeClr>
                </a:solidFill>
              </a:rPr>
              <a:t>βαλλοντικών επιπτώσεων της δραστηριότητάς του</a:t>
            </a:r>
            <a:r>
              <a:rPr lang="el-GR" sz="1300" dirty="0">
                <a:solidFill>
                  <a:schemeClr val="accent5">
                    <a:lumMod val="50000"/>
                  </a:schemeClr>
                </a:solidFill>
              </a:rPr>
              <a:t>.</a:t>
            </a:r>
            <a:endParaRPr lang="en-GB" sz="1300" dirty="0">
              <a:solidFill>
                <a:schemeClr val="accent5">
                  <a:lumMod val="50000"/>
                </a:schemeClr>
              </a:solidFill>
            </a:endParaRPr>
          </a:p>
          <a:p>
            <a:pPr algn="ctr"/>
            <a:br>
              <a:rPr lang="en-GB" sz="1400" dirty="0">
                <a:solidFill>
                  <a:schemeClr val="accent5">
                    <a:lumMod val="50000"/>
                  </a:schemeClr>
                </a:solidFill>
              </a:rPr>
            </a:br>
            <a:r>
              <a:rPr lang="el-GR" sz="1400" dirty="0">
                <a:solidFill>
                  <a:schemeClr val="accent5">
                    <a:lumMod val="50000"/>
                  </a:schemeClr>
                </a:solidFill>
              </a:rPr>
              <a:t>Μέσα από τη συνεχή βελτίωση των διαδικασιών του, το ξενοδοχείο επιδιώκει τη μακροπρόθεσμη περιβαλλοντική και λειτουργική του απόδοση, </a:t>
            </a:r>
            <a:r>
              <a:rPr lang="en-GB" sz="1400" dirty="0" err="1">
                <a:solidFill>
                  <a:schemeClr val="accent5">
                    <a:lumMod val="50000"/>
                  </a:schemeClr>
                </a:solidFill>
              </a:rPr>
              <a:t>με</a:t>
            </a:r>
            <a:r>
              <a:rPr lang="en-GB" sz="1400" dirty="0">
                <a:solidFill>
                  <a:schemeClr val="accent5">
                    <a:lumMod val="50000"/>
                  </a:schemeClr>
                </a:solidFill>
              </a:rPr>
              <a:t> </a:t>
            </a:r>
            <a:r>
              <a:rPr lang="en-GB" sz="1400" dirty="0" err="1">
                <a:solidFill>
                  <a:schemeClr val="accent5">
                    <a:lumMod val="50000"/>
                  </a:schemeClr>
                </a:solidFill>
              </a:rPr>
              <a:t>στόχο</a:t>
            </a:r>
            <a:r>
              <a:rPr lang="en-GB" sz="1400" dirty="0">
                <a:solidFill>
                  <a:schemeClr val="accent5">
                    <a:lumMod val="50000"/>
                  </a:schemeClr>
                </a:solidFill>
              </a:rPr>
              <a:t> </a:t>
            </a:r>
            <a:r>
              <a:rPr lang="en-GB" sz="1400" dirty="0" err="1">
                <a:solidFill>
                  <a:schemeClr val="accent5">
                    <a:lumMod val="50000"/>
                  </a:schemeClr>
                </a:solidFill>
              </a:rPr>
              <a:t>τον</a:t>
            </a:r>
            <a:r>
              <a:rPr lang="en-GB" sz="1400" dirty="0">
                <a:solidFill>
                  <a:schemeClr val="accent5">
                    <a:lumMod val="50000"/>
                  </a:schemeClr>
                </a:solidFill>
              </a:rPr>
              <a:t> π</a:t>
            </a:r>
            <a:r>
              <a:rPr lang="en-GB" sz="1400" dirty="0" err="1">
                <a:solidFill>
                  <a:schemeClr val="accent5">
                    <a:lumMod val="50000"/>
                  </a:schemeClr>
                </a:solidFill>
              </a:rPr>
              <a:t>εριορισμό</a:t>
            </a:r>
            <a:r>
              <a:rPr lang="en-GB" sz="1400" dirty="0">
                <a:solidFill>
                  <a:schemeClr val="accent5">
                    <a:lumMod val="50000"/>
                  </a:schemeClr>
                </a:solidFill>
              </a:rPr>
              <a:t> </a:t>
            </a:r>
            <a:r>
              <a:rPr lang="en-GB" sz="1400" dirty="0" err="1">
                <a:solidFill>
                  <a:schemeClr val="accent5">
                    <a:lumMod val="50000"/>
                  </a:schemeClr>
                </a:solidFill>
              </a:rPr>
              <a:t>των</a:t>
            </a:r>
            <a:r>
              <a:rPr lang="en-GB" sz="1400" dirty="0">
                <a:solidFill>
                  <a:schemeClr val="accent5">
                    <a:lumMod val="50000"/>
                  </a:schemeClr>
                </a:solidFill>
              </a:rPr>
              <a:t> π</a:t>
            </a:r>
            <a:r>
              <a:rPr lang="en-GB" sz="1400" dirty="0" err="1">
                <a:solidFill>
                  <a:schemeClr val="accent5">
                    <a:lumMod val="50000"/>
                  </a:schemeClr>
                </a:solidFill>
              </a:rPr>
              <a:t>ερι</a:t>
            </a:r>
            <a:r>
              <a:rPr lang="en-GB" sz="1400" dirty="0">
                <a:solidFill>
                  <a:schemeClr val="accent5">
                    <a:lumMod val="50000"/>
                  </a:schemeClr>
                </a:solidFill>
              </a:rPr>
              <a:t>βαλλοντικών επιπτώσεων</a:t>
            </a:r>
            <a:r>
              <a:rPr lang="el-GR" sz="1400" dirty="0">
                <a:solidFill>
                  <a:schemeClr val="accent5">
                    <a:lumMod val="50000"/>
                  </a:schemeClr>
                </a:solidFill>
              </a:rPr>
              <a:t>.</a:t>
            </a:r>
          </a:p>
          <a:p>
            <a:pPr algn="ctr"/>
            <a:endParaRPr lang="el-GR" sz="1300" dirty="0">
              <a:solidFill>
                <a:schemeClr val="accent5">
                  <a:lumMod val="50000"/>
                </a:schemeClr>
              </a:solidFill>
            </a:endParaRPr>
          </a:p>
          <a:p>
            <a:pPr algn="ctr"/>
            <a:r>
              <a:rPr lang="el-GR" sz="1300" dirty="0">
                <a:solidFill>
                  <a:schemeClr val="accent5">
                    <a:lumMod val="50000"/>
                  </a:schemeClr>
                </a:solidFill>
              </a:rPr>
              <a:t>Σας προσκαλούμε να στηρίξετε τις συνεχιζόμενες προσπάθειές μας, συμμετέχοντας ενεργά στις πρωτοβουλίες αειφορίας και ακολουθώντας τις οδηγίες μας κατά τη διαμονή σας ή τη συνεργασία σας μαζί μας – είτε είστε εργαζόμενος, προμηθευτής ή υπεργολάβος. Η συμβολή σας είναι ζωτικής σημασίας για την επίτευξη των περιβαλλοντικών και κοινωνικών μας στόχων.</a:t>
            </a:r>
            <a:endParaRPr lang="en-GB" sz="1300" dirty="0">
              <a:solidFill>
                <a:schemeClr val="accent5">
                  <a:lumMod val="50000"/>
                </a:schemeClr>
              </a:solidFill>
            </a:endParaRPr>
          </a:p>
          <a:p>
            <a:pPr algn="ctr"/>
            <a:endParaRPr lang="el-GR" sz="1300" dirty="0">
              <a:solidFill>
                <a:schemeClr val="accent5">
                  <a:lumMod val="50000"/>
                </a:schemeClr>
              </a:solidFill>
            </a:endParaRPr>
          </a:p>
          <a:p>
            <a:pPr algn="ctr"/>
            <a:r>
              <a:rPr lang="el-GR" sz="1300" dirty="0">
                <a:solidFill>
                  <a:schemeClr val="accent5">
                    <a:lumMod val="50000"/>
                  </a:schemeClr>
                </a:solidFill>
              </a:rPr>
              <a:t>Με ιδιαίτερη υπερηφάνεια παρουσιάζουμε την Αναφορά Αειφορίας του ξενοδοχείου μας, η οποία αποτυπώνει τις επιδόσεις και τις δράσεις μας για την περίοδο 2024–2025, καθώς και τους στόχους που έχουμε θέσει για το 2026. Μέσα από την ετήσια δημοσίευση της αναφοράς, επιδιώκουμε να ενημερώνουμε με διαφάνεια για την πρόοδό μας και τη συνεχή δέσμευσή μας στην υπέυθυνη και βιώσιμη λειτουργία.</a:t>
            </a:r>
            <a:r>
              <a:rPr lang="en-GB" b="1" dirty="0">
                <a:solidFill>
                  <a:schemeClr val="accent5">
                    <a:lumMod val="50000"/>
                  </a:schemeClr>
                </a:solidFill>
              </a:rPr>
              <a:t> </a:t>
            </a:r>
            <a:endParaRPr lang="el-GR" sz="1300" dirty="0">
              <a:solidFill>
                <a:schemeClr val="accent5">
                  <a:lumMod val="50000"/>
                </a:schemeClr>
              </a:solidFill>
            </a:endParaRPr>
          </a:p>
          <a:p>
            <a:pPr algn="ctr"/>
            <a:endParaRPr lang="el-GR" sz="1300" dirty="0">
              <a:solidFill>
                <a:schemeClr val="accent5">
                  <a:lumMod val="50000"/>
                </a:schemeClr>
              </a:solidFill>
            </a:endParaRPr>
          </a:p>
          <a:p>
            <a:pPr algn="ctr"/>
            <a:r>
              <a:rPr lang="el-GR" sz="1300" dirty="0">
                <a:solidFill>
                  <a:schemeClr val="accent5">
                    <a:lumMod val="50000"/>
                  </a:schemeClr>
                </a:solidFill>
              </a:rPr>
              <a:t>Εάν έχετε προτάσεις για το πώς μπορούμε να βελτιώσουμε περαιτέρω τις πρακτικές αειφορίας μας, μη διστάσετε να τις μοιραστείτε μαζί μας στο </a:t>
            </a:r>
            <a:r>
              <a:rPr lang="el-GR" sz="1300" b="1" u="sng" dirty="0">
                <a:solidFill>
                  <a:schemeClr val="accent5">
                    <a:lumMod val="50000"/>
                  </a:schemeClr>
                </a:solidFill>
              </a:rPr>
              <a:t>quality@nissiblu.com</a:t>
            </a:r>
            <a:r>
              <a:rPr lang="el-GR" sz="1300" u="sng" dirty="0">
                <a:solidFill>
                  <a:schemeClr val="accent5">
                    <a:lumMod val="50000"/>
                  </a:schemeClr>
                </a:solidFill>
              </a:rPr>
              <a:t>.</a:t>
            </a:r>
          </a:p>
          <a:p>
            <a:pPr algn="ctr"/>
            <a:endParaRPr lang="el-GR" sz="1300" dirty="0">
              <a:solidFill>
                <a:schemeClr val="accent5">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E3B4AF-D2C1-9DCE-0955-40C249071FB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BD052CC-19CD-C6BE-A0AC-FD295BDB4C8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E85EF52-3F2D-80C0-1F6E-9CE7EA3AC9CF}"/>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9B3A60-5B3F-E132-A654-31E911A47BE3}"/>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E78EDBD-A189-ABE8-F093-058B54C4BE5F}"/>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02591D-D054-ED8B-DCC6-874319D3A277}"/>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A381FCA-C6B6-08E7-8051-01BFAAE1048F}"/>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B829EB44-E04B-537E-0401-6C310593411A}"/>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EBD6262F-D408-5347-6C5D-3E9FD67634E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17752029-59CA-4019-2A89-53230A0D010E}"/>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3316D3B5-CCFE-D917-6695-BA0D96EDE495}"/>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07FB1E3-770D-C496-B517-545214099D92}"/>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DC3556C4-33A0-7CF9-32E9-D13DAFF28DD7}"/>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D5B04F-37B6-A0DC-4092-CFB862605E1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600" b="1" dirty="0">
                <a:solidFill>
                  <a:schemeClr val="bg1"/>
                </a:solidFill>
              </a:rPr>
              <a:t>WE WELCOME YOU</a:t>
            </a:r>
          </a:p>
        </p:txBody>
      </p:sp>
      <p:sp>
        <p:nvSpPr>
          <p:cNvPr id="19" name="Subtitle 2">
            <a:extLst>
              <a:ext uri="{FF2B5EF4-FFF2-40B4-BE49-F238E27FC236}">
                <a16:creationId xmlns:a16="http://schemas.microsoft.com/office/drawing/2014/main" id="{34B8BA2D-87FC-701F-8847-C55C4EF9B8DB}"/>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FE571BCC-14E3-4592-0F24-BAA14BCA8A82}"/>
              </a:ext>
            </a:extLst>
          </p:cNvPr>
          <p:cNvSpPr txBox="1"/>
          <p:nvPr/>
        </p:nvSpPr>
        <p:spPr>
          <a:xfrm>
            <a:off x="4298535" y="179462"/>
            <a:ext cx="7332291" cy="6740307"/>
          </a:xfrm>
          <a:prstGeom prst="rect">
            <a:avLst/>
          </a:prstGeom>
          <a:noFill/>
        </p:spPr>
        <p:txBody>
          <a:bodyPr wrap="square" rtlCol="0">
            <a:spAutoFit/>
          </a:bodyPr>
          <a:lstStyle/>
          <a:p>
            <a:pPr algn="ctr"/>
            <a:r>
              <a:rPr lang="en-GB" sz="1600" dirty="0">
                <a:solidFill>
                  <a:schemeClr val="accent5">
                    <a:lumMod val="50000"/>
                  </a:schemeClr>
                </a:solidFill>
              </a:rPr>
              <a:t>We are pleased to welcome you to NissiBlu Beach Resort!</a:t>
            </a:r>
            <a:endParaRPr lang="el-GR" sz="1600" dirty="0">
              <a:solidFill>
                <a:schemeClr val="accent5">
                  <a:lumMod val="50000"/>
                </a:schemeClr>
              </a:solidFill>
            </a:endParaRPr>
          </a:p>
          <a:p>
            <a:pPr algn="ctr"/>
            <a:endParaRPr lang="en-GB" sz="1600" dirty="0">
              <a:solidFill>
                <a:schemeClr val="accent5">
                  <a:lumMod val="50000"/>
                </a:schemeClr>
              </a:solidFill>
            </a:endParaRPr>
          </a:p>
          <a:p>
            <a:pPr algn="ctr"/>
            <a:r>
              <a:rPr lang="en-GB" sz="1600" dirty="0">
                <a:solidFill>
                  <a:schemeClr val="accent5">
                    <a:lumMod val="50000"/>
                  </a:schemeClr>
                </a:solidFill>
              </a:rPr>
              <a:t>At NissiBlu Beach Resort, we are committed to maintaining high international standards in quality, health and safety, and food safety, supported by our ISO 9001, ISO 45001 and ISO 22000 certifications. At the same time, we are honoured to have received the Travelife Gold Award.</a:t>
            </a:r>
            <a:endParaRPr lang="el-GR" sz="1600" dirty="0">
              <a:solidFill>
                <a:schemeClr val="accent5">
                  <a:lumMod val="50000"/>
                </a:schemeClr>
              </a:solidFill>
            </a:endParaRPr>
          </a:p>
          <a:p>
            <a:pPr algn="ctr"/>
            <a:endParaRPr lang="en-GB" sz="1600" dirty="0">
              <a:solidFill>
                <a:schemeClr val="accent5">
                  <a:lumMod val="50000"/>
                </a:schemeClr>
              </a:solidFill>
            </a:endParaRPr>
          </a:p>
          <a:p>
            <a:pPr algn="ctr"/>
            <a:r>
              <a:rPr lang="en-GB" sz="1600" dirty="0">
                <a:solidFill>
                  <a:schemeClr val="accent5">
                    <a:lumMod val="50000"/>
                  </a:schemeClr>
                </a:solidFill>
              </a:rPr>
              <a:t>In 2025, the hotel successfully completed its certification under the Circular Economy standard, recognising the processes and practices implemented to conserve resources, reduce waste, and promote the reuse and recycling of materials. Through the continuous improvement of its processes, the hotel strives to enhance its environmental and operational performance, with the aim of reducing the environmental impact of its activities.</a:t>
            </a:r>
            <a:endParaRPr lang="el-GR" sz="1600" dirty="0">
              <a:solidFill>
                <a:schemeClr val="accent5">
                  <a:lumMod val="50000"/>
                </a:schemeClr>
              </a:solidFill>
            </a:endParaRPr>
          </a:p>
          <a:p>
            <a:pPr algn="ctr"/>
            <a:endParaRPr lang="en-GB" sz="1600" dirty="0">
              <a:solidFill>
                <a:schemeClr val="accent5">
                  <a:lumMod val="50000"/>
                </a:schemeClr>
              </a:solidFill>
            </a:endParaRPr>
          </a:p>
          <a:p>
            <a:pPr algn="ctr"/>
            <a:r>
              <a:rPr lang="en-GB" sz="1600" dirty="0">
                <a:solidFill>
                  <a:schemeClr val="accent5">
                    <a:lumMod val="50000"/>
                  </a:schemeClr>
                </a:solidFill>
              </a:rPr>
              <a:t>We invite you to support our ongoing efforts by actively participating in our sustainability initiatives and following our guidelines during your stay or cooperation with us — whether you are an employee, supplier, or subcontractor. Your contribution is vital to achieving our environmental and social objectives.</a:t>
            </a:r>
            <a:endParaRPr lang="el-GR" sz="1600" dirty="0">
              <a:solidFill>
                <a:schemeClr val="accent5">
                  <a:lumMod val="50000"/>
                </a:schemeClr>
              </a:solidFill>
            </a:endParaRPr>
          </a:p>
          <a:p>
            <a:pPr algn="ctr"/>
            <a:endParaRPr lang="en-GB" sz="1600" dirty="0">
              <a:solidFill>
                <a:schemeClr val="accent5">
                  <a:lumMod val="50000"/>
                </a:schemeClr>
              </a:solidFill>
            </a:endParaRPr>
          </a:p>
          <a:p>
            <a:pPr algn="ctr"/>
            <a:r>
              <a:rPr lang="en-GB" sz="1600" dirty="0">
                <a:solidFill>
                  <a:schemeClr val="accent5">
                    <a:lumMod val="50000"/>
                  </a:schemeClr>
                </a:solidFill>
              </a:rPr>
              <a:t>We are particularly proud to present our hotel’s Sustainability Report, which reflects our performance and actions for the 2024–2025 period, as well as the goals we have set for 2026. Through the annual publication of this report, we aim to provide transparent information about our progress and our ongoing commitment to responsible and sustainable operations.</a:t>
            </a:r>
            <a:endParaRPr lang="el-GR" sz="1600" dirty="0">
              <a:solidFill>
                <a:schemeClr val="accent5">
                  <a:lumMod val="50000"/>
                </a:schemeClr>
              </a:solidFill>
            </a:endParaRPr>
          </a:p>
          <a:p>
            <a:pPr algn="ctr"/>
            <a:endParaRPr lang="en-GB" sz="1600" dirty="0">
              <a:solidFill>
                <a:schemeClr val="accent5">
                  <a:lumMod val="50000"/>
                </a:schemeClr>
              </a:solidFill>
            </a:endParaRPr>
          </a:p>
          <a:p>
            <a:pPr algn="ctr"/>
            <a:r>
              <a:rPr lang="en-GB" sz="1600" dirty="0">
                <a:solidFill>
                  <a:schemeClr val="accent5">
                    <a:lumMod val="50000"/>
                  </a:schemeClr>
                </a:solidFill>
              </a:rPr>
              <a:t>If you have any suggestions on how we can further improve our sustainability practices, please do not hesitate to share them with us at </a:t>
            </a:r>
            <a:r>
              <a:rPr lang="en-GB" sz="1600" b="1" u="sng" dirty="0">
                <a:solidFill>
                  <a:schemeClr val="accent5">
                    <a:lumMod val="50000"/>
                  </a:schemeClr>
                </a:solidFill>
              </a:rPr>
              <a:t>quality@nissiblu.com.</a:t>
            </a:r>
          </a:p>
        </p:txBody>
      </p:sp>
    </p:spTree>
    <p:extLst>
      <p:ext uri="{BB962C8B-B14F-4D97-AF65-F5344CB8AC3E}">
        <p14:creationId xmlns:p14="http://schemas.microsoft.com/office/powerpoint/2010/main" val="3051145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Autofit/>
          </a:bodyPr>
          <a:lstStyle/>
          <a:p>
            <a:pPr algn="ctr"/>
            <a:r>
              <a:rPr lang="el-GR" sz="3400" b="1" dirty="0">
                <a:solidFill>
                  <a:srgbClr val="FFFFFF"/>
                </a:solidFill>
              </a:rPr>
              <a:t>ΤΟ ΞΕΝΟΔΟΧΕΙΟ ΜΑΣ</a:t>
            </a:r>
            <a:endParaRPr lang="en-US" sz="3400" b="1" dirty="0">
              <a:solidFill>
                <a:srgbClr val="FFFFFF"/>
              </a:solidFill>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298535" y="179462"/>
            <a:ext cx="7332291" cy="6124754"/>
          </a:xfrm>
          <a:prstGeom prst="rect">
            <a:avLst/>
          </a:prstGeom>
          <a:noFill/>
        </p:spPr>
        <p:txBody>
          <a:bodyPr wrap="square" rtlCol="0">
            <a:spAutoFit/>
          </a:bodyPr>
          <a:lstStyle/>
          <a:p>
            <a:pPr algn="just"/>
            <a:r>
              <a:rPr lang="el-GR" sz="1400" dirty="0">
                <a:solidFill>
                  <a:schemeClr val="accent5">
                    <a:lumMod val="50000"/>
                  </a:schemeClr>
                </a:solidFill>
              </a:rPr>
              <a:t>Καλωσορίσατε στο NissiBlu Beach Resort, μια πολυτελή απόδραση 5 αστέρων στην καρδιά της Αγίας Νάπας, Κύπρος, δίπλα στην εμβληματική παραλία Νissi. Με τα κρυστάλλινα νερά και τις χρυσές αμμουδιές λίγα βήματα μακριά, το ξενοδοχείο μας προσφέρει το ιδανικό σκηνικό για μια αξέχαστη μεσογειακή απόδραση.</a:t>
            </a:r>
            <a:endParaRPr lang="en-GB" sz="1400" dirty="0">
              <a:solidFill>
                <a:schemeClr val="accent5">
                  <a:lumMod val="50000"/>
                </a:schemeClr>
              </a:solidFill>
            </a:endParaRPr>
          </a:p>
          <a:p>
            <a:pPr algn="just"/>
            <a:endParaRPr lang="el-GR" sz="1400" dirty="0">
              <a:solidFill>
                <a:schemeClr val="accent5">
                  <a:lumMod val="50000"/>
                </a:schemeClr>
              </a:solidFill>
            </a:endParaRPr>
          </a:p>
          <a:p>
            <a:pPr algn="just"/>
            <a:r>
              <a:rPr lang="el-GR" sz="1400" dirty="0">
                <a:solidFill>
                  <a:schemeClr val="accent5">
                    <a:lumMod val="50000"/>
                  </a:schemeClr>
                </a:solidFill>
              </a:rPr>
              <a:t>Στο NissiBlu, είμαστε περήφανοι που προσφέρουμε στους επισκέπτες μας ασυναγώνιστη άνεση, διαμονή και παροχές παγκόσμιας κλάσης. Είτε είστε εδώ για μια ρομαντική απόδραση, οικογενειακές διακοπές ή ένα ήρεμο διάλειμμα για προσωπική χαλάρωση, θα βρείτε ό,τι χρειάζεστε για μια αξέχαστη διαμονή. Τα δωμάτια και οι σουίτες μας συνδυάζουν σύγχρονη κομψότητα με εκπληκτική θέα στη θάλασσα, προσφέροντας ένα ήρεμο καταφύγιο μετά από μια μέρα γεμάτη ήλιο και εξερεύνηση.</a:t>
            </a:r>
            <a:endParaRPr lang="en-GB" sz="1400" dirty="0">
              <a:solidFill>
                <a:schemeClr val="accent5">
                  <a:lumMod val="50000"/>
                </a:schemeClr>
              </a:solidFill>
            </a:endParaRPr>
          </a:p>
          <a:p>
            <a:pPr algn="just"/>
            <a:endParaRPr lang="el-GR" sz="1400" dirty="0">
              <a:solidFill>
                <a:schemeClr val="accent5">
                  <a:lumMod val="50000"/>
                </a:schemeClr>
              </a:solidFill>
            </a:endParaRPr>
          </a:p>
          <a:p>
            <a:pPr algn="just"/>
            <a:r>
              <a:rPr lang="el-GR" sz="1400" dirty="0">
                <a:solidFill>
                  <a:schemeClr val="accent5">
                    <a:lumMod val="50000"/>
                  </a:schemeClr>
                </a:solidFill>
              </a:rPr>
              <a:t>Το ξενοδοχείο μας διαθέτει μια ποικιλία επιλογών εστίασης, από μεσογειακές γεύσεις στα γκουρμέ εστιατόριά μας έως χαλαρά γεύματα δίπλα στη θάλασσα. Παρέχουμε επίσης πλήρως εξοπλισμένο γυμναστήριο, πολυτελές σπα με μια ποικιλία θεραπειών και εσωτερική και εξωτερική πισίνα. Για όσους επιθυμούν να εξερευνήσουν, η ζωντανή νυχτερινή ζωή και τα πολιτιστικά αξιοθέατα της Αγίας Νάπας βρίσκονται σε μικρή απόσταση.</a:t>
            </a:r>
          </a:p>
          <a:p>
            <a:pPr algn="just"/>
            <a:endParaRPr lang="el-GR" sz="1400" dirty="0">
              <a:solidFill>
                <a:schemeClr val="accent5">
                  <a:lumMod val="50000"/>
                </a:schemeClr>
              </a:solidFill>
            </a:endParaRPr>
          </a:p>
          <a:p>
            <a:pPr algn="just"/>
            <a:r>
              <a:rPr lang="en-GB" sz="1400" dirty="0">
                <a:solidFill>
                  <a:schemeClr val="accent5">
                    <a:lumMod val="50000"/>
                  </a:schemeClr>
                </a:solidFill>
              </a:rPr>
              <a:t>Στο NissiBlu Beach Resort, </a:t>
            </a:r>
            <a:r>
              <a:rPr lang="en-GB" sz="1400" dirty="0" err="1">
                <a:solidFill>
                  <a:schemeClr val="accent5">
                    <a:lumMod val="50000"/>
                  </a:schemeClr>
                </a:solidFill>
              </a:rPr>
              <a:t>συνδυάζουμε</a:t>
            </a:r>
            <a:r>
              <a:rPr lang="en-GB" sz="1400" dirty="0">
                <a:solidFill>
                  <a:schemeClr val="accent5">
                    <a:lumMod val="50000"/>
                  </a:schemeClr>
                </a:solidFill>
              </a:rPr>
              <a:t> </a:t>
            </a:r>
            <a:r>
              <a:rPr lang="en-GB" sz="1400" dirty="0" err="1">
                <a:solidFill>
                  <a:schemeClr val="accent5">
                    <a:lumMod val="50000"/>
                  </a:schemeClr>
                </a:solidFill>
              </a:rPr>
              <a:t>την</a:t>
            </a:r>
            <a:r>
              <a:rPr lang="en-GB" sz="1400" dirty="0">
                <a:solidFill>
                  <a:schemeClr val="accent5">
                    <a:lumMod val="50000"/>
                  </a:schemeClr>
                </a:solidFill>
              </a:rPr>
              <a:t> </a:t>
            </a:r>
            <a:r>
              <a:rPr lang="en-GB" sz="1400" dirty="0" err="1">
                <a:solidFill>
                  <a:schemeClr val="accent5">
                    <a:lumMod val="50000"/>
                  </a:schemeClr>
                </a:solidFill>
              </a:rPr>
              <a:t>εξ</a:t>
            </a:r>
            <a:r>
              <a:rPr lang="en-GB" sz="1400" dirty="0">
                <a:solidFill>
                  <a:schemeClr val="accent5">
                    <a:lumMod val="50000"/>
                  </a:schemeClr>
                </a:solidFill>
              </a:rPr>
              <a:t>αιρετική φιλοξενία με τεκμηριωμένες περιβαλλοντικές και κοινωνικές πρακτικές σε όλο το φάσμα της λειτουργίας μας. Η π</a:t>
            </a:r>
            <a:r>
              <a:rPr lang="en-GB" sz="1400" dirty="0" err="1">
                <a:solidFill>
                  <a:schemeClr val="accent5">
                    <a:lumMod val="50000"/>
                  </a:schemeClr>
                </a:solidFill>
              </a:rPr>
              <a:t>ροσέγγισή</a:t>
            </a:r>
            <a:r>
              <a:rPr lang="en-GB" sz="1400" dirty="0">
                <a:solidFill>
                  <a:schemeClr val="accent5">
                    <a:lumMod val="50000"/>
                  </a:schemeClr>
                </a:solidFill>
              </a:rPr>
              <a:t> μας </a:t>
            </a:r>
            <a:r>
              <a:rPr lang="en-GB" sz="1400" dirty="0" err="1">
                <a:solidFill>
                  <a:schemeClr val="accent5">
                    <a:lumMod val="50000"/>
                  </a:schemeClr>
                </a:solidFill>
              </a:rPr>
              <a:t>στη</a:t>
            </a:r>
            <a:r>
              <a:rPr lang="en-GB" sz="1400" dirty="0">
                <a:solidFill>
                  <a:schemeClr val="accent5">
                    <a:lumMod val="50000"/>
                  </a:schemeClr>
                </a:solidFill>
              </a:rPr>
              <a:t> β</a:t>
            </a:r>
            <a:r>
              <a:rPr lang="en-GB" sz="1400" dirty="0" err="1">
                <a:solidFill>
                  <a:schemeClr val="accent5">
                    <a:lumMod val="50000"/>
                  </a:schemeClr>
                </a:solidFill>
              </a:rPr>
              <a:t>ιωσιμότητ</a:t>
            </a:r>
            <a:r>
              <a:rPr lang="en-GB" sz="1400" dirty="0">
                <a:solidFill>
                  <a:schemeClr val="accent5">
                    <a:lumMod val="50000"/>
                  </a:schemeClr>
                </a:solidFill>
              </a:rPr>
              <a:t>α περιλαμβάνει την υπεύθυνη χρήση των πόρων, τη μείωση των αποβλήτων, την ανακύκλωση, τις υπεύθυνες προμήθειες και τη συνεχή βελτίωση της περιβαλλοντικής μας επίδοσης. </a:t>
            </a:r>
            <a:r>
              <a:rPr lang="en-GB" sz="1400" dirty="0" err="1">
                <a:solidFill>
                  <a:schemeClr val="accent5">
                    <a:lumMod val="50000"/>
                  </a:schemeClr>
                </a:solidFill>
              </a:rPr>
              <a:t>Μέσ</a:t>
            </a:r>
            <a:r>
              <a:rPr lang="en-GB" sz="1400" dirty="0">
                <a:solidFill>
                  <a:schemeClr val="accent5">
                    <a:lumMod val="50000"/>
                  </a:schemeClr>
                </a:solidFill>
              </a:rPr>
              <a:t>α από αυτές τις πρωτοβουλίες, που υποστηρίζονται από την πιστοποίηση Travelife Gold και την πιστοποίησή μας σύμφωνα με το πρότυπο Κυκλικής Οικονομίας, επιδιώκουμε να λειτουργούμε με υπευθυνότητα, διατηρώντας παράλληλα τα υψηλά πρότυπα άνεσης και εξ</a:t>
            </a:r>
            <a:endParaRPr lang="el-GR" sz="1400" dirty="0">
              <a:solidFill>
                <a:schemeClr val="accent5">
                  <a:lumMod val="50000"/>
                </a:schemeClr>
              </a:solidFill>
            </a:endParaRPr>
          </a:p>
          <a:p>
            <a:pPr algn="just"/>
            <a:endParaRPr lang="en-GB" sz="1400" dirty="0">
              <a:solidFill>
                <a:schemeClr val="accent5">
                  <a:lumMod val="50000"/>
                </a:schemeClr>
              </a:solidFill>
            </a:endParaRPr>
          </a:p>
          <a:p>
            <a:pPr algn="just"/>
            <a:r>
              <a:rPr lang="el-GR" sz="1400" dirty="0">
                <a:solidFill>
                  <a:schemeClr val="accent5">
                    <a:lumMod val="50000"/>
                  </a:schemeClr>
                </a:solidFill>
              </a:rPr>
              <a:t>Ανυπομονούμε να σας καλωσορίσουμε στο μικρό μας κομμάτι παραδείσου!</a:t>
            </a:r>
          </a:p>
          <a:p>
            <a:pPr algn="just"/>
            <a:endParaRPr lang="en-GB" sz="1400" dirty="0">
              <a:solidFill>
                <a:schemeClr val="accent5">
                  <a:lumMod val="50000"/>
                </a:schemeClr>
              </a:solidFill>
            </a:endParaRPr>
          </a:p>
        </p:txBody>
      </p:sp>
    </p:spTree>
    <p:extLst>
      <p:ext uri="{BB962C8B-B14F-4D97-AF65-F5344CB8AC3E}">
        <p14:creationId xmlns:p14="http://schemas.microsoft.com/office/powerpoint/2010/main" val="593395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995C6F-8395-E2DE-AC94-48425F74FAC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FE39A0-AA1C-728C-D369-9A236920272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7B67902-AAA7-987C-A9BA-899B011F5CA0}"/>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BE324E7-3869-4897-4117-2D5AB9154305}"/>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975B2F4-2AFD-C7F8-C3BA-DAD358C9C073}"/>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8AA080B-5797-CA9C-D43D-93A6A2C09610}"/>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7AB071E-FD72-F549-8560-B76F1232BCA3}"/>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6F2DCB08-754E-FBFE-279E-38BE08ABDD34}"/>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741B45ED-B36C-A639-8F91-A02F75C533A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CFFA7EF-A8BA-40A7-A6F7-19F0A30E4D7B}"/>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593071F4-FB2C-E4FB-3B96-5CEC3BF25920}"/>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BB746EE-1A80-3410-6C01-77FA979937E4}"/>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E58649F-1B8F-FADC-0374-083B6AD7EB2C}"/>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9E0642-CC45-A8E8-8FD0-51D2A324FDFF}"/>
              </a:ext>
            </a:extLst>
          </p:cNvPr>
          <p:cNvSpPr>
            <a:spLocks noGrp="1"/>
          </p:cNvSpPr>
          <p:nvPr>
            <p:ph type="title"/>
          </p:nvPr>
        </p:nvSpPr>
        <p:spPr>
          <a:xfrm>
            <a:off x="466722" y="586855"/>
            <a:ext cx="3201366" cy="3387497"/>
          </a:xfrm>
        </p:spPr>
        <p:txBody>
          <a:bodyPr vert="horz" lIns="91440" tIns="45720" rIns="91440" bIns="45720" rtlCol="0" anchor="b">
            <a:noAutofit/>
          </a:bodyPr>
          <a:lstStyle/>
          <a:p>
            <a:pPr algn="ctr"/>
            <a:r>
              <a:rPr lang="en-GB" sz="3400" b="1" dirty="0">
                <a:solidFill>
                  <a:srgbClr val="FFFFFF"/>
                </a:solidFill>
              </a:rPr>
              <a:t>OUR HOTEL</a:t>
            </a:r>
            <a:endParaRPr lang="en-US" sz="3400" b="1" dirty="0">
              <a:solidFill>
                <a:srgbClr val="FFFFFF"/>
              </a:solidFill>
            </a:endParaRPr>
          </a:p>
        </p:txBody>
      </p:sp>
      <p:sp>
        <p:nvSpPr>
          <p:cNvPr id="19" name="Subtitle 2">
            <a:extLst>
              <a:ext uri="{FF2B5EF4-FFF2-40B4-BE49-F238E27FC236}">
                <a16:creationId xmlns:a16="http://schemas.microsoft.com/office/drawing/2014/main" id="{EE366991-E69B-AE94-076B-DAAA74A92F4F}"/>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89DDE20B-E1B3-8733-E02B-C65120115CE2}"/>
              </a:ext>
            </a:extLst>
          </p:cNvPr>
          <p:cNvSpPr txBox="1"/>
          <p:nvPr/>
        </p:nvSpPr>
        <p:spPr>
          <a:xfrm>
            <a:off x="4298535" y="179462"/>
            <a:ext cx="7332291" cy="5262979"/>
          </a:xfrm>
          <a:prstGeom prst="rect">
            <a:avLst/>
          </a:prstGeom>
          <a:noFill/>
        </p:spPr>
        <p:txBody>
          <a:bodyPr wrap="square" rtlCol="0">
            <a:spAutoFit/>
          </a:bodyPr>
          <a:lstStyle/>
          <a:p>
            <a:pPr algn="just"/>
            <a:r>
              <a:rPr lang="en-GB" sz="1400" dirty="0">
                <a:solidFill>
                  <a:schemeClr val="accent5">
                    <a:lumMod val="50000"/>
                  </a:schemeClr>
                </a:solidFill>
              </a:rPr>
              <a:t>Welcome to NissiBlu Beach Resort, a luxurious 5-star escape in the heart of Agia Napa, Cyprus, next to the iconic Nissi Beach. With crystal-clear waters and golden sands just a few steps away, our hotel offers the perfect setting for an unforgettable Mediterranean getaway.</a:t>
            </a:r>
          </a:p>
          <a:p>
            <a:pPr algn="just"/>
            <a:endParaRPr lang="en-GB" sz="1400" dirty="0">
              <a:solidFill>
                <a:schemeClr val="accent5">
                  <a:lumMod val="50000"/>
                </a:schemeClr>
              </a:solidFill>
            </a:endParaRPr>
          </a:p>
          <a:p>
            <a:pPr algn="just"/>
            <a:r>
              <a:rPr lang="en-GB" sz="1400" dirty="0">
                <a:solidFill>
                  <a:schemeClr val="accent5">
                    <a:lumMod val="50000"/>
                  </a:schemeClr>
                </a:solidFill>
              </a:rPr>
              <a:t>At NissiBlu, we are proud to offer our guests unmatched comfort, accommodation, and world-class amenities. Whether you are here for a romantic escape, a family holiday, or a peaceful break for personal relaxation, you will find everything you need for a memorable stay. Our rooms and suites combine modern elegance with stunning sea views, providing a tranquil retreat after a day filled with sun and exploration.</a:t>
            </a:r>
          </a:p>
          <a:p>
            <a:pPr algn="just"/>
            <a:endParaRPr lang="en-GB" sz="1400" dirty="0">
              <a:solidFill>
                <a:schemeClr val="accent5">
                  <a:lumMod val="50000"/>
                </a:schemeClr>
              </a:solidFill>
            </a:endParaRPr>
          </a:p>
          <a:p>
            <a:pPr algn="just"/>
            <a:r>
              <a:rPr lang="en-GB" sz="1400" dirty="0">
                <a:solidFill>
                  <a:schemeClr val="accent5">
                    <a:lumMod val="50000"/>
                  </a:schemeClr>
                </a:solidFill>
              </a:rPr>
              <a:t>Our hotel features a variety of dining options, from Mediterranean </a:t>
            </a:r>
            <a:r>
              <a:rPr lang="en-GB" sz="1400" dirty="0" err="1">
                <a:solidFill>
                  <a:schemeClr val="accent5">
                    <a:lumMod val="50000"/>
                  </a:schemeClr>
                </a:solidFill>
              </a:rPr>
              <a:t>flavors</a:t>
            </a:r>
            <a:r>
              <a:rPr lang="en-GB" sz="1400" dirty="0">
                <a:solidFill>
                  <a:schemeClr val="accent5">
                    <a:lumMod val="50000"/>
                  </a:schemeClr>
                </a:solidFill>
              </a:rPr>
              <a:t> in our gourmet restaurants to relaxed seaside meals. We also offer a fully equipped gym, a luxurious spa with a range of treatments, and both indoor and outdoor swimming pools. For those wishing to explore, the vibrant nightlife and cultural attractions of Agia Napa are just a short distance away.</a:t>
            </a:r>
          </a:p>
          <a:p>
            <a:pPr algn="just"/>
            <a:endParaRPr lang="en-GB" sz="1400" dirty="0">
              <a:solidFill>
                <a:schemeClr val="accent5">
                  <a:lumMod val="50000"/>
                </a:schemeClr>
              </a:solidFill>
            </a:endParaRPr>
          </a:p>
          <a:p>
            <a:pPr algn="just"/>
            <a:r>
              <a:rPr lang="en-GB" sz="1400" dirty="0">
                <a:solidFill>
                  <a:schemeClr val="accent5">
                    <a:lumMod val="50000"/>
                  </a:schemeClr>
                </a:solidFill>
              </a:rPr>
              <a:t>At NissiBlu Beach Resort, we combine exceptional hospitality with documented environmental and social practices across our operations. Our sustainability approach includes responsible resource use, waste reduction, recycling, sustainable procurement, and continuous improvement of our environmental performance. Through these initiatives, supported by our Travelife Gold certification and our Circular Economy certification, we strive to operate responsibly while maintaining the high standards of comfort and service our guests expect.</a:t>
            </a:r>
          </a:p>
          <a:p>
            <a:pPr algn="just"/>
            <a:endParaRPr lang="en-GB" sz="1400" dirty="0">
              <a:solidFill>
                <a:schemeClr val="accent5">
                  <a:lumMod val="50000"/>
                </a:schemeClr>
              </a:solidFill>
            </a:endParaRPr>
          </a:p>
          <a:p>
            <a:pPr algn="just"/>
            <a:r>
              <a:rPr lang="en-GB" sz="1400" dirty="0">
                <a:solidFill>
                  <a:schemeClr val="accent5">
                    <a:lumMod val="50000"/>
                  </a:schemeClr>
                </a:solidFill>
              </a:rPr>
              <a:t>We look forward to welcoming you to our little piece of paradise!</a:t>
            </a:r>
          </a:p>
          <a:p>
            <a:pPr algn="just"/>
            <a:endParaRPr lang="en-GB" sz="1400" dirty="0">
              <a:solidFill>
                <a:schemeClr val="accent5">
                  <a:lumMod val="50000"/>
                </a:schemeClr>
              </a:solidFill>
            </a:endParaRPr>
          </a:p>
        </p:txBody>
      </p:sp>
    </p:spTree>
    <p:extLst>
      <p:ext uri="{BB962C8B-B14F-4D97-AF65-F5344CB8AC3E}">
        <p14:creationId xmlns:p14="http://schemas.microsoft.com/office/powerpoint/2010/main" val="96227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292880" y="763737"/>
            <a:ext cx="3608093" cy="3387497"/>
          </a:xfrm>
        </p:spPr>
        <p:txBody>
          <a:bodyPr vert="horz" lIns="91440" tIns="45720" rIns="91440" bIns="45720" rtlCol="0" anchor="b">
            <a:normAutofit/>
          </a:bodyPr>
          <a:lstStyle/>
          <a:p>
            <a:pPr algn="ctr"/>
            <a:r>
              <a:rPr lang="el-GR" sz="3400" b="1" dirty="0">
                <a:solidFill>
                  <a:srgbClr val="FFFFFF"/>
                </a:solidFill>
              </a:rPr>
              <a:t>ΠΟΛΙΤΙΚΗ ΟΛΟΚΛΗΡΩΜΕΝΟΥ ΣΥΣΤΗΜΑΤΟΣ ΔΙΑΧΕΙΡΙΣΗΣ</a:t>
            </a:r>
            <a:endParaRPr lang="en-US" sz="3400" b="1" dirty="0">
              <a:solidFill>
                <a:srgbClr val="FFFFFF"/>
              </a:solidFill>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037826" y="179462"/>
            <a:ext cx="8029869" cy="6740307"/>
          </a:xfrm>
          <a:prstGeom prst="rect">
            <a:avLst/>
          </a:prstGeom>
          <a:noFill/>
        </p:spPr>
        <p:txBody>
          <a:bodyPr wrap="square" rtlCol="0">
            <a:spAutoFit/>
          </a:bodyPr>
          <a:lstStyle/>
          <a:p>
            <a:pPr algn="just"/>
            <a:r>
              <a:rPr lang="el-GR" sz="900" dirty="0">
                <a:solidFill>
                  <a:schemeClr val="accent5">
                    <a:lumMod val="50000"/>
                  </a:schemeClr>
                </a:solidFill>
              </a:rPr>
              <a:t>Η διεύθυνση και το προσωπικό του ξενοδοχείου </a:t>
            </a:r>
            <a:r>
              <a:rPr lang="en-US" sz="900" dirty="0">
                <a:solidFill>
                  <a:schemeClr val="accent5">
                    <a:lumMod val="50000"/>
                  </a:schemeClr>
                </a:solidFill>
              </a:rPr>
              <a:t>Nissiblu Beach Resort</a:t>
            </a:r>
            <a:r>
              <a:rPr lang="el-GR" sz="900" dirty="0">
                <a:solidFill>
                  <a:schemeClr val="accent5">
                    <a:lumMod val="50000"/>
                  </a:schemeClr>
                </a:solidFill>
              </a:rPr>
              <a:t>, θεωρούμε πως η ποιότητα και η ασφάλεια των υπηρεσιών μας, αποτελούν αναπόσπαστο μέρος των εταιρικών επιχειρηματικών αρχών μας. Αποτελεί δέσμευσή μας η διασφάλιση της ποιότητας και ασφάλειας &amp; υγιεινής των προϊόντων μας και η ικανοποίηση των προσδοκιών των πελατών μας, να διαχειρίζονται υπεύθυνα τις περιβαλλοντικές μας πτυχές και να συμβάλλουν στην προστασία του περιβάλλοντος, στην πρόληψη της ρύπανσης. Παράλληλα, εφαρμόζουμε πρακτικές που υποστηρίζουν τις αρχές της κυκλικής οικονομίας, σύμφωνα με το σχετικό παράρτημα, και διατηρούμε την απαραίτητη ετοιμότητα και ικανότητα ανταπόκρισης σε κρίσιμα περιστατικά και καταστάσεις έκτακτης ανάγκης.</a:t>
            </a:r>
            <a:r>
              <a:rPr lang="en-GB" sz="900" dirty="0">
                <a:solidFill>
                  <a:schemeClr val="accent5">
                    <a:lumMod val="50000"/>
                  </a:schemeClr>
                </a:solidFill>
              </a:rPr>
              <a:t> </a:t>
            </a:r>
            <a:r>
              <a:rPr lang="el-GR" sz="900" dirty="0">
                <a:solidFill>
                  <a:schemeClr val="accent5">
                    <a:lumMod val="50000"/>
                  </a:schemeClr>
                </a:solidFill>
              </a:rPr>
              <a:t> Επιπλέον, το </a:t>
            </a:r>
            <a:r>
              <a:rPr lang="en-GB" sz="900" dirty="0">
                <a:solidFill>
                  <a:schemeClr val="accent5">
                    <a:lumMod val="50000"/>
                  </a:schemeClr>
                </a:solidFill>
              </a:rPr>
              <a:t>Nissiblu Beach Resort</a:t>
            </a:r>
            <a:r>
              <a:rPr lang="el-GR" sz="900" dirty="0">
                <a:solidFill>
                  <a:schemeClr val="accent5">
                    <a:lumMod val="50000"/>
                  </a:schemeClr>
                </a:solidFill>
              </a:rPr>
              <a:t> επιδιώκει να παρέχει ένα ασφαλές και υγιές εργασιακό περιβάλλον και να λαμβάνει κατάλληλα μέτρα για την πρόληψη επαγγελματικών κινδύνων, ατυχημάτων και ασθενειών για τους εργαζομένους, τους πελάτες, τους συνεργάτες και οποιοδήποτε άλλο πρόσωπο ενδέχεται να επηρεαστεί από τις δραστηριότητές μας. Παράλληλα, συμμορφωνόμαστε με την εφαρμοστέα ευρωπαϊκή και εθνική νομοθεσία και τις σχετικές κανονιστικές απαιτήσεις. Το </a:t>
            </a:r>
            <a:r>
              <a:rPr lang="en-GB" sz="900" dirty="0">
                <a:solidFill>
                  <a:schemeClr val="accent5">
                    <a:lumMod val="50000"/>
                  </a:schemeClr>
                </a:solidFill>
              </a:rPr>
              <a:t>Nissiblu Beach Resort</a:t>
            </a:r>
            <a:r>
              <a:rPr lang="el-GR" sz="900" dirty="0">
                <a:solidFill>
                  <a:schemeClr val="accent5">
                    <a:lumMod val="50000"/>
                  </a:schemeClr>
                </a:solidFill>
              </a:rPr>
              <a:t> λειτουργεί με πλήρη σεβασμό στα ανθρώπινα δικαιώματα και αντιμετωπίζει όλους τους ανθρώπους, συμπεριλαμβανομένων των πελατών, επισκεπτών, εργαζομένων, προμηθευτών, εργολάβων και υπεργολάβων, με ισότητα, αξιοπρέπεια και σεβασμό, χωρίς διακρίσεις λόγω ηλικίας, φύλου, θρησκείας, εθνικότητας, πολιτικών πεποιθήσεων, πολιτισμού, σεξουαλικού προσανατολισμού, αναπηρίας ή άλλης σωματικής ή νοητικής κατάστασης, οικονομικής ή κοινωνικής κατάστασης.</a:t>
            </a:r>
            <a:endParaRPr lang="en-GB" sz="900" dirty="0">
              <a:solidFill>
                <a:schemeClr val="accent5">
                  <a:lumMod val="50000"/>
                </a:schemeClr>
              </a:solidFill>
            </a:endParaRPr>
          </a:p>
          <a:p>
            <a:pPr algn="just"/>
            <a:r>
              <a:rPr lang="el-GR" sz="900" dirty="0">
                <a:solidFill>
                  <a:schemeClr val="accent5">
                    <a:lumMod val="50000"/>
                  </a:schemeClr>
                </a:solidFill>
              </a:rPr>
              <a:t> </a:t>
            </a:r>
            <a:endParaRPr lang="en-GB" sz="900" dirty="0">
              <a:solidFill>
                <a:schemeClr val="accent5">
                  <a:lumMod val="50000"/>
                </a:schemeClr>
              </a:solidFill>
            </a:endParaRPr>
          </a:p>
          <a:p>
            <a:pPr algn="just"/>
            <a:r>
              <a:rPr lang="el-GR" sz="900" dirty="0">
                <a:solidFill>
                  <a:schemeClr val="accent5">
                    <a:lumMod val="50000"/>
                  </a:schemeClr>
                </a:solidFill>
              </a:rPr>
              <a:t>Η επίτευξη των στόχων μας βασίζεται στην ενεργή συμμετοχή όλων και στην υπεύθυνη στάση του καθενός. Στο πλαίσιο αυτό, το </a:t>
            </a:r>
            <a:r>
              <a:rPr lang="en-GB" sz="900" dirty="0">
                <a:solidFill>
                  <a:schemeClr val="accent5">
                    <a:lumMod val="50000"/>
                  </a:schemeClr>
                </a:solidFill>
              </a:rPr>
              <a:t>Nissiblu Beach Resort</a:t>
            </a:r>
            <a:r>
              <a:rPr lang="el-GR" sz="900" dirty="0">
                <a:solidFill>
                  <a:schemeClr val="accent5">
                    <a:lumMod val="50000"/>
                  </a:schemeClr>
                </a:solidFill>
              </a:rPr>
              <a:t> εφαρμόζει πρακτικές βιώσιμης ανάπτυξης και συνεχιζόμενης βελτίωσης, έχοντας πιστοποιηθεί με το σύστημα βιώσιμης διαχείρισης </a:t>
            </a:r>
            <a:r>
              <a:rPr lang="en-GB" sz="900" dirty="0">
                <a:solidFill>
                  <a:schemeClr val="accent5">
                    <a:lumMod val="50000"/>
                  </a:schemeClr>
                </a:solidFill>
              </a:rPr>
              <a:t>Travelife Gold</a:t>
            </a:r>
            <a:r>
              <a:rPr lang="el-GR" sz="900" dirty="0">
                <a:solidFill>
                  <a:schemeClr val="accent5">
                    <a:lumMod val="50000"/>
                  </a:schemeClr>
                </a:solidFill>
              </a:rPr>
              <a:t>. Παράλληλα, το ξενοδοχείο εφαρμόζει Ολοκληρωμένο Σύστημα Διαχείρισης σύμφωνα με τα διεθνή πρότυπα </a:t>
            </a:r>
            <a:r>
              <a:rPr lang="en-GB" sz="900" dirty="0">
                <a:solidFill>
                  <a:schemeClr val="accent5">
                    <a:lumMod val="50000"/>
                  </a:schemeClr>
                </a:solidFill>
              </a:rPr>
              <a:t>ISO</a:t>
            </a:r>
            <a:r>
              <a:rPr lang="el-GR" sz="900" dirty="0">
                <a:solidFill>
                  <a:schemeClr val="accent5">
                    <a:lumMod val="50000"/>
                  </a:schemeClr>
                </a:solidFill>
              </a:rPr>
              <a:t> 9001, </a:t>
            </a:r>
            <a:r>
              <a:rPr lang="en-GB" sz="900" dirty="0">
                <a:solidFill>
                  <a:schemeClr val="accent5">
                    <a:lumMod val="50000"/>
                  </a:schemeClr>
                </a:solidFill>
              </a:rPr>
              <a:t>ISO</a:t>
            </a:r>
            <a:r>
              <a:rPr lang="el-GR" sz="900" dirty="0">
                <a:solidFill>
                  <a:schemeClr val="accent5">
                    <a:lumMod val="50000"/>
                  </a:schemeClr>
                </a:solidFill>
              </a:rPr>
              <a:t> 22000 και </a:t>
            </a:r>
            <a:r>
              <a:rPr lang="en-GB" sz="900" dirty="0">
                <a:solidFill>
                  <a:schemeClr val="accent5">
                    <a:lumMod val="50000"/>
                  </a:schemeClr>
                </a:solidFill>
              </a:rPr>
              <a:t>ISO</a:t>
            </a:r>
            <a:r>
              <a:rPr lang="el-GR" sz="900" dirty="0">
                <a:solidFill>
                  <a:schemeClr val="accent5">
                    <a:lumMod val="50000"/>
                  </a:schemeClr>
                </a:solidFill>
              </a:rPr>
              <a:t> 45001, για τα οποία έχει λάβει τις αντίστοιχες πιστοποιήσεις. </a:t>
            </a:r>
            <a:r>
              <a:rPr lang="en-GB" sz="900" dirty="0">
                <a:solidFill>
                  <a:schemeClr val="accent5">
                    <a:lumMod val="50000"/>
                  </a:schemeClr>
                </a:solidFill>
              </a:rPr>
              <a:t> </a:t>
            </a:r>
            <a:r>
              <a:rPr lang="el-GR" sz="900" dirty="0">
                <a:solidFill>
                  <a:schemeClr val="accent5">
                    <a:lumMod val="50000"/>
                  </a:schemeClr>
                </a:solidFill>
              </a:rPr>
              <a:t>Μέσω της εφαρμογής του Ολοκληρωμένου Συστήματος Διαχείρισης (</a:t>
            </a:r>
            <a:r>
              <a:rPr lang="en-GB" sz="900" dirty="0">
                <a:solidFill>
                  <a:schemeClr val="accent5">
                    <a:lumMod val="50000"/>
                  </a:schemeClr>
                </a:solidFill>
              </a:rPr>
              <a:t>IMS</a:t>
            </a:r>
            <a:r>
              <a:rPr lang="el-GR" sz="900" dirty="0">
                <a:solidFill>
                  <a:schemeClr val="accent5">
                    <a:lumMod val="50000"/>
                  </a:schemeClr>
                </a:solidFill>
              </a:rPr>
              <a:t>), το ξενοδοχείο επιδιώκει να διασφαλίζει και, όπου είναι εφικτό, να υπερβαίνει τις απαιτήσεις της εκάστοτε εφαρμοστέας νομοθεσίας και των κανονιστικών διατάξεων, να προσδιορίζει και να ικανοποιεί τις απαιτήσεις και προσδοκίες των πελατών του, καθώς και να λειτουργεί σύμφωνα με τα ισχύοντα εθνικά και ευρωπαϊκά νομικά πλαίσια. Παράλληλα, δίνει έμφαση στη συνεχή βελτίωση των προϊόντων, των υπηρεσιών και της αποτελεσματικότητας των διαδικασιών του. Παράλληλα, το </a:t>
            </a:r>
            <a:r>
              <a:rPr lang="en-GB" sz="900" dirty="0">
                <a:solidFill>
                  <a:schemeClr val="accent5">
                    <a:lumMod val="50000"/>
                  </a:schemeClr>
                </a:solidFill>
              </a:rPr>
              <a:t>Nissiblu Beach Resort</a:t>
            </a:r>
            <a:r>
              <a:rPr lang="el-GR" sz="900" dirty="0">
                <a:solidFill>
                  <a:schemeClr val="accent5">
                    <a:lumMod val="50000"/>
                  </a:schemeClr>
                </a:solidFill>
              </a:rPr>
              <a:t> έχει λάβει πιστοποίηση Κυκλικής Οικονομίας και έχει επιτύχει την κατάταξη «</a:t>
            </a:r>
            <a:r>
              <a:rPr lang="en-GB" sz="900" dirty="0">
                <a:solidFill>
                  <a:schemeClr val="accent5">
                    <a:lumMod val="50000"/>
                  </a:schemeClr>
                </a:solidFill>
              </a:rPr>
              <a:t>Gold Round</a:t>
            </a:r>
            <a:r>
              <a:rPr lang="el-GR" sz="900" dirty="0">
                <a:solidFill>
                  <a:schemeClr val="accent5">
                    <a:lumMod val="50000"/>
                  </a:schemeClr>
                </a:solidFill>
              </a:rPr>
              <a:t>», σύμφωνα με τα σχετικά κριτήρια και τις απαιτήσεις του αντίστοιχου συστήματος αξιολόγησης. Η πιστοποίηση αυτή αποτελεί αναγνώριση της εφαρμογής πρακτικών κυκλικής οικονομίας στο ξενοδοχείο.</a:t>
            </a:r>
            <a:endParaRPr lang="en-GB" sz="900" dirty="0">
              <a:solidFill>
                <a:schemeClr val="accent5">
                  <a:lumMod val="50000"/>
                </a:schemeClr>
              </a:solidFill>
            </a:endParaRPr>
          </a:p>
          <a:p>
            <a:pPr algn="just"/>
            <a:r>
              <a:rPr lang="en-GB" sz="900" dirty="0">
                <a:solidFill>
                  <a:schemeClr val="accent5">
                    <a:lumMod val="50000"/>
                  </a:schemeClr>
                </a:solidFill>
              </a:rPr>
              <a:t> </a:t>
            </a:r>
          </a:p>
          <a:p>
            <a:pPr algn="just"/>
            <a:r>
              <a:rPr lang="el-GR" sz="900" dirty="0">
                <a:solidFill>
                  <a:schemeClr val="accent5">
                    <a:lumMod val="50000"/>
                  </a:schemeClr>
                </a:solidFill>
              </a:rPr>
              <a:t>Παράλληλα, στο πλαίσιο της λειτουργίας του, το ξενοδοχείο επικεντρώνεται στα ακόλουθα:</a:t>
            </a:r>
            <a:endParaRPr lang="en-GB" sz="900" dirty="0">
              <a:solidFill>
                <a:schemeClr val="accent5">
                  <a:lumMod val="50000"/>
                </a:schemeClr>
              </a:solidFill>
            </a:endParaRPr>
          </a:p>
          <a:p>
            <a:pPr lvl="0" algn="just"/>
            <a:r>
              <a:rPr lang="el-GR" sz="900" b="1" dirty="0">
                <a:solidFill>
                  <a:schemeClr val="accent5">
                    <a:lumMod val="50000"/>
                  </a:schemeClr>
                </a:solidFill>
              </a:rPr>
              <a:t>συμμορφώνεται</a:t>
            </a:r>
            <a:r>
              <a:rPr lang="el-GR" sz="900" dirty="0">
                <a:solidFill>
                  <a:schemeClr val="accent5">
                    <a:lumMod val="50000"/>
                  </a:schemeClr>
                </a:solidFill>
              </a:rPr>
              <a:t> προς την ισχύουσα νομοθεσία τόσο σε εθνικό όσο και σε ευρωπαϊκό επίπεδο και ειδικότερα τη νομοθεσία, κανονισμούς και οδηγίες που αφορούν στην ασφάλεια και την υγιεινή των τροφίμων, την περιβαλλοντική νομοθεσία και τη νομοθεσία εργασιακής ασφάλειας και υγείας και φυσικής ασφάλειας. </a:t>
            </a:r>
            <a:endParaRPr lang="en-GB" sz="900" dirty="0">
              <a:solidFill>
                <a:schemeClr val="accent5">
                  <a:lumMod val="50000"/>
                </a:schemeClr>
              </a:solidFill>
            </a:endParaRPr>
          </a:p>
          <a:p>
            <a:pPr lvl="0" algn="just"/>
            <a:r>
              <a:rPr lang="el-GR" sz="900" b="1" dirty="0">
                <a:solidFill>
                  <a:schemeClr val="accent5">
                    <a:lumMod val="50000"/>
                  </a:schemeClr>
                </a:solidFill>
              </a:rPr>
              <a:t>ενημερώνει, εκπαιδεύει</a:t>
            </a:r>
            <a:r>
              <a:rPr lang="el-GR" sz="900" dirty="0">
                <a:solidFill>
                  <a:schemeClr val="accent5">
                    <a:lumMod val="50000"/>
                  </a:schemeClr>
                </a:solidFill>
              </a:rPr>
              <a:t> και </a:t>
            </a:r>
            <a:r>
              <a:rPr lang="el-GR" sz="900" b="1" dirty="0">
                <a:solidFill>
                  <a:schemeClr val="accent5">
                    <a:lumMod val="50000"/>
                  </a:schemeClr>
                </a:solidFill>
              </a:rPr>
              <a:t>ενθαρρύνει</a:t>
            </a:r>
            <a:r>
              <a:rPr lang="el-GR" sz="900" dirty="0">
                <a:solidFill>
                  <a:schemeClr val="accent5">
                    <a:lumMod val="50000"/>
                  </a:schemeClr>
                </a:solidFill>
              </a:rPr>
              <a:t> όλο το προσωπικό καθώς και τους συνεργάτες για την εμπλοκή τους σε δράσεις περιβαλλοντικής προστασίας και αειφορίας του τομέα αρμοδιότητας των, ως επίσης σε θέματα ποιότητας, ασφάλειας &amp; υγιεινής τροφίμων, εργασιακής ασφάλειας &amp; υγείας και φυσικής ασφάλειας.</a:t>
            </a:r>
            <a:endParaRPr lang="en-GB" sz="900" dirty="0">
              <a:solidFill>
                <a:schemeClr val="accent5">
                  <a:lumMod val="50000"/>
                </a:schemeClr>
              </a:solidFill>
            </a:endParaRPr>
          </a:p>
          <a:p>
            <a:pPr lvl="0" algn="just"/>
            <a:r>
              <a:rPr lang="el-GR" sz="900" b="1" dirty="0">
                <a:solidFill>
                  <a:schemeClr val="accent5">
                    <a:lumMod val="50000"/>
                  </a:schemeClr>
                </a:solidFill>
              </a:rPr>
              <a:t>παρέχει </a:t>
            </a:r>
            <a:r>
              <a:rPr lang="el-GR" sz="900" dirty="0">
                <a:solidFill>
                  <a:schemeClr val="accent5">
                    <a:lumMod val="50000"/>
                  </a:schemeClr>
                </a:solidFill>
              </a:rPr>
              <a:t>τους κατάλληλους και ορθούς πόρους, την υποδομή, τον εξοπλισμό, τα επιστημονικά στοιχεία και την ανθρώπινη δυνατότητα ώστε να διασφαλίζεται η αποτελεσματική εφαρμογή του συστήματος ως προαναφέρθηκε.</a:t>
            </a:r>
            <a:endParaRPr lang="en-GB" sz="900" dirty="0">
              <a:solidFill>
                <a:schemeClr val="accent5">
                  <a:lumMod val="50000"/>
                </a:schemeClr>
              </a:solidFill>
            </a:endParaRPr>
          </a:p>
          <a:p>
            <a:pPr lvl="0" algn="just"/>
            <a:r>
              <a:rPr lang="el-GR" sz="900" b="1" dirty="0">
                <a:solidFill>
                  <a:schemeClr val="accent5">
                    <a:lumMod val="50000"/>
                  </a:schemeClr>
                </a:solidFill>
              </a:rPr>
              <a:t>κατανέμει </a:t>
            </a:r>
            <a:r>
              <a:rPr lang="el-GR" sz="900" dirty="0">
                <a:solidFill>
                  <a:schemeClr val="accent5">
                    <a:lumMod val="50000"/>
                  </a:schemeClr>
                </a:solidFill>
              </a:rPr>
              <a:t>ευθύνες για θέματα ασφάλειας &amp; υγιεινής τροφίμων, περιβαλλοντικής διαχείρισης, εργασιακής ασφάλειας &amp; υγείας και φυσικής ασφάλειας, ορίζει εκπαιδευμένο προσωπικό με συγκεκριμένες ευθύνες και κάνει διευθετήσεις για την συμμόρφωση με την παρούσα πολιτική μέσω σχετικών εγχειριδίων και διαδικασιών. </a:t>
            </a:r>
            <a:endParaRPr lang="en-GB" sz="900" dirty="0">
              <a:solidFill>
                <a:schemeClr val="accent5">
                  <a:lumMod val="50000"/>
                </a:schemeClr>
              </a:solidFill>
            </a:endParaRPr>
          </a:p>
          <a:p>
            <a:pPr lvl="0" algn="just"/>
            <a:r>
              <a:rPr lang="el-GR" sz="900" b="1" dirty="0">
                <a:solidFill>
                  <a:schemeClr val="accent5">
                    <a:lumMod val="50000"/>
                  </a:schemeClr>
                </a:solidFill>
              </a:rPr>
              <a:t>προβαίνει</a:t>
            </a:r>
            <a:r>
              <a:rPr lang="el-GR" sz="900" dirty="0">
                <a:solidFill>
                  <a:schemeClr val="accent5">
                    <a:lumMod val="50000"/>
                  </a:schemeClr>
                </a:solidFill>
              </a:rPr>
              <a:t> στη συστηματική αναγνώριση, αξιολόγηση και έλεγχο όλων των περιβαλλοντικών πλευρών και επιπτώσεων στο ξενοδοχείο καθώς και των κινδύνων που αφορούν στις εν γένει δραστηριότητές του και οι οποίες μπορεί να επηρεάσουν θέματα ασφάλειας τροφίμων, εργασιακής ασφάλειας &amp; υγείας και φυσικής ασφάλειας των υπαλλήλων, πελατών και τρίτων μερών που επηρεάζονται από τις δραστηριότητές του.</a:t>
            </a:r>
            <a:endParaRPr lang="en-GB" sz="900" dirty="0">
              <a:solidFill>
                <a:schemeClr val="accent5">
                  <a:lumMod val="50000"/>
                </a:schemeClr>
              </a:solidFill>
            </a:endParaRPr>
          </a:p>
          <a:p>
            <a:pPr lvl="0" algn="just"/>
            <a:r>
              <a:rPr lang="el-GR" sz="900" b="1" dirty="0">
                <a:solidFill>
                  <a:schemeClr val="accent5">
                    <a:lumMod val="50000"/>
                  </a:schemeClr>
                </a:solidFill>
              </a:rPr>
              <a:t>ενεργεί </a:t>
            </a:r>
            <a:r>
              <a:rPr lang="el-GR" sz="900" dirty="0">
                <a:solidFill>
                  <a:schemeClr val="accent5">
                    <a:lumMod val="50000"/>
                  </a:schemeClr>
                </a:solidFill>
              </a:rPr>
              <a:t>για την ελαχιστοποίηση και την ασφαλή διάθεση των παραγομένων αποβλήτων από τους χώρους του ξενοδοχείου εφαρμόζοντας βέλτιστες διαθέσιμες τεχνικές, τεχνικές ανάκτησης, επαναχρησιμοποίησης και ανακύκλωσης, όπου είναι δυνατό</a:t>
            </a:r>
            <a:endParaRPr lang="en-GB" sz="900" dirty="0">
              <a:solidFill>
                <a:schemeClr val="accent5">
                  <a:lumMod val="50000"/>
                </a:schemeClr>
              </a:solidFill>
            </a:endParaRPr>
          </a:p>
          <a:p>
            <a:pPr lvl="0" algn="just"/>
            <a:r>
              <a:rPr lang="el-GR" sz="900" b="1" dirty="0">
                <a:solidFill>
                  <a:schemeClr val="accent5">
                    <a:lumMod val="50000"/>
                  </a:schemeClr>
                </a:solidFill>
              </a:rPr>
              <a:t>καθιερώνει</a:t>
            </a:r>
            <a:r>
              <a:rPr lang="el-GR" sz="900" dirty="0">
                <a:solidFill>
                  <a:schemeClr val="accent5">
                    <a:lumMod val="50000"/>
                  </a:schemeClr>
                </a:solidFill>
              </a:rPr>
              <a:t>, </a:t>
            </a:r>
            <a:r>
              <a:rPr lang="el-GR" sz="900" b="1" dirty="0">
                <a:solidFill>
                  <a:schemeClr val="accent5">
                    <a:lumMod val="50000"/>
                  </a:schemeClr>
                </a:solidFill>
              </a:rPr>
              <a:t>τεκμηριώνει</a:t>
            </a:r>
            <a:r>
              <a:rPr lang="el-GR" sz="900" dirty="0">
                <a:solidFill>
                  <a:schemeClr val="accent5">
                    <a:lumMod val="50000"/>
                  </a:schemeClr>
                </a:solidFill>
              </a:rPr>
              <a:t> και </a:t>
            </a:r>
            <a:r>
              <a:rPr lang="el-GR" sz="900" b="1" dirty="0">
                <a:solidFill>
                  <a:schemeClr val="accent5">
                    <a:lumMod val="50000"/>
                  </a:schemeClr>
                </a:solidFill>
              </a:rPr>
              <a:t>ανασκοπεί</a:t>
            </a:r>
            <a:r>
              <a:rPr lang="el-GR" sz="900" dirty="0">
                <a:solidFill>
                  <a:schemeClr val="accent5">
                    <a:lumMod val="50000"/>
                  </a:schemeClr>
                </a:solidFill>
              </a:rPr>
              <a:t> τους στόχους ποιότητας, ασφάλειας τροφίμων, τους περιβαλλοντικούς στόχους, τους στόχους αειφορίας και το περιβαλλοντικό πρόγραμμα, καθώς και τους προληπτικούς δείκτες επίδοσης εργασιακής ασφάλειας &amp; υγείας και φυσικής ασφάλειας</a:t>
            </a:r>
            <a:endParaRPr lang="en-GB" sz="900" dirty="0">
              <a:solidFill>
                <a:schemeClr val="accent5">
                  <a:lumMod val="50000"/>
                </a:schemeClr>
              </a:solidFill>
            </a:endParaRPr>
          </a:p>
          <a:p>
            <a:pPr lvl="0" algn="just"/>
            <a:r>
              <a:rPr lang="el-GR" sz="900" b="1" dirty="0">
                <a:solidFill>
                  <a:schemeClr val="accent5">
                    <a:lumMod val="50000"/>
                  </a:schemeClr>
                </a:solidFill>
              </a:rPr>
              <a:t>ενημερώνει</a:t>
            </a:r>
            <a:r>
              <a:rPr lang="el-GR" sz="900" dirty="0">
                <a:solidFill>
                  <a:schemeClr val="accent5">
                    <a:lumMod val="50000"/>
                  </a:schemeClr>
                </a:solidFill>
              </a:rPr>
              <a:t> τους πελάτες, επισκέπτες, προσωπικό, προμηθευτές και τους εργολάβους που συνεργάζονται με το ξενοδοχείο για την Πολιτική ΙΜ</a:t>
            </a:r>
            <a:r>
              <a:rPr lang="en-US" sz="900" dirty="0">
                <a:solidFill>
                  <a:schemeClr val="accent5">
                    <a:lumMod val="50000"/>
                  </a:schemeClr>
                </a:solidFill>
              </a:rPr>
              <a:t>S</a:t>
            </a:r>
            <a:r>
              <a:rPr lang="el-GR" sz="900" dirty="0">
                <a:solidFill>
                  <a:schemeClr val="accent5">
                    <a:lumMod val="50000"/>
                  </a:schemeClr>
                </a:solidFill>
              </a:rPr>
              <a:t> (Π</a:t>
            </a:r>
            <a:r>
              <a:rPr lang="en-US" sz="900" dirty="0">
                <a:solidFill>
                  <a:schemeClr val="accent5">
                    <a:lumMod val="50000"/>
                  </a:schemeClr>
                </a:solidFill>
              </a:rPr>
              <a:t>o</a:t>
            </a:r>
            <a:r>
              <a:rPr lang="el-GR" sz="900" dirty="0">
                <a:solidFill>
                  <a:schemeClr val="accent5">
                    <a:lumMod val="50000"/>
                  </a:schemeClr>
                </a:solidFill>
              </a:rPr>
              <a:t>λιτική Ποιότητας, Περιβαλλοντική Πολιτική, την Πολιτική Ασφάλειας Τροφίμων και Εργασιακής Ασφάλειας και υγείας, πολιτική φυσικής ασφάλειας), την πολιτική αειφορίας, εταιρικής κοινωνικής ευθύνης, φροντίδας υπαλλήλων, προστασίας παιδιών  και προωθεί και εξασφαλίζει την από μέρους τους τήρηση αντιστοίχων αρχών.</a:t>
            </a:r>
            <a:endParaRPr lang="en-GB" sz="900" dirty="0">
              <a:solidFill>
                <a:schemeClr val="accent5">
                  <a:lumMod val="50000"/>
                </a:schemeClr>
              </a:solidFill>
            </a:endParaRPr>
          </a:p>
          <a:p>
            <a:pPr lvl="0" algn="just"/>
            <a:r>
              <a:rPr lang="el-GR" sz="900" b="1" dirty="0">
                <a:solidFill>
                  <a:schemeClr val="accent5">
                    <a:lumMod val="50000"/>
                  </a:schemeClr>
                </a:solidFill>
              </a:rPr>
              <a:t>δημιουργεί και διατηρεί </a:t>
            </a:r>
            <a:r>
              <a:rPr lang="el-GR" sz="900" dirty="0">
                <a:solidFill>
                  <a:schemeClr val="accent5">
                    <a:lumMod val="50000"/>
                  </a:schemeClr>
                </a:solidFill>
              </a:rPr>
              <a:t>μια ανοιχτή και δημιουργική σχέση εμπιστοσύνης και αλληλοπροσφοράς με την τοπική κοινωνία και το ευρύ κοινό </a:t>
            </a:r>
            <a:endParaRPr lang="en-GB" sz="900" dirty="0">
              <a:solidFill>
                <a:schemeClr val="accent5">
                  <a:lumMod val="50000"/>
                </a:schemeClr>
              </a:solidFill>
            </a:endParaRPr>
          </a:p>
          <a:p>
            <a:pPr lvl="0" algn="just"/>
            <a:r>
              <a:rPr lang="el-GR" sz="900" b="1" dirty="0">
                <a:solidFill>
                  <a:schemeClr val="accent5">
                    <a:lumMod val="50000"/>
                  </a:schemeClr>
                </a:solidFill>
              </a:rPr>
              <a:t>επιδιώκει</a:t>
            </a:r>
            <a:r>
              <a:rPr lang="el-GR" sz="900" dirty="0">
                <a:solidFill>
                  <a:schemeClr val="accent5">
                    <a:lumMod val="50000"/>
                  </a:schemeClr>
                </a:solidFill>
              </a:rPr>
              <a:t> τη </a:t>
            </a:r>
            <a:r>
              <a:rPr lang="el-GR" sz="900" b="1" dirty="0">
                <a:solidFill>
                  <a:schemeClr val="accent5">
                    <a:lumMod val="50000"/>
                  </a:schemeClr>
                </a:solidFill>
              </a:rPr>
              <a:t>συνεχή βελτίωση</a:t>
            </a:r>
            <a:r>
              <a:rPr lang="el-GR" sz="900" dirty="0">
                <a:solidFill>
                  <a:schemeClr val="accent5">
                    <a:lumMod val="50000"/>
                  </a:schemeClr>
                </a:solidFill>
              </a:rPr>
              <a:t> των επιδόσεων του μέσω του Ολοκληρωμένου Συστήματος Διαχείρισης</a:t>
            </a:r>
            <a:endParaRPr lang="en-GB" sz="900" dirty="0">
              <a:solidFill>
                <a:schemeClr val="accent5">
                  <a:lumMod val="50000"/>
                </a:schemeClr>
              </a:solidFill>
            </a:endParaRPr>
          </a:p>
          <a:p>
            <a:pPr algn="just"/>
            <a:r>
              <a:rPr lang="el-GR" sz="900" dirty="0">
                <a:solidFill>
                  <a:schemeClr val="accent5">
                    <a:lumMod val="50000"/>
                  </a:schemeClr>
                </a:solidFill>
              </a:rPr>
              <a:t>Η Πολιτική του Ολοκληρωμένου Συστήματος Διαχείρισης του ξενοδοχείου </a:t>
            </a:r>
            <a:r>
              <a:rPr lang="en-US" sz="900" dirty="0">
                <a:solidFill>
                  <a:schemeClr val="accent5">
                    <a:lumMod val="50000"/>
                  </a:schemeClr>
                </a:solidFill>
              </a:rPr>
              <a:t>Nissiblu Beach Resort</a:t>
            </a:r>
            <a:r>
              <a:rPr lang="el-GR" sz="900" dirty="0">
                <a:solidFill>
                  <a:schemeClr val="accent5">
                    <a:lumMod val="50000"/>
                  </a:schemeClr>
                </a:solidFill>
              </a:rPr>
              <a:t> είναι διαθέσιμη στο κοινό, σε όλους τους υπαλλήλους, ενώ ανασκοπείται και τροποποιείται σε τακτά χρονικά διαστήματα από τη διοίκηση.</a:t>
            </a:r>
            <a:endParaRPr lang="en-GB" sz="900" dirty="0">
              <a:solidFill>
                <a:schemeClr val="accent5">
                  <a:lumMod val="50000"/>
                </a:schemeClr>
              </a:solidFill>
            </a:endParaRPr>
          </a:p>
          <a:p>
            <a:pPr algn="just"/>
            <a:r>
              <a:rPr lang="el-GR" sz="900" dirty="0">
                <a:solidFill>
                  <a:schemeClr val="accent5">
                    <a:lumMod val="50000"/>
                  </a:schemeClr>
                </a:solidFill>
              </a:rPr>
              <a:t> </a:t>
            </a:r>
            <a:endParaRPr lang="en-GB" sz="900" dirty="0">
              <a:solidFill>
                <a:schemeClr val="accent5">
                  <a:lumMod val="50000"/>
                </a:schemeClr>
              </a:solidFill>
            </a:endParaRPr>
          </a:p>
          <a:p>
            <a:pPr algn="just"/>
            <a:r>
              <a:rPr lang="el-GR" sz="900" dirty="0">
                <a:solidFill>
                  <a:schemeClr val="accent5">
                    <a:lumMod val="50000"/>
                  </a:schemeClr>
                </a:solidFill>
              </a:rPr>
              <a:t>Αυτή η πολιτική θα αναθεωρείται και θα ενημερώνεται ετησίως για να αντικατοπτρίζει τις αλλαγές στη νομοθεσία, την τεχνολογία και τις πρακτικές της εταιρείας</a:t>
            </a:r>
            <a:endParaRPr lang="en-GB" sz="900" dirty="0">
              <a:solidFill>
                <a:schemeClr val="accent5">
                  <a:lumMod val="5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060264-33E4-3E00-94BC-A35F58D4759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2FC112-5ACF-B3B7-605E-B5933C78967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8ABFEEB-5FCA-11F9-E35E-D1BE3D0CED47}"/>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5949955-AA8C-AE37-D6EE-81D7B44185CD}"/>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90276B-EC97-C600-F15D-EACD7CFC106F}"/>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0798BB-CB5E-1925-3555-54FC0D6708A8}"/>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D7EB8D06-E61F-2FA9-4896-8D24E80EF292}"/>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E52F5467-92D7-0B1C-EF5C-64F77E62572C}"/>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09EFEC97-B006-5C28-AB19-753284F51A7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1322F7D9-72DB-5FF7-CE17-FC194955926E}"/>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84DF48F4-9E0E-A6AF-0C2C-37606980524E}"/>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682F7672-AD45-E393-1F80-60FD2DBA50C1}"/>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E3E0B456-FDB0-CEE2-6A00-1E9F260A6BB5}"/>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D1ADB9-5D0A-C8E8-B476-5BDE62B7EABF}"/>
              </a:ext>
            </a:extLst>
          </p:cNvPr>
          <p:cNvSpPr>
            <a:spLocks noGrp="1"/>
          </p:cNvSpPr>
          <p:nvPr>
            <p:ph type="title"/>
          </p:nvPr>
        </p:nvSpPr>
        <p:spPr>
          <a:xfrm>
            <a:off x="292880" y="763737"/>
            <a:ext cx="3608093" cy="3387497"/>
          </a:xfrm>
        </p:spPr>
        <p:txBody>
          <a:bodyPr vert="horz" lIns="91440" tIns="45720" rIns="91440" bIns="45720" rtlCol="0" anchor="b">
            <a:normAutofit/>
          </a:bodyPr>
          <a:lstStyle/>
          <a:p>
            <a:pPr algn="ctr"/>
            <a:r>
              <a:rPr lang="en-GB" sz="3400" b="1" dirty="0">
                <a:solidFill>
                  <a:srgbClr val="FFFFFF"/>
                </a:solidFill>
              </a:rPr>
              <a:t>IMS POLICY</a:t>
            </a:r>
            <a:endParaRPr lang="en-US" sz="3400" b="1" dirty="0">
              <a:solidFill>
                <a:srgbClr val="FFFFFF"/>
              </a:solidFill>
            </a:endParaRPr>
          </a:p>
        </p:txBody>
      </p:sp>
      <p:sp>
        <p:nvSpPr>
          <p:cNvPr id="19" name="Subtitle 2">
            <a:extLst>
              <a:ext uri="{FF2B5EF4-FFF2-40B4-BE49-F238E27FC236}">
                <a16:creationId xmlns:a16="http://schemas.microsoft.com/office/drawing/2014/main" id="{412661A4-6E9A-7E77-8556-9214373D4CE7}"/>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0E3E939A-D900-4D4B-5293-1F4D7063708D}"/>
              </a:ext>
            </a:extLst>
          </p:cNvPr>
          <p:cNvSpPr txBox="1"/>
          <p:nvPr/>
        </p:nvSpPr>
        <p:spPr>
          <a:xfrm>
            <a:off x="4037826" y="-10142"/>
            <a:ext cx="8117185" cy="6817251"/>
          </a:xfrm>
          <a:prstGeom prst="rect">
            <a:avLst/>
          </a:prstGeom>
          <a:noFill/>
        </p:spPr>
        <p:txBody>
          <a:bodyPr wrap="square" rtlCol="0">
            <a:spAutoFit/>
          </a:bodyPr>
          <a:lstStyle/>
          <a:p>
            <a:pPr algn="just"/>
            <a:r>
              <a:rPr lang="en-GB" sz="950" dirty="0">
                <a:solidFill>
                  <a:schemeClr val="accent5">
                    <a:lumMod val="50000"/>
                  </a:schemeClr>
                </a:solidFill>
              </a:rPr>
              <a:t>The Management and staff of Nissiblu Beach Resort consider the quality and safety of our services to be an integral part of our corporate business principles. It is our commitment to ensure the quality, safety and hygiene of our products and to meet the expectations of our customers, to responsibly manage our environmental aspects and contribute to environmental protection and pollution prevention. At the same time, we implement practices that support the principles of the circular economy, in accordance with the relevant annex, and maintain the necessary preparedness and response capability for critical incidents and emergency </a:t>
            </a:r>
            <a:r>
              <a:rPr lang="en-GB" sz="950" dirty="0" err="1">
                <a:solidFill>
                  <a:schemeClr val="accent5">
                    <a:lumMod val="50000"/>
                  </a:schemeClr>
                </a:solidFill>
              </a:rPr>
              <a:t>situations.Furthermore</a:t>
            </a:r>
            <a:r>
              <a:rPr lang="en-GB" sz="950" dirty="0">
                <a:solidFill>
                  <a:schemeClr val="accent5">
                    <a:lumMod val="50000"/>
                  </a:schemeClr>
                </a:solidFill>
              </a:rPr>
              <a:t>, Nissiblu Beach Resort aims to provide a safe and healthy working environment and to take appropriate measures for the prevention of occupational hazards, accidents and illnesses affecting employees, customers, partners and any other persons who may be affected by our activities. At the same time, we comply with applicable European and national legislation and relevant regulatory requirements. Nissiblu Beach Resort operates with full respect for human rights and treats all people, including customers, visitors, employees, suppliers, contractors and subcontractors, with equality, dignity and respect, without discrimination on the grounds of age, gender, religion, nationality, political beliefs, culture, sexual orientation, disability or any other physical or mental condition, economic or social status.</a:t>
            </a:r>
          </a:p>
          <a:p>
            <a:pPr algn="just"/>
            <a:r>
              <a:rPr lang="en-GB" sz="950" dirty="0">
                <a:solidFill>
                  <a:schemeClr val="accent5">
                    <a:lumMod val="50000"/>
                  </a:schemeClr>
                </a:solidFill>
              </a:rPr>
              <a:t> </a:t>
            </a:r>
          </a:p>
          <a:p>
            <a:pPr algn="just"/>
            <a:r>
              <a:rPr lang="en-GB" sz="950" dirty="0">
                <a:solidFill>
                  <a:schemeClr val="accent5">
                    <a:lumMod val="50000"/>
                  </a:schemeClr>
                </a:solidFill>
              </a:rPr>
              <a:t>The achievement of our objectives is based on the active participation of everyone and on the responsible attitude of each individual. Within this framework, Nissiblu Beach Resort implements sustainable development and continual improvement practices and has been certified under the Travelife sustainability management system at Gold level. In parallel, the hotel operates an Integrated Management System in accordance with the international standards ISO 9001, ISO 22000 and ISO 45001, for which it has obtained the respective certifications. Through the implementation of the Integrated Management System (IMS), the hotel seeks to ensure and, where feasible, exceed the requirements of applicable legislation and regulatory provisions, to identify and meet the requirements and expectations of its customers, and to operate in accordance with the applicable national and European legal frameworks. At the same time, it places emphasis on the continual improvement of its products, services and the effectiveness of its processes. In addition, Nissiblu Beach Resort has obtained Circular Economy certification and has achieved a “Gold Round” rating, in accordance with the relevant criteria and requirements of the applicable assessment system. This certification recognizes the implementation of circular economy practices within the hotel. Within the framework of its operations, the hotel focuses on the following:</a:t>
            </a:r>
          </a:p>
          <a:p>
            <a:pPr lvl="0" algn="just"/>
            <a:r>
              <a:rPr lang="en-GB" sz="950" b="1" dirty="0">
                <a:solidFill>
                  <a:schemeClr val="accent5">
                    <a:lumMod val="50000"/>
                  </a:schemeClr>
                </a:solidFill>
              </a:rPr>
              <a:t>comply with</a:t>
            </a:r>
            <a:r>
              <a:rPr lang="en-GB" sz="950" dirty="0">
                <a:solidFill>
                  <a:schemeClr val="accent5">
                    <a:lumMod val="50000"/>
                  </a:schemeClr>
                </a:solidFill>
              </a:rPr>
              <a:t> existing legislation at both national and European level and in particular the laws, regulations and directives related with food safety and hygiene, environmental practises, occupational safety and health as well as security issues.</a:t>
            </a:r>
          </a:p>
          <a:p>
            <a:pPr lvl="0" algn="just"/>
            <a:r>
              <a:rPr lang="en-GB" sz="950" b="1" dirty="0">
                <a:solidFill>
                  <a:schemeClr val="accent5">
                    <a:lumMod val="50000"/>
                  </a:schemeClr>
                </a:solidFill>
              </a:rPr>
              <a:t>inform, educate and encourage</a:t>
            </a:r>
            <a:r>
              <a:rPr lang="en-GB" sz="950" dirty="0">
                <a:solidFill>
                  <a:schemeClr val="accent5">
                    <a:lumMod val="50000"/>
                  </a:schemeClr>
                </a:solidFill>
              </a:rPr>
              <a:t> all staff and partners for their active involvement in quality, food safety &amp; hygiene issues, occupational health &amp; safety and security issues, as well as in environmental protection and sustainability activities while we provide adequate and appropriate resources, infrastructure, equipment, science and human potential</a:t>
            </a:r>
            <a:r>
              <a:rPr lang="en-US" sz="950" dirty="0">
                <a:solidFill>
                  <a:schemeClr val="accent5">
                    <a:lumMod val="50000"/>
                  </a:schemeClr>
                </a:solidFill>
              </a:rPr>
              <a:t>.</a:t>
            </a:r>
            <a:endParaRPr lang="en-GB" sz="950" dirty="0">
              <a:solidFill>
                <a:schemeClr val="accent5">
                  <a:lumMod val="50000"/>
                </a:schemeClr>
              </a:solidFill>
            </a:endParaRPr>
          </a:p>
          <a:p>
            <a:pPr lvl="0" algn="just"/>
            <a:r>
              <a:rPr lang="en-US" sz="950" b="1" dirty="0">
                <a:solidFill>
                  <a:schemeClr val="accent5">
                    <a:lumMod val="50000"/>
                  </a:schemeClr>
                </a:solidFill>
              </a:rPr>
              <a:t>allocate</a:t>
            </a:r>
            <a:r>
              <a:rPr lang="en-US" sz="950" dirty="0">
                <a:solidFill>
                  <a:schemeClr val="accent5">
                    <a:lumMod val="50000"/>
                  </a:schemeClr>
                </a:solidFill>
              </a:rPr>
              <a:t> duties for food safety &amp; hygiene, environmental, health, safety and security issues through appointing competent persons with particular responsibilities and through associated manual documents and records.</a:t>
            </a:r>
            <a:endParaRPr lang="en-GB" sz="950" dirty="0">
              <a:solidFill>
                <a:schemeClr val="accent5">
                  <a:lumMod val="50000"/>
                </a:schemeClr>
              </a:solidFill>
            </a:endParaRPr>
          </a:p>
          <a:p>
            <a:pPr lvl="0" algn="just"/>
            <a:r>
              <a:rPr lang="en-GB" sz="950" b="1" dirty="0">
                <a:solidFill>
                  <a:schemeClr val="accent5">
                    <a:lumMod val="50000"/>
                  </a:schemeClr>
                </a:solidFill>
              </a:rPr>
              <a:t>introduc</a:t>
            </a:r>
            <a:r>
              <a:rPr lang="en-GB" sz="950" dirty="0">
                <a:solidFill>
                  <a:schemeClr val="accent5">
                    <a:lumMod val="50000"/>
                  </a:schemeClr>
                </a:solidFill>
              </a:rPr>
              <a:t>e systematic identification, evaluation and control of all environmental aspects and impacts at the hotel as well as risks related to general activities that may affect among others the food safety &amp; hygiene</a:t>
            </a:r>
            <a:r>
              <a:rPr lang="en-US" sz="950" dirty="0">
                <a:solidFill>
                  <a:schemeClr val="accent5">
                    <a:lumMod val="50000"/>
                  </a:schemeClr>
                </a:solidFill>
              </a:rPr>
              <a:t>, </a:t>
            </a:r>
            <a:r>
              <a:rPr lang="en-GB" sz="950" dirty="0">
                <a:solidFill>
                  <a:schemeClr val="accent5">
                    <a:lumMod val="50000"/>
                  </a:schemeClr>
                </a:solidFill>
              </a:rPr>
              <a:t>the occupational safety and health</a:t>
            </a:r>
            <a:r>
              <a:rPr lang="en-US" sz="950" dirty="0">
                <a:solidFill>
                  <a:schemeClr val="accent5">
                    <a:lumMod val="50000"/>
                  </a:schemeClr>
                </a:solidFill>
              </a:rPr>
              <a:t> as well as the security and safety of our staff, guests and any third person who may be affected by our activities.</a:t>
            </a:r>
            <a:endParaRPr lang="en-GB" sz="950" dirty="0">
              <a:solidFill>
                <a:schemeClr val="accent5">
                  <a:lumMod val="50000"/>
                </a:schemeClr>
              </a:solidFill>
            </a:endParaRPr>
          </a:p>
          <a:p>
            <a:pPr lvl="0" algn="just"/>
            <a:r>
              <a:rPr lang="en-GB" sz="950" b="1" dirty="0">
                <a:solidFill>
                  <a:schemeClr val="accent5">
                    <a:lumMod val="50000"/>
                  </a:schemeClr>
                </a:solidFill>
              </a:rPr>
              <a:t>act</a:t>
            </a:r>
            <a:r>
              <a:rPr lang="en-GB" sz="950" dirty="0">
                <a:solidFill>
                  <a:schemeClr val="accent5">
                    <a:lumMod val="50000"/>
                  </a:schemeClr>
                </a:solidFill>
              </a:rPr>
              <a:t> as such so as to minimize and safely dispose waste generated by the hotel, applying best available techniques, recovery techniques, reuse and recycle wherever possible</a:t>
            </a:r>
          </a:p>
          <a:p>
            <a:pPr lvl="0" algn="just"/>
            <a:r>
              <a:rPr lang="en-GB" sz="950" b="1" dirty="0">
                <a:solidFill>
                  <a:schemeClr val="accent5">
                    <a:lumMod val="50000"/>
                  </a:schemeClr>
                </a:solidFill>
              </a:rPr>
              <a:t>establish, document and review</a:t>
            </a:r>
            <a:r>
              <a:rPr lang="en-GB" sz="950" dirty="0">
                <a:solidFill>
                  <a:schemeClr val="accent5">
                    <a:lumMod val="50000"/>
                  </a:schemeClr>
                </a:solidFill>
              </a:rPr>
              <a:t> our measurable quality, food safety, environmental sustainability targets and programmes as well as the preventive occupational safety, health and security performance indicators &amp; targets</a:t>
            </a:r>
          </a:p>
          <a:p>
            <a:pPr lvl="0" algn="just"/>
            <a:r>
              <a:rPr lang="en-GB" sz="950" b="1" dirty="0">
                <a:solidFill>
                  <a:schemeClr val="accent5">
                    <a:lumMod val="50000"/>
                  </a:schemeClr>
                </a:solidFill>
              </a:rPr>
              <a:t>inform</a:t>
            </a:r>
            <a:r>
              <a:rPr lang="en-GB" sz="950" dirty="0">
                <a:solidFill>
                  <a:schemeClr val="accent5">
                    <a:lumMod val="50000"/>
                  </a:schemeClr>
                </a:solidFill>
              </a:rPr>
              <a:t> guests, visitors, staff, suppliers and contractors working with the hotel for the Hotel’s IMS Policy (Quality, Environmental, Food Safety Policy, Occupational Safety and Health and Security Policy), the sustainability and community policy, the staff care policy and the child protection policy, while promoting and ensuring that they all comply with.</a:t>
            </a:r>
          </a:p>
          <a:p>
            <a:pPr lvl="0" algn="just"/>
            <a:r>
              <a:rPr lang="en-GB" sz="950" b="1" dirty="0">
                <a:solidFill>
                  <a:schemeClr val="accent5">
                    <a:lumMod val="50000"/>
                  </a:schemeClr>
                </a:solidFill>
              </a:rPr>
              <a:t>establish and maintain</a:t>
            </a:r>
            <a:r>
              <a:rPr lang="en-GB" sz="950" dirty="0">
                <a:solidFill>
                  <a:schemeClr val="accent5">
                    <a:lumMod val="50000"/>
                  </a:schemeClr>
                </a:solidFill>
              </a:rPr>
              <a:t> an open and creative relationship of trust with the local community and the general public</a:t>
            </a:r>
          </a:p>
          <a:p>
            <a:pPr lvl="0" algn="just"/>
            <a:r>
              <a:rPr lang="en-GB" sz="950" b="1" dirty="0">
                <a:solidFill>
                  <a:schemeClr val="accent5">
                    <a:lumMod val="50000"/>
                  </a:schemeClr>
                </a:solidFill>
              </a:rPr>
              <a:t>aim</a:t>
            </a:r>
            <a:r>
              <a:rPr lang="en-GB" sz="950" dirty="0">
                <a:solidFill>
                  <a:schemeClr val="accent5">
                    <a:lumMod val="50000"/>
                  </a:schemeClr>
                </a:solidFill>
              </a:rPr>
              <a:t> for continuous improvement of performance of the above through the Integrated Management System the effectiveness and appropriateness of which will be reviewed at least annually.  </a:t>
            </a:r>
          </a:p>
          <a:p>
            <a:pPr algn="just"/>
            <a:r>
              <a:rPr lang="en-GB" sz="950" dirty="0">
                <a:solidFill>
                  <a:schemeClr val="accent5">
                    <a:lumMod val="50000"/>
                  </a:schemeClr>
                </a:solidFill>
              </a:rPr>
              <a:t> </a:t>
            </a:r>
          </a:p>
          <a:p>
            <a:pPr algn="just"/>
            <a:r>
              <a:rPr lang="en-GB" sz="950" dirty="0">
                <a:solidFill>
                  <a:schemeClr val="accent5">
                    <a:lumMod val="50000"/>
                  </a:schemeClr>
                </a:solidFill>
              </a:rPr>
              <a:t>The Policy of the Integrated Management System of Nissiblu Beach Resort will be publicly available, implemented and maintained at all levels of the organization, whereas it will be reviewed and amended periodically by the management so as to ensure suitability of the organization’s role on the above sectors. This policy will review and update annually to reflect changes in legislation, technology, and company practices.</a:t>
            </a:r>
          </a:p>
          <a:p>
            <a:pPr algn="just"/>
            <a:endParaRPr lang="en-GB" sz="950" dirty="0">
              <a:solidFill>
                <a:schemeClr val="accent5">
                  <a:lumMod val="50000"/>
                </a:schemeClr>
              </a:solidFill>
            </a:endParaRPr>
          </a:p>
        </p:txBody>
      </p:sp>
    </p:spTree>
    <p:extLst>
      <p:ext uri="{BB962C8B-B14F-4D97-AF65-F5344CB8AC3E}">
        <p14:creationId xmlns:p14="http://schemas.microsoft.com/office/powerpoint/2010/main" val="3630299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ΠΟΛΙΤΙΚΗ ΕΤΑΙΡΙΚΗΣ ΚΟΙΝΩΝΙΚΗΣ ΕΥΘΥΝΗΣ ΚΑΙ ΒΙΩΣΙΜΟΤΗΤΑΣ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4" name="TextBox 3"/>
          <p:cNvSpPr txBox="1"/>
          <p:nvPr/>
        </p:nvSpPr>
        <p:spPr>
          <a:xfrm>
            <a:off x="4140040" y="125325"/>
            <a:ext cx="8048912" cy="6724918"/>
          </a:xfrm>
          <a:prstGeom prst="rect">
            <a:avLst/>
          </a:prstGeom>
          <a:noFill/>
        </p:spPr>
        <p:txBody>
          <a:bodyPr wrap="square">
            <a:spAutoFit/>
          </a:bodyPr>
          <a:lstStyle/>
          <a:p>
            <a:pPr algn="just"/>
            <a:r>
              <a:rPr lang="el-GR" sz="1100" dirty="0">
                <a:solidFill>
                  <a:schemeClr val="accent5">
                    <a:lumMod val="50000"/>
                  </a:schemeClr>
                </a:solidFill>
              </a:rPr>
              <a:t>αποσκοπώντας στην προστασία της τοπικής παράδοσης. Από αυτή την άποψη, εργαζόμαστε για να διασφαλίσουμε θετικές κοινωνικές και οικονομικές επιπτώσεις και όπου αυτό δεν είναι δυνατό, να τις ελαχιστοποιήσουμε σε αποδεκτά επίπεδα. Οι κύριοι στόχοι μας σχετικά με την κοινωνία και η ευθύνη μας απέναντί ​​της, συνδέονται άμεσα με τα εξής: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1</a:t>
            </a:r>
            <a:r>
              <a:rPr lang="el-GR" sz="1100" b="1" dirty="0">
                <a:solidFill>
                  <a:schemeClr val="accent5">
                    <a:lumMod val="50000"/>
                  </a:schemeClr>
                </a:solidFill>
              </a:rPr>
              <a:t>. Πιστοποιήσεις</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Βραβείο </a:t>
            </a:r>
            <a:r>
              <a:rPr lang="en-US" sz="1100" dirty="0">
                <a:solidFill>
                  <a:schemeClr val="accent5">
                    <a:lumMod val="50000"/>
                  </a:schemeClr>
                </a:solidFill>
              </a:rPr>
              <a:t>Travelife</a:t>
            </a:r>
            <a:r>
              <a:rPr lang="el-GR" sz="1100" dirty="0">
                <a:solidFill>
                  <a:schemeClr val="accent5">
                    <a:lumMod val="50000"/>
                  </a:schemeClr>
                </a:solidFill>
              </a:rPr>
              <a:t>: Στο πλαίσιο των προσπαθειών μας για την επίτευξη ολοκληρωμένων κριτηρίων βιωσιμότητας, συμπεριλαμβανομένων των κοινωνικοοικονομικών επιπτώσεων και της ευημερίας του προσωπικού, έχουμε εφαρμόσει τις απαιτήσεις του προγράμματος </a:t>
            </a:r>
            <a:r>
              <a:rPr lang="en-GB" sz="1100" dirty="0">
                <a:solidFill>
                  <a:schemeClr val="accent5">
                    <a:lumMod val="50000"/>
                  </a:schemeClr>
                </a:solidFill>
              </a:rPr>
              <a:t>Travelife</a:t>
            </a:r>
            <a:r>
              <a:rPr lang="el-GR" sz="1100" dirty="0">
                <a:solidFill>
                  <a:schemeClr val="accent5">
                    <a:lumMod val="50000"/>
                  </a:schemeClr>
                </a:solidFill>
              </a:rPr>
              <a:t> και έχουμε λάβει τη διάκριση</a:t>
            </a:r>
            <a:r>
              <a:rPr lang="en-GB" sz="1100" dirty="0">
                <a:solidFill>
                  <a:schemeClr val="accent5">
                    <a:lumMod val="50000"/>
                  </a:schemeClr>
                </a:solidFill>
              </a:rPr>
              <a:t> </a:t>
            </a:r>
            <a:r>
              <a:rPr lang="en-GB" sz="1100" b="1" dirty="0">
                <a:solidFill>
                  <a:schemeClr val="accent5">
                    <a:lumMod val="50000"/>
                  </a:schemeClr>
                </a:solidFill>
              </a:rPr>
              <a:t>Travelife Gold Award</a:t>
            </a:r>
            <a:r>
              <a:rPr lang="el-GR" sz="1100" dirty="0">
                <a:solidFill>
                  <a:schemeClr val="accent5">
                    <a:lumMod val="50000"/>
                  </a:schemeClr>
                </a:solidFill>
              </a:rPr>
              <a:t>.</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a:t>
            </a:r>
            <a:r>
              <a:rPr lang="en-US" sz="1100" dirty="0">
                <a:solidFill>
                  <a:schemeClr val="accent5">
                    <a:lumMod val="50000"/>
                  </a:schemeClr>
                </a:solidFill>
              </a:rPr>
              <a:t>ISO</a:t>
            </a:r>
            <a:r>
              <a:rPr lang="el-GR" sz="1100" dirty="0">
                <a:solidFill>
                  <a:schemeClr val="accent5">
                    <a:lumMod val="50000"/>
                  </a:schemeClr>
                </a:solidFill>
              </a:rPr>
              <a:t> 22000: Η Ασφάλεια και η Υγιεινή των Τροφίμων είναι μια από τις κορυφαίες προτεραιότητές μας, συμμορφωνόμαστε πλήρως με τους εθνικούς και κοινοτικούς κανονισμούς, επομένως έχουμε αξιολογήσει τους πιθανούς κινδύνους που σχετίζονται με την αλυσίδα χειρισμού τροφίμων στο ξενοδοχείο μας, έχουμε εντοπίσει τα Κρίσιμα Σημεία Ελέγχου και έχουμε δημιουργήσει σχέδιο παρακολούθησης και ελέγχου ώστε να διασφαλίζεται ότι δεν υπερβαίνουν τα κρίσιμα όρια. Ταυτόχρονα διασφαλίζουμε ότι όλοι οι χειριστές τροφίμων συμμορφώνονται με τους ισχύοντες κανόνες και πολιτικές όσον αφορά την ασφάλεια και την υγιεινή των τροφίμων και την προσωπική υγιεινή. Για το σκοπό αυτό το ξενοδοχείο μας έχει ήδη πιστοποιηθεί με το διεθνές πρότυπο ασφάλειας και υγιεινής τροφίμων </a:t>
            </a:r>
            <a:r>
              <a:rPr lang="en-US" sz="1100" dirty="0">
                <a:solidFill>
                  <a:schemeClr val="accent5">
                    <a:lumMod val="50000"/>
                  </a:schemeClr>
                </a:solidFill>
              </a:rPr>
              <a:t>ISO</a:t>
            </a:r>
            <a:r>
              <a:rPr lang="el-GR" sz="1100" dirty="0">
                <a:solidFill>
                  <a:schemeClr val="accent5">
                    <a:lumMod val="50000"/>
                  </a:schemeClr>
                </a:solidFill>
              </a:rPr>
              <a:t> 22000:2018.</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a:t>
            </a:r>
            <a:r>
              <a:rPr lang="en-US" sz="1100" dirty="0">
                <a:solidFill>
                  <a:schemeClr val="accent5">
                    <a:lumMod val="50000"/>
                  </a:schemeClr>
                </a:solidFill>
              </a:rPr>
              <a:t>ISO</a:t>
            </a:r>
            <a:r>
              <a:rPr lang="el-GR" sz="1100" dirty="0">
                <a:solidFill>
                  <a:schemeClr val="accent5">
                    <a:lumMod val="50000"/>
                  </a:schemeClr>
                </a:solidFill>
              </a:rPr>
              <a:t> 9001: Παράλληλα με τα παραπάνω συστήματα διαχείρισης έχουμε ενσωματώσει πλήρως διαδικασίες διαχείρισης ποιότητας σύμφωνα με τις απαιτήσεις του διεθνούς προτύπου </a:t>
            </a:r>
            <a:r>
              <a:rPr lang="en-US" sz="1100" dirty="0">
                <a:solidFill>
                  <a:schemeClr val="accent5">
                    <a:lumMod val="50000"/>
                  </a:schemeClr>
                </a:solidFill>
              </a:rPr>
              <a:t>ISO</a:t>
            </a:r>
            <a:r>
              <a:rPr lang="el-GR" sz="1100" dirty="0">
                <a:solidFill>
                  <a:schemeClr val="accent5">
                    <a:lumMod val="50000"/>
                  </a:schemeClr>
                </a:solidFill>
              </a:rPr>
              <a:t> 9001, μέσω των οποίων στοχεύουμε στον εντοπισμό και την ικανοποίηση των απαιτήσεων των πελατών μας, ενώ θα ενεργούμε εντός του εθνικού νομικό πλαίσιο και θα βελτιώνουμε συνεχώς τα προϊόντα και τις υπηρεσίες μας, καθώς και την αποτελεσματικότητα των διαδικασιών μας. Έχουμε επίσης πιστοποιήσει το σύστημα διαχείρισης ποιότητας σύμφωνα με τις απαιτήσεις </a:t>
            </a:r>
            <a:r>
              <a:rPr lang="en-US" sz="1100" dirty="0">
                <a:solidFill>
                  <a:schemeClr val="accent5">
                    <a:lumMod val="50000"/>
                  </a:schemeClr>
                </a:solidFill>
              </a:rPr>
              <a:t>ISO</a:t>
            </a:r>
            <a:r>
              <a:rPr lang="el-GR" sz="1100" dirty="0">
                <a:solidFill>
                  <a:schemeClr val="accent5">
                    <a:lumMod val="50000"/>
                  </a:schemeClr>
                </a:solidFill>
              </a:rPr>
              <a:t> 9001:2015. </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Το </a:t>
            </a:r>
            <a:r>
              <a:rPr lang="en-US" sz="1100" dirty="0">
                <a:solidFill>
                  <a:schemeClr val="accent5">
                    <a:lumMod val="50000"/>
                  </a:schemeClr>
                </a:solidFill>
              </a:rPr>
              <a:t>ISO</a:t>
            </a:r>
            <a:r>
              <a:rPr lang="el-GR" sz="1100" dirty="0">
                <a:solidFill>
                  <a:schemeClr val="accent5">
                    <a:lumMod val="50000"/>
                  </a:schemeClr>
                </a:solidFill>
              </a:rPr>
              <a:t> 45001: Η Ασφάλεια και η Υγεία στην Εργασία, ως αναπόσπαστο μέρος των νομοθετικών μας υποχρεώσεων, εφαρμόζεται επίσης ενώ στοχεύουμε να αντικαταστήσουμε τη συμμόρφωση με τη σχετική νομοθεσία </a:t>
            </a:r>
            <a:r>
              <a:rPr lang="en-US" sz="1100" dirty="0">
                <a:solidFill>
                  <a:schemeClr val="accent5">
                    <a:lumMod val="50000"/>
                  </a:schemeClr>
                </a:solidFill>
              </a:rPr>
              <a:t>OH</a:t>
            </a:r>
            <a:r>
              <a:rPr lang="el-GR" sz="1100" dirty="0">
                <a:solidFill>
                  <a:schemeClr val="accent5">
                    <a:lumMod val="50000"/>
                  </a:schemeClr>
                </a:solidFill>
              </a:rPr>
              <a:t>&amp;</a:t>
            </a:r>
            <a:r>
              <a:rPr lang="en-US" sz="1100" dirty="0">
                <a:solidFill>
                  <a:schemeClr val="accent5">
                    <a:lumMod val="50000"/>
                  </a:schemeClr>
                </a:solidFill>
              </a:rPr>
              <a:t>S</a:t>
            </a:r>
            <a:r>
              <a:rPr lang="el-GR" sz="1100" dirty="0">
                <a:solidFill>
                  <a:schemeClr val="accent5">
                    <a:lumMod val="50000"/>
                  </a:schemeClr>
                </a:solidFill>
              </a:rPr>
              <a:t>, επομένως έχουμε συμπεριλάβει ζητήματα ασφάλειας που ενδέχεται να επηρεάσουν το προσωπικό μας, τους επισκέπτες και οποιοδήποτε τρίτο μέρος επηρεάζεται από τις δραστηριότητές μας. Λαμβάνοντας υπόψη ότι ο πρωταρχικός στόχος της εταιρείας μας είναι να διατηρήσει έναν ασφαλή και υγιή χώρο εργασίας απαλλαγμένο από ατυχήματα ή επαγγελματικές ασθένειες τόσο για τους επισκέπτες μας όσο και για τους συνεργάτες μας, τους υπαλλήλους μας και όσους ενδέχεται να επηρεαστούν από τις δραστηριότητές μας, έχουμε ενσωματώσει τις απαιτήσεις του διεθνούς προτύπου </a:t>
            </a:r>
            <a:r>
              <a:rPr lang="en-US" sz="1100" dirty="0">
                <a:solidFill>
                  <a:schemeClr val="accent5">
                    <a:lumMod val="50000"/>
                  </a:schemeClr>
                </a:solidFill>
              </a:rPr>
              <a:t>ISO</a:t>
            </a:r>
            <a:r>
              <a:rPr lang="el-GR" sz="1100" dirty="0">
                <a:solidFill>
                  <a:schemeClr val="accent5">
                    <a:lumMod val="50000"/>
                  </a:schemeClr>
                </a:solidFill>
              </a:rPr>
              <a:t> 45001 και το ξενοδοχείο έχει πιστοποιξεί σύμφωνα με τις απαιτήσεις </a:t>
            </a:r>
            <a:r>
              <a:rPr lang="en-GB" sz="1100" dirty="0">
                <a:solidFill>
                  <a:schemeClr val="accent5">
                    <a:lumMod val="50000"/>
                  </a:schemeClr>
                </a:solidFill>
              </a:rPr>
              <a:t>ISO</a:t>
            </a:r>
            <a:r>
              <a:rPr lang="el-GR" sz="1100" dirty="0">
                <a:solidFill>
                  <a:schemeClr val="accent5">
                    <a:lumMod val="50000"/>
                  </a:schemeClr>
                </a:solidFill>
              </a:rPr>
              <a:t> 45001: 2018.</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Κυκλική Οικονομία: Στο πλαίσιο της δέσμευσής μας στις αρχές της κυκλικής οικονομίας, το</a:t>
            </a:r>
            <a:r>
              <a:rPr lang="en-GB" sz="1100" dirty="0">
                <a:solidFill>
                  <a:schemeClr val="accent5">
                    <a:lumMod val="50000"/>
                  </a:schemeClr>
                </a:solidFill>
              </a:rPr>
              <a:t> </a:t>
            </a:r>
            <a:r>
              <a:rPr lang="en-GB" sz="1100" b="1" dirty="0">
                <a:solidFill>
                  <a:schemeClr val="accent5">
                    <a:lumMod val="50000"/>
                  </a:schemeClr>
                </a:solidFill>
              </a:rPr>
              <a:t>NissiBlu Beach Resort</a:t>
            </a:r>
            <a:r>
              <a:rPr lang="en-GB" sz="1100" dirty="0">
                <a:solidFill>
                  <a:schemeClr val="accent5">
                    <a:lumMod val="50000"/>
                  </a:schemeClr>
                </a:solidFill>
              </a:rPr>
              <a:t> </a:t>
            </a:r>
            <a:r>
              <a:rPr lang="el-GR" sz="1100" dirty="0">
                <a:solidFill>
                  <a:schemeClr val="accent5">
                    <a:lumMod val="50000"/>
                  </a:schemeClr>
                </a:solidFill>
              </a:rPr>
              <a:t>συμμετέχει σε ένα εξειδικευμένο πρόγραμμα βιωσιμότητας, το οποίο προωθεί υπεύθυνες και αποδοτικές ως προς τη χρήση των πόρων πρακτικές στον τομέα της φιλοξενίας. Μέσω της συγκεκριμένης πρωτοβουλίας, το ξενοδοχείο έχει αναγνωριστεί στη</a:t>
            </a:r>
            <a:r>
              <a:rPr lang="en-GB" sz="1100" dirty="0">
                <a:solidFill>
                  <a:schemeClr val="accent5">
                    <a:lumMod val="50000"/>
                  </a:schemeClr>
                </a:solidFill>
              </a:rPr>
              <a:t> </a:t>
            </a:r>
            <a:r>
              <a:rPr lang="en-GB" sz="1100" b="1" dirty="0">
                <a:solidFill>
                  <a:schemeClr val="accent5">
                    <a:lumMod val="50000"/>
                  </a:schemeClr>
                </a:solidFill>
              </a:rPr>
              <a:t>Gold Round</a:t>
            </a:r>
            <a:r>
              <a:rPr lang="el-GR" sz="1100" dirty="0">
                <a:solidFill>
                  <a:schemeClr val="accent5">
                    <a:lumMod val="50000"/>
                  </a:schemeClr>
                </a:solidFill>
              </a:rPr>
              <a:t>, γεγονός που αντικατοπτρίζει τη συμμετοχή και την επίδοσή του βάσει των σχετικών κριτηρίων του προγράμματος.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b="1" dirty="0">
                <a:solidFill>
                  <a:schemeClr val="accent5">
                    <a:lumMod val="50000"/>
                  </a:schemeClr>
                </a:solidFill>
              </a:rPr>
              <a:t> 2. Προώθηση υπεύθυνου τουρισμού στην περιοχή</a:t>
            </a:r>
            <a:endParaRPr lang="en-GB" sz="1100" dirty="0">
              <a:solidFill>
                <a:schemeClr val="accent5">
                  <a:lumMod val="50000"/>
                </a:schemeClr>
              </a:solidFill>
            </a:endParaRPr>
          </a:p>
          <a:p>
            <a:pPr algn="just"/>
            <a:r>
              <a:rPr lang="el-GR" sz="1100" dirty="0">
                <a:solidFill>
                  <a:schemeClr val="accent5">
                    <a:lumMod val="50000"/>
                  </a:schemeClr>
                </a:solidFill>
                <a:sym typeface="Wingdings" panose="05000000000000000000" pitchFamily="2" charset="2"/>
              </a:rPr>
              <a:t></a:t>
            </a:r>
            <a:r>
              <a:rPr lang="el-GR" sz="1100" dirty="0">
                <a:solidFill>
                  <a:schemeClr val="accent5">
                    <a:lumMod val="50000"/>
                  </a:schemeClr>
                </a:solidFill>
              </a:rPr>
              <a:t> Η διοίκηση του ξενοδοχείου στηρίζει πλήρως την ανάπτυξη του υπεύθυνου τουρισμού στην περιοχή της Αγίας Νάπας και διατηρεί τακτική επικοινωνία με τις τοπικές αρχές, καθώς και με τον Παγκύπριο Σύνδεσμο Ξενοδόχων. Μέσω της συνεχούς αυτής επικοινωνίας, το ξενοδοχείο ενημερώνεται για τις σχετικές εξελίξεις και πρωτοβουλίες που αφορούν την τοπική κοινωνία και την επιχειρηματική κοινότητα, συμπεριλαμβανομένων κοινωνικών και οικονομικών θεμάτων. Παράλληλα, το ξενοδοχείο συμμετέχει ενεργά και υποστηρίζει σχετικές οργανωμένες εκδηλώσεις και πρωτοβουλίες που προάγουν τις τοπικές παραδόσεις, τον πολιτισμό και την πολιτιστική κληρονομιά της Κύπρου.</a:t>
            </a:r>
            <a:endParaRPr lang="en-GB" sz="1100" dirty="0">
              <a:solidFill>
                <a:schemeClr val="accent5">
                  <a:lumMod val="50000"/>
                </a:schemeClr>
              </a:solidFill>
            </a:endParaRPr>
          </a:p>
          <a:p>
            <a:pPr algn="just"/>
            <a:endParaRPr lang="en-GB" sz="300" dirty="0">
              <a:solidFill>
                <a:schemeClr val="accent5">
                  <a:lumMod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BB28BA-723D-45BF-C4E1-B67A996ECB6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21EF69-1DB2-0FA7-08D6-C3938C2DDE7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9D50E3A-097C-6609-6D25-B7C4481557F3}"/>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AA9373-4926-6698-DC7A-54E42283B9CA}"/>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67B563E-01AE-1168-2B31-40F2D779109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9815CB-8BAB-DC14-BF7A-FBBD9F60B699}"/>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11ACB9AF-B650-0BB9-8F53-A9D32B554AFF}"/>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391A052-B390-CCC7-D0C6-DB4201FC9398}"/>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B91B10F1-37FD-C3F3-FD20-F85437E6C4D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F7CF819D-3E73-9F6D-1BC9-AC28615A0525}"/>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A2095029-4943-F954-87F6-7834DCA93D11}"/>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5AF791D-39C9-11C5-24C8-3915598B4E53}"/>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81112C6-B74F-4B2C-4ABF-80BA24A16055}"/>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846B72-4CC0-04E2-5EAC-8C8D73103398}"/>
              </a:ext>
            </a:extLst>
          </p:cNvPr>
          <p:cNvSpPr>
            <a:spLocks noGrp="1"/>
          </p:cNvSpPr>
          <p:nvPr>
            <p:ph type="title"/>
          </p:nvPr>
        </p:nvSpPr>
        <p:spPr>
          <a:xfrm>
            <a:off x="34884" y="833940"/>
            <a:ext cx="3915738" cy="3387497"/>
          </a:xfrm>
        </p:spPr>
        <p:txBody>
          <a:bodyPr vert="horz" lIns="91440" tIns="45720" rIns="91440" bIns="45720" rtlCol="0" anchor="b">
            <a:normAutofit/>
          </a:bodyPr>
          <a:lstStyle/>
          <a:p>
            <a:pPr algn="ctr"/>
            <a:r>
              <a:rPr lang="en-GB" sz="3400" b="1" dirty="0">
                <a:solidFill>
                  <a:schemeClr val="bg1"/>
                </a:solidFill>
              </a:rPr>
              <a:t>COMMUNITY &amp; SUSTAINABILITY POLICY </a:t>
            </a:r>
            <a:endParaRPr lang="en-GB" sz="3400" dirty="0">
              <a:solidFill>
                <a:schemeClr val="bg1"/>
              </a:solidFill>
            </a:endParaRPr>
          </a:p>
        </p:txBody>
      </p:sp>
      <p:sp>
        <p:nvSpPr>
          <p:cNvPr id="19" name="Subtitle 2">
            <a:extLst>
              <a:ext uri="{FF2B5EF4-FFF2-40B4-BE49-F238E27FC236}">
                <a16:creationId xmlns:a16="http://schemas.microsoft.com/office/drawing/2014/main" id="{269D2B41-DCEC-8006-09FF-38B61399C5D5}"/>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4" name="TextBox 3">
            <a:extLst>
              <a:ext uri="{FF2B5EF4-FFF2-40B4-BE49-F238E27FC236}">
                <a16:creationId xmlns:a16="http://schemas.microsoft.com/office/drawing/2014/main" id="{74EDDAC6-647D-656F-2A63-FF83EAABCE10}"/>
              </a:ext>
            </a:extLst>
          </p:cNvPr>
          <p:cNvSpPr txBox="1"/>
          <p:nvPr/>
        </p:nvSpPr>
        <p:spPr>
          <a:xfrm>
            <a:off x="4140040" y="125325"/>
            <a:ext cx="8048912" cy="6740307"/>
          </a:xfrm>
          <a:prstGeom prst="rect">
            <a:avLst/>
          </a:prstGeom>
          <a:noFill/>
        </p:spPr>
        <p:txBody>
          <a:bodyPr wrap="square">
            <a:spAutoFit/>
          </a:bodyPr>
          <a:lstStyle/>
          <a:p>
            <a:pPr algn="just"/>
            <a:r>
              <a:rPr lang="en-GB" sz="1200" dirty="0">
                <a:solidFill>
                  <a:schemeClr val="accent5">
                    <a:lumMod val="50000"/>
                  </a:schemeClr>
                </a:solidFill>
              </a:rPr>
              <a:t>We, Management and Staff alike of the Nissiblu Beach Resort, are committed to ensure that any of our actions have a positive impact on the local residential and business community, while at the same time through our actions we aim to protect our local traditions. In this respect we are working to ensure positive social and economic impact and where this is not possible, to minimize them to acceptable levels. Our main objectives relating to society and our responsibility towards it, are directly connected with the following:</a:t>
            </a:r>
          </a:p>
          <a:p>
            <a:pPr algn="just"/>
            <a:r>
              <a:rPr lang="en-GB" sz="1200" dirty="0">
                <a:solidFill>
                  <a:schemeClr val="accent5">
                    <a:lumMod val="50000"/>
                  </a:schemeClr>
                </a:solidFill>
              </a:rPr>
              <a:t> </a:t>
            </a:r>
          </a:p>
          <a:p>
            <a:pPr lvl="0" algn="just"/>
            <a:r>
              <a:rPr lang="en-GB" sz="1200" b="1" dirty="0">
                <a:solidFill>
                  <a:schemeClr val="accent5">
                    <a:lumMod val="50000"/>
                  </a:schemeClr>
                </a:solidFill>
              </a:rPr>
              <a:t>Certifications</a:t>
            </a:r>
            <a:endParaRPr lang="en-GB" sz="1200" dirty="0">
              <a:solidFill>
                <a:schemeClr val="accent5">
                  <a:lumMod val="50000"/>
                </a:schemeClr>
              </a:solidFill>
            </a:endParaRPr>
          </a:p>
          <a:p>
            <a:pPr lvl="0" algn="just"/>
            <a:r>
              <a:rPr lang="en-US" sz="1200" dirty="0">
                <a:solidFill>
                  <a:schemeClr val="accent5">
                    <a:lumMod val="50000"/>
                  </a:schemeClr>
                </a:solidFill>
              </a:rPr>
              <a:t>Travelife Award: In our efforts to meet comprehensive sustainability criteria, including socio-economic impacts and staff welfare, we have implemented </a:t>
            </a:r>
            <a:r>
              <a:rPr lang="en-US" sz="1200" dirty="0" err="1">
                <a:solidFill>
                  <a:schemeClr val="accent5">
                    <a:lumMod val="50000"/>
                  </a:schemeClr>
                </a:solidFill>
              </a:rPr>
              <a:t>Travelife’s</a:t>
            </a:r>
            <a:r>
              <a:rPr lang="en-US" sz="1200" dirty="0">
                <a:solidFill>
                  <a:schemeClr val="accent5">
                    <a:lumMod val="50000"/>
                  </a:schemeClr>
                </a:solidFill>
              </a:rPr>
              <a:t> requirements and have obtained the Travelife Gold Award.</a:t>
            </a:r>
            <a:endParaRPr lang="en-GB" sz="1200" dirty="0">
              <a:solidFill>
                <a:schemeClr val="accent5">
                  <a:lumMod val="50000"/>
                </a:schemeClr>
              </a:solidFill>
            </a:endParaRPr>
          </a:p>
          <a:p>
            <a:pPr lvl="0" algn="just"/>
            <a:r>
              <a:rPr lang="en-US" sz="1200" dirty="0">
                <a:solidFill>
                  <a:schemeClr val="accent5">
                    <a:lumMod val="50000"/>
                  </a:schemeClr>
                </a:solidFill>
              </a:rPr>
              <a:t>ISO 22000: Food Safety and Hygiene being one of our top priorities, we fully comply with the national and EU regulations thus have assessed the potential risks related to the food handling chain in our hotel, have identified the Critical Control Points and have created a monitoring and control plan to ensure that they do not exceed critical limits. At the same time, we ensure that all food handlers conform with the applicable rules and policies in terms of safety and hygiene of food and personal hygiene. To this end our hotel has been certified with the international food safety and hygiene standard ISO 22000.  </a:t>
            </a:r>
            <a:endParaRPr lang="en-GB" sz="1200" dirty="0">
              <a:solidFill>
                <a:schemeClr val="accent5">
                  <a:lumMod val="50000"/>
                </a:schemeClr>
              </a:solidFill>
            </a:endParaRPr>
          </a:p>
          <a:p>
            <a:pPr lvl="0" algn="just"/>
            <a:r>
              <a:rPr lang="en-US" sz="1200" dirty="0">
                <a:solidFill>
                  <a:schemeClr val="accent5">
                    <a:lumMod val="50000"/>
                  </a:schemeClr>
                </a:solidFill>
              </a:rPr>
              <a:t>ISO 9001: Alongside with the above management systems we have fully incorporated quality management procedures in accordance with the requirements of the international standard ISO 9001, through which we aim to identify and satisfy our customers' requirements, while we will be acting within the national legal framework and we will continuously be improving our products and services, and the effectiveness of our processes. To this end we have certified our quality management system according to ISO 9001 requirements.</a:t>
            </a:r>
            <a:endParaRPr lang="en-GB" sz="1200" dirty="0">
              <a:solidFill>
                <a:schemeClr val="accent5">
                  <a:lumMod val="50000"/>
                </a:schemeClr>
              </a:solidFill>
            </a:endParaRPr>
          </a:p>
          <a:p>
            <a:pPr lvl="0" algn="just"/>
            <a:r>
              <a:rPr lang="en-US" sz="1200" dirty="0">
                <a:solidFill>
                  <a:schemeClr val="accent5">
                    <a:lumMod val="50000"/>
                  </a:schemeClr>
                </a:solidFill>
              </a:rPr>
              <a:t>ISO 45001: Occupational Safety &amp; Health, being an integral part of our legislative obligations, is also applied while we aim to supersede the compliance with the relevant OH&amp;S legislation thus, we have included security issues that may affect our staff, guests and any third party affected by our activities. Considering that the primary goal of our company is to maintain a secure, safe, and healthy workplace free from accidents or occupational diseases both for our guests in and partners, our employees and those who may be affected by our operations, we have integrated the requirements of the international standard ISO 45001 and the hotel has been certified with ISO 45001.</a:t>
            </a:r>
            <a:endParaRPr lang="en-GB" sz="1200" dirty="0">
              <a:solidFill>
                <a:schemeClr val="accent5">
                  <a:lumMod val="50000"/>
                </a:schemeClr>
              </a:solidFill>
            </a:endParaRPr>
          </a:p>
          <a:p>
            <a:pPr lvl="0" algn="just"/>
            <a:r>
              <a:rPr lang="en-US" sz="1200" dirty="0">
                <a:solidFill>
                  <a:schemeClr val="accent5">
                    <a:lumMod val="50000"/>
                  </a:schemeClr>
                </a:solidFill>
              </a:rPr>
              <a:t>Circular Economy Initiatives: As part of our commitment to circular economy principles, NissiBlu Beach Resort participates in a dedicated sustainability </a:t>
            </a:r>
            <a:r>
              <a:rPr lang="en-US" sz="1200" dirty="0" err="1">
                <a:solidFill>
                  <a:schemeClr val="accent5">
                    <a:lumMod val="50000"/>
                  </a:schemeClr>
                </a:solidFill>
              </a:rPr>
              <a:t>programme</a:t>
            </a:r>
            <a:r>
              <a:rPr lang="en-US" sz="1200" dirty="0">
                <a:solidFill>
                  <a:schemeClr val="accent5">
                    <a:lumMod val="50000"/>
                  </a:schemeClr>
                </a:solidFill>
              </a:rPr>
              <a:t> that promotes responsible and resource-efficient practices within the hospitality sector. Through this initiative, the resort has been </a:t>
            </a:r>
            <a:r>
              <a:rPr lang="en-US" sz="1200" dirty="0" err="1">
                <a:solidFill>
                  <a:schemeClr val="accent5">
                    <a:lumMod val="50000"/>
                  </a:schemeClr>
                </a:solidFill>
              </a:rPr>
              <a:t>recognised</a:t>
            </a:r>
            <a:r>
              <a:rPr lang="en-US" sz="1200" dirty="0">
                <a:solidFill>
                  <a:schemeClr val="accent5">
                    <a:lumMod val="50000"/>
                  </a:schemeClr>
                </a:solidFill>
              </a:rPr>
              <a:t> in the Gold Round, reflecting its participation and performance against the </a:t>
            </a:r>
            <a:r>
              <a:rPr lang="en-US" sz="1200" dirty="0" err="1">
                <a:solidFill>
                  <a:schemeClr val="accent5">
                    <a:lumMod val="50000"/>
                  </a:schemeClr>
                </a:solidFill>
              </a:rPr>
              <a:t>programme’s</a:t>
            </a:r>
            <a:r>
              <a:rPr lang="en-US" sz="1200" dirty="0">
                <a:solidFill>
                  <a:schemeClr val="accent5">
                    <a:lumMod val="50000"/>
                  </a:schemeClr>
                </a:solidFill>
              </a:rPr>
              <a:t> relevant criteria.</a:t>
            </a:r>
            <a:endParaRPr lang="en-GB" sz="1200" dirty="0">
              <a:solidFill>
                <a:schemeClr val="accent5">
                  <a:lumMod val="50000"/>
                </a:schemeClr>
              </a:solidFill>
            </a:endParaRPr>
          </a:p>
          <a:p>
            <a:pPr algn="just"/>
            <a:r>
              <a:rPr lang="en-GB" sz="1200" dirty="0">
                <a:solidFill>
                  <a:schemeClr val="accent5">
                    <a:lumMod val="50000"/>
                  </a:schemeClr>
                </a:solidFill>
              </a:rPr>
              <a:t> </a:t>
            </a:r>
          </a:p>
          <a:p>
            <a:pPr algn="just"/>
            <a:r>
              <a:rPr lang="en-US" sz="1200" dirty="0">
                <a:solidFill>
                  <a:schemeClr val="accent5">
                    <a:lumMod val="50000"/>
                  </a:schemeClr>
                </a:solidFill>
              </a:rPr>
              <a:t> </a:t>
            </a:r>
            <a:r>
              <a:rPr lang="en-US" sz="1200" b="1" dirty="0">
                <a:solidFill>
                  <a:schemeClr val="accent5">
                    <a:lumMod val="50000"/>
                  </a:schemeClr>
                </a:solidFill>
              </a:rPr>
              <a:t>2.	Promotion of responsible tourism in the area</a:t>
            </a:r>
            <a:r>
              <a:rPr lang="en-US" sz="1200" dirty="0">
                <a:solidFill>
                  <a:schemeClr val="accent5">
                    <a:lumMod val="50000"/>
                  </a:schemeClr>
                </a:solidFill>
              </a:rPr>
              <a:t> </a:t>
            </a:r>
            <a:endParaRPr lang="en-GB" sz="1200" dirty="0">
              <a:solidFill>
                <a:schemeClr val="accent5">
                  <a:lumMod val="50000"/>
                </a:schemeClr>
              </a:solidFill>
            </a:endParaRPr>
          </a:p>
          <a:p>
            <a:pPr algn="just"/>
            <a:r>
              <a:rPr lang="en-US" sz="1200" dirty="0">
                <a:solidFill>
                  <a:schemeClr val="accent5">
                    <a:lumMod val="50000"/>
                  </a:schemeClr>
                </a:solidFill>
              </a:rPr>
              <a:t>The hotel’s management fully supports responsible tourism in the area of Ayia Napa and maintains regular communication with local authorities and the Cyprus Hotel Association. Through this ongoing communication, the hotel remains informed about relevant developments and initiatives concerning the local residential and business community, including social and economic matters. In addition, the hotel actively participates in and supports relevant </a:t>
            </a:r>
            <a:r>
              <a:rPr lang="en-US" sz="1200" dirty="0" err="1">
                <a:solidFill>
                  <a:schemeClr val="accent5">
                    <a:lumMod val="50000"/>
                  </a:schemeClr>
                </a:solidFill>
              </a:rPr>
              <a:t>organised</a:t>
            </a:r>
            <a:r>
              <a:rPr lang="en-US" sz="1200" dirty="0">
                <a:solidFill>
                  <a:schemeClr val="accent5">
                    <a:lumMod val="50000"/>
                  </a:schemeClr>
                </a:solidFill>
              </a:rPr>
              <a:t> events and initiatives that promote Cyprus’s local traditions and cultural heritage.</a:t>
            </a:r>
            <a:endParaRPr lang="en-GB" sz="1200" dirty="0">
              <a:solidFill>
                <a:schemeClr val="accent5">
                  <a:lumMod val="50000"/>
                </a:schemeClr>
              </a:solidFill>
            </a:endParaRPr>
          </a:p>
        </p:txBody>
      </p:sp>
    </p:spTree>
    <p:extLst>
      <p:ext uri="{BB962C8B-B14F-4D97-AF65-F5344CB8AC3E}">
        <p14:creationId xmlns:p14="http://schemas.microsoft.com/office/powerpoint/2010/main" val="2538767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ΠΟΛΙΤΙΚΗ ΕΤΑΙΡΙΚΗΣ ΚΟΙΝΩΝΙΚΗΣ ΕΥΘΥΝΗΣ ΚΑΙ ΒΙΩΣΙΜΟΤΗΤΑΣ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4" name="TextBox 3"/>
          <p:cNvSpPr txBox="1"/>
          <p:nvPr/>
        </p:nvSpPr>
        <p:spPr>
          <a:xfrm>
            <a:off x="3986037" y="-2271"/>
            <a:ext cx="8287979" cy="6905032"/>
          </a:xfrm>
          <a:prstGeom prst="rect">
            <a:avLst/>
          </a:prstGeom>
          <a:noFill/>
        </p:spPr>
        <p:txBody>
          <a:bodyPr wrap="square">
            <a:spAutoFit/>
          </a:bodyPr>
          <a:lstStyle/>
          <a:p>
            <a:pPr algn="just"/>
            <a:r>
              <a:rPr lang="el-GR" sz="850" b="1" dirty="0">
                <a:solidFill>
                  <a:schemeClr val="accent5">
                    <a:lumMod val="50000"/>
                  </a:schemeClr>
                </a:solidFill>
              </a:rPr>
              <a:t> 3. Αγορές</a:t>
            </a:r>
            <a:endParaRPr lang="en-GB" sz="850" dirty="0">
              <a:solidFill>
                <a:schemeClr val="accent5">
                  <a:lumMod val="50000"/>
                </a:schemeClr>
              </a:solidFill>
            </a:endParaRPr>
          </a:p>
          <a:p>
            <a:pPr algn="just"/>
            <a:r>
              <a:rPr lang="el-GR" sz="850" dirty="0">
                <a:solidFill>
                  <a:schemeClr val="accent5">
                    <a:lumMod val="50000"/>
                  </a:schemeClr>
                </a:solidFill>
              </a:rPr>
              <a:t>Η πολιτική του ξενοδοχείου μας είναι να δίνει, όπου είναι κατάλληλο και εφικτό, προτεραιότητα στα ακόλουθα:</a:t>
            </a:r>
            <a:endParaRPr lang="en-GB" sz="850" dirty="0">
              <a:solidFill>
                <a:schemeClr val="accent5">
                  <a:lumMod val="50000"/>
                </a:schemeClr>
              </a:solidFill>
            </a:endParaRPr>
          </a:p>
          <a:p>
            <a:pPr lvl="0" algn="just"/>
            <a:r>
              <a:rPr lang="el-GR" sz="850" b="1" dirty="0">
                <a:solidFill>
                  <a:schemeClr val="accent5">
                    <a:lumMod val="50000"/>
                  </a:schemeClr>
                </a:solidFill>
              </a:rPr>
              <a:t>Προϊόντα από την τοπική κοινωνία:</a:t>
            </a:r>
            <a:r>
              <a:rPr lang="en-GB" sz="850" dirty="0">
                <a:solidFill>
                  <a:schemeClr val="accent5">
                    <a:lumMod val="50000"/>
                  </a:schemeClr>
                </a:solidFill>
              </a:rPr>
              <a:t> </a:t>
            </a:r>
            <a:r>
              <a:rPr lang="el-GR" sz="850" dirty="0">
                <a:solidFill>
                  <a:schemeClr val="accent5">
                    <a:lumMod val="50000"/>
                  </a:schemeClr>
                </a:solidFill>
              </a:rPr>
              <a:t>Προϊόντα τοπικής προέλευσης, όπου είναι εφικτό, με παράλληλη διασφάλιση των απαιτούμενων προτύπων ποιότητας και ασφάλειας και λαμβάνοντας υπόψη τις δυνατότητες μείωσης των αποστάσεων μεταφοράς και των σχετικών περιβαλλοντικών επιπτώσεων.</a:t>
            </a:r>
            <a:endParaRPr lang="en-GB" sz="850" dirty="0">
              <a:solidFill>
                <a:schemeClr val="accent5">
                  <a:lumMod val="50000"/>
                </a:schemeClr>
              </a:solidFill>
            </a:endParaRPr>
          </a:p>
          <a:p>
            <a:pPr lvl="0" algn="just"/>
            <a:r>
              <a:rPr lang="el-GR" sz="850" b="1" dirty="0">
                <a:solidFill>
                  <a:schemeClr val="accent5">
                    <a:lumMod val="50000"/>
                  </a:schemeClr>
                </a:solidFill>
              </a:rPr>
              <a:t>Μικρές και τοπικές επιχειρήσεις/προμηθευτές:</a:t>
            </a:r>
            <a:r>
              <a:rPr lang="en-GB" sz="850" dirty="0">
                <a:solidFill>
                  <a:schemeClr val="accent5">
                    <a:lumMod val="50000"/>
                  </a:schemeClr>
                </a:solidFill>
              </a:rPr>
              <a:t> </a:t>
            </a:r>
            <a:r>
              <a:rPr lang="el-GR" sz="850" dirty="0">
                <a:solidFill>
                  <a:schemeClr val="accent5">
                    <a:lumMod val="50000"/>
                  </a:schemeClr>
                </a:solidFill>
              </a:rPr>
              <a:t>Μικρές και τοπικές επιχειρήσεις που συμβάλλουν στην ενίσχυση της τοπικής οικονομίας και κοινωνίας, λαμβάνοντας παράλληλα υπόψη τις σχετικές περιβαλλοντικές πρακτικές κατά την παραγωγή και τη συσκευασία, καθώς και τη στήριξη της τοπικής απασχόλησης, των παραδόσεων και των εθίμων.</a:t>
            </a:r>
            <a:endParaRPr lang="en-GB" sz="850" dirty="0">
              <a:solidFill>
                <a:schemeClr val="accent5">
                  <a:lumMod val="50000"/>
                </a:schemeClr>
              </a:solidFill>
            </a:endParaRPr>
          </a:p>
          <a:p>
            <a:pPr lvl="0" algn="just"/>
            <a:r>
              <a:rPr lang="el-GR" sz="850" b="1" dirty="0">
                <a:solidFill>
                  <a:schemeClr val="accent5">
                    <a:lumMod val="50000"/>
                  </a:schemeClr>
                </a:solidFill>
              </a:rPr>
              <a:t>Προϊόντα με περιβαλλοντικά χαρακτηριστικά ή αναγνωρισμένες πιστοποιήσεις:</a:t>
            </a:r>
            <a:r>
              <a:rPr lang="en-GB" sz="850" dirty="0">
                <a:solidFill>
                  <a:schemeClr val="accent5">
                    <a:lumMod val="50000"/>
                  </a:schemeClr>
                </a:solidFill>
              </a:rPr>
              <a:t> </a:t>
            </a:r>
            <a:r>
              <a:rPr lang="el-GR" sz="850" dirty="0">
                <a:solidFill>
                  <a:schemeClr val="accent5">
                    <a:lumMod val="50000"/>
                  </a:schemeClr>
                </a:solidFill>
              </a:rPr>
              <a:t>Προϊόντα που διαθέτουν χαρακτηριστικά όπως ανακυκλωμένο περιεχόμενο, αποδοτική χρήση πόρων, μειωμένη συσκευασία, ενεργειακή αποδοτικότητα ή αποδοτική χρήση νερού, καθώς και προϊόντα που φέρουν σχετικές αναγνωρισμένες πιστοποιήσεις ή σήματα, όπως</a:t>
            </a:r>
            <a:r>
              <a:rPr lang="en-GB" sz="850" dirty="0">
                <a:solidFill>
                  <a:schemeClr val="accent5">
                    <a:lumMod val="50000"/>
                  </a:schemeClr>
                </a:solidFill>
              </a:rPr>
              <a:t> </a:t>
            </a:r>
            <a:r>
              <a:rPr lang="en-GB" sz="850" b="1" dirty="0">
                <a:solidFill>
                  <a:schemeClr val="accent5">
                    <a:lumMod val="50000"/>
                  </a:schemeClr>
                </a:solidFill>
              </a:rPr>
              <a:t>Fairtrade</a:t>
            </a:r>
            <a:r>
              <a:rPr lang="el-GR" sz="850" b="1" dirty="0">
                <a:solidFill>
                  <a:schemeClr val="accent5">
                    <a:lumMod val="50000"/>
                  </a:schemeClr>
                </a:solidFill>
              </a:rPr>
              <a:t>, </a:t>
            </a:r>
            <a:r>
              <a:rPr lang="en-GB" sz="850" b="1" dirty="0">
                <a:solidFill>
                  <a:schemeClr val="accent5">
                    <a:lumMod val="50000"/>
                  </a:schemeClr>
                </a:solidFill>
              </a:rPr>
              <a:t>Organic</a:t>
            </a:r>
            <a:r>
              <a:rPr lang="el-GR" sz="850" b="1" dirty="0">
                <a:solidFill>
                  <a:schemeClr val="accent5">
                    <a:lumMod val="50000"/>
                  </a:schemeClr>
                </a:solidFill>
              </a:rPr>
              <a:t>, </a:t>
            </a:r>
            <a:r>
              <a:rPr lang="en-GB" sz="850" b="1" dirty="0">
                <a:solidFill>
                  <a:schemeClr val="accent5">
                    <a:lumMod val="50000"/>
                  </a:schemeClr>
                </a:solidFill>
              </a:rPr>
              <a:t>FSC</a:t>
            </a:r>
            <a:r>
              <a:rPr lang="el-GR" sz="850" b="1" dirty="0">
                <a:solidFill>
                  <a:schemeClr val="accent5">
                    <a:lumMod val="50000"/>
                  </a:schemeClr>
                </a:solidFill>
              </a:rPr>
              <a:t> ή </a:t>
            </a:r>
            <a:r>
              <a:rPr lang="en-GB" sz="850" b="1" dirty="0">
                <a:solidFill>
                  <a:schemeClr val="accent5">
                    <a:lumMod val="50000"/>
                  </a:schemeClr>
                </a:solidFill>
              </a:rPr>
              <a:t>MSC</a:t>
            </a:r>
            <a:r>
              <a:rPr lang="el-GR" sz="850" dirty="0">
                <a:solidFill>
                  <a:schemeClr val="accent5">
                    <a:lumMod val="50000"/>
                  </a:schemeClr>
                </a:solidFill>
              </a:rPr>
              <a:t>, όπου αυτά εφαρμόζονται ανάλογα με την κατηγορία του προϊόντος.</a:t>
            </a:r>
            <a:endParaRPr lang="en-GB" sz="850" dirty="0">
              <a:solidFill>
                <a:schemeClr val="accent5">
                  <a:lumMod val="50000"/>
                </a:schemeClr>
              </a:solidFill>
            </a:endParaRPr>
          </a:p>
          <a:p>
            <a:pPr lvl="0" algn="just"/>
            <a:r>
              <a:rPr lang="el-GR" sz="850" b="1" dirty="0">
                <a:solidFill>
                  <a:schemeClr val="accent5">
                    <a:lumMod val="50000"/>
                  </a:schemeClr>
                </a:solidFill>
              </a:rPr>
              <a:t>Υπηρεσίες μίσθωσης (</a:t>
            </a:r>
            <a:r>
              <a:rPr lang="en-GB" sz="850" b="1" dirty="0">
                <a:solidFill>
                  <a:schemeClr val="accent5">
                    <a:lumMod val="50000"/>
                  </a:schemeClr>
                </a:solidFill>
              </a:rPr>
              <a:t>leasing</a:t>
            </a:r>
            <a:r>
              <a:rPr lang="el-GR" sz="850" b="1" dirty="0">
                <a:solidFill>
                  <a:schemeClr val="accent5">
                    <a:lumMod val="50000"/>
                  </a:schemeClr>
                </a:solidFill>
              </a:rPr>
              <a:t>):</a:t>
            </a:r>
            <a:r>
              <a:rPr lang="en-GB" sz="850" dirty="0">
                <a:solidFill>
                  <a:schemeClr val="accent5">
                    <a:lumMod val="50000"/>
                  </a:schemeClr>
                </a:solidFill>
              </a:rPr>
              <a:t> </a:t>
            </a:r>
            <a:r>
              <a:rPr lang="el-GR" sz="850" dirty="0">
                <a:solidFill>
                  <a:schemeClr val="accent5">
                    <a:lumMod val="50000"/>
                  </a:schemeClr>
                </a:solidFill>
              </a:rPr>
              <a:t>Υπηρεσίες μίσθωσης, όπου είναι κατάλληλο, στο πλαίσιο της προσέγγισής μας για την κυκλική οικονομία, με στόχο την υπεύθυνη κατανάλωση μέσω της επαναχρησιμοποίησης και της παράτασης της ωφέλιμης ζωής του εξοπλισμού και των προϊόντων. Τέτοιες συμφωνίες μπορούν να μειώσουν την ανάγκη για νέες αγορές, να υποστηρίξουν την αποδοτική χρήση των πόρων και να συμβάλουν στην αποφυγή δημιουργίας περιττών αποβλήτων.</a:t>
            </a:r>
            <a:endParaRPr lang="en-GB" sz="850" dirty="0">
              <a:solidFill>
                <a:schemeClr val="accent5">
                  <a:lumMod val="50000"/>
                </a:schemeClr>
              </a:solidFill>
            </a:endParaRPr>
          </a:p>
          <a:p>
            <a:pPr lvl="0" algn="just"/>
            <a:endParaRPr lang="en-GB" sz="850" dirty="0">
              <a:solidFill>
                <a:schemeClr val="accent5">
                  <a:lumMod val="50000"/>
                </a:schemeClr>
              </a:solidFill>
            </a:endParaRPr>
          </a:p>
          <a:p>
            <a:pPr algn="just"/>
            <a:r>
              <a:rPr lang="el-GR" sz="850" b="1" dirty="0">
                <a:solidFill>
                  <a:schemeClr val="accent5">
                    <a:lumMod val="50000"/>
                  </a:schemeClr>
                </a:solidFill>
              </a:rPr>
              <a:t>4. Απασχόληση</a:t>
            </a:r>
            <a:endParaRPr lang="en-GB" sz="850" dirty="0">
              <a:solidFill>
                <a:schemeClr val="accent5">
                  <a:lumMod val="50000"/>
                </a:schemeClr>
              </a:solidFill>
            </a:endParaRPr>
          </a:p>
          <a:p>
            <a:pPr lvl="0" algn="just"/>
            <a:r>
              <a:rPr lang="el-GR" sz="850" dirty="0">
                <a:solidFill>
                  <a:schemeClr val="accent5">
                    <a:lumMod val="50000"/>
                  </a:schemeClr>
                </a:solidFill>
              </a:rPr>
              <a:t>Αναγνωρίζοντας τη σημασία της παροχής μακροπρόθεσμης στήριξης στην τοπική κοινωνία, η πολιτική απασχόλησης της εταιρείας μας δίνει προτεραιότητα στην πρόσληψη και απασχόληση κατοίκων της τοπικής κοινωνίας. Με τον τρόπο αυτό, η πλειονότητα των μισθών θα δαπανάται στην τοπική κοινωνία, στηρίζοντας τις τοπικές επιχειρήσεις και συμβάλλοντας στην οικονομική βιωσιμότητα, την αειφορία και την ανάπτυξη της κοινότητας. Η προσέγγιση αυτή αποτελεί αναπόσπαστο μέρος του μοναδικού και πρόσφατα αναπτυγμένου προϊόντος φιλοξενίας μας.</a:t>
            </a:r>
            <a:endParaRPr lang="en-GB" sz="850" dirty="0">
              <a:solidFill>
                <a:schemeClr val="accent5">
                  <a:lumMod val="50000"/>
                </a:schemeClr>
              </a:solidFill>
            </a:endParaRPr>
          </a:p>
          <a:p>
            <a:pPr lvl="0" algn="just"/>
            <a:r>
              <a:rPr lang="el-GR" sz="850" dirty="0">
                <a:solidFill>
                  <a:schemeClr val="accent5">
                    <a:lumMod val="50000"/>
                  </a:schemeClr>
                </a:solidFill>
              </a:rPr>
              <a:t>Αναγνωρίζοντας τις ευθύνες και τις υποχρεώσεις μας αναφορικά με την απασχόληση νέων, συμπεριλαμβανομένων παιδιών και εφήβων, συμμορφωνόμαστε πλήρως με τις απαιτήσεις της</a:t>
            </a:r>
            <a:r>
              <a:rPr lang="en-GB" sz="850" dirty="0">
                <a:solidFill>
                  <a:schemeClr val="accent5">
                    <a:lumMod val="50000"/>
                  </a:schemeClr>
                </a:solidFill>
              </a:rPr>
              <a:t> </a:t>
            </a:r>
            <a:r>
              <a:rPr lang="el-GR" sz="850" dirty="0">
                <a:solidFill>
                  <a:schemeClr val="accent5">
                    <a:lumMod val="50000"/>
                  </a:schemeClr>
                </a:solidFill>
              </a:rPr>
              <a:t>Σύμβασης των Ηνωμένων Εθνών για τα Δικαιώματα του Παιδιού, της</a:t>
            </a:r>
            <a:r>
              <a:rPr lang="en-GB" sz="850" dirty="0">
                <a:solidFill>
                  <a:schemeClr val="accent5">
                    <a:lumMod val="50000"/>
                  </a:schemeClr>
                </a:solidFill>
              </a:rPr>
              <a:t> </a:t>
            </a:r>
            <a:r>
              <a:rPr lang="el-GR" sz="850" dirty="0">
                <a:solidFill>
                  <a:schemeClr val="accent5">
                    <a:lumMod val="50000"/>
                  </a:schemeClr>
                </a:solidFill>
              </a:rPr>
              <a:t>Σύμβασης αριθ. 182 της Διεθνούς Οργάνωσης Εργασίας (ΔΟΕ) για τις Χειρότερες Μορφές Παιδικής Εργασίας, της</a:t>
            </a:r>
            <a:r>
              <a:rPr lang="en-GB" sz="850" dirty="0">
                <a:solidFill>
                  <a:schemeClr val="accent5">
                    <a:lumMod val="50000"/>
                  </a:schemeClr>
                </a:solidFill>
              </a:rPr>
              <a:t> </a:t>
            </a:r>
            <a:r>
              <a:rPr lang="el-GR" sz="850" dirty="0">
                <a:solidFill>
                  <a:schemeClr val="accent5">
                    <a:lumMod val="50000"/>
                  </a:schemeClr>
                </a:solidFill>
              </a:rPr>
              <a:t>Σύμβασης αριθ. 138 της ΔΟΕ για την Ελάχιστη Ηλικία Απασχόλησης, καθώς και με όλη την ισχύουσα εθνική νομοθεσία.</a:t>
            </a:r>
            <a:endParaRPr lang="en-GB" sz="850" dirty="0">
              <a:solidFill>
                <a:schemeClr val="accent5">
                  <a:lumMod val="50000"/>
                </a:schemeClr>
              </a:solidFill>
            </a:endParaRPr>
          </a:p>
          <a:p>
            <a:pPr lvl="0" algn="just"/>
            <a:r>
              <a:rPr lang="el-GR" sz="850" dirty="0">
                <a:solidFill>
                  <a:schemeClr val="accent5">
                    <a:lumMod val="50000"/>
                  </a:schemeClr>
                </a:solidFill>
              </a:rPr>
              <a:t>Αναγνωρίζοντας το θεμελιώδες δικαίωμα στην ελευθερία του συνεταιρίζεσθαι, σεβόμαστε και υποστηρίζουμε το δικαίωμα των εργαζομένων μας να συμμετέχουν σε συνδικαλιστικές οργανώσεις. Οι εργαζόμενοι είναι επίσης ελεύθεροι να συναντώνται και να συζητούν θέματα που σχετίζονται με την εργασία και ζητήματα που τους απασχολούν, χωρίς την παρέμβαση της διοίκησης του ξενοδοχείου. Παράλληλα, παραμένουμε δεσμευμένοι στην παροχή άριστων συνθηκών εργασίας και στον σεβασμό και την προστασία των ανθρωπίνων δικαιωμάτων.</a:t>
            </a:r>
            <a:endParaRPr lang="en-GB" sz="850" dirty="0">
              <a:solidFill>
                <a:schemeClr val="accent5">
                  <a:lumMod val="50000"/>
                </a:schemeClr>
              </a:solidFill>
            </a:endParaRPr>
          </a:p>
          <a:p>
            <a:pPr lvl="0" algn="just"/>
            <a:r>
              <a:rPr lang="el-GR" sz="850" dirty="0">
                <a:solidFill>
                  <a:schemeClr val="accent5">
                    <a:lumMod val="50000"/>
                  </a:schemeClr>
                </a:solidFill>
              </a:rPr>
              <a:t>Δεσμευόμαστε να παρέχουμε ίσες ευκαιρίες σε όλους τους εργαζομένους και υποψηφίους και δεν προβαίνουμε σε διακρίσεις ή ευνοϊκή μεταχείριση οποιασδήποτε συγκεκριμένης ομάδας κατά τις διαδικασίες πρόσληψης και απασχόλησης. Αυτό περιλαμβάνει, μεταξύ άλλων, διακρίσεις ή προνομιακή μεταχείριση λόγω φυλής, εθνικότητας, θρησκείας, φύλου, σεξουαλικού προσανατολισμού, αναπηρίας ή οποιουδήποτε άλλου χαρακτηριστικού που προστατεύεται από την ισχύουσα νομοθεσία.</a:t>
            </a:r>
            <a:endParaRPr lang="en-GB" sz="850" dirty="0">
              <a:solidFill>
                <a:schemeClr val="accent5">
                  <a:lumMod val="50000"/>
                </a:schemeClr>
              </a:solidFill>
            </a:endParaRPr>
          </a:p>
          <a:p>
            <a:pPr lvl="0" algn="just"/>
            <a:r>
              <a:rPr lang="el-GR" sz="850" dirty="0">
                <a:solidFill>
                  <a:schemeClr val="accent5">
                    <a:lumMod val="50000"/>
                  </a:schemeClr>
                </a:solidFill>
              </a:rPr>
              <a:t>Οι αποφάσεις σχετικά με τις αμοιβές, τις παροχές, την επαγγελματική ανάπτυξη και τους όρους και τις προϋποθέσεις απασχόλησης των εργαζομένων βασίζονται αποκλειστικά στη σχετική εμπειρία, τα προσόντα, τις δεξιότητες, την απόδοση και τις απαιτήσεις της εκάστοτε θέσης εργασίας.</a:t>
            </a:r>
            <a:endParaRPr lang="en-GB" sz="850" dirty="0">
              <a:solidFill>
                <a:schemeClr val="accent5">
                  <a:lumMod val="50000"/>
                </a:schemeClr>
              </a:solidFill>
            </a:endParaRPr>
          </a:p>
          <a:p>
            <a:pPr lvl="0" algn="just"/>
            <a:endParaRPr lang="en-GB" sz="850" dirty="0">
              <a:solidFill>
                <a:schemeClr val="accent5">
                  <a:lumMod val="50000"/>
                </a:schemeClr>
              </a:solidFill>
            </a:endParaRPr>
          </a:p>
          <a:p>
            <a:pPr algn="just"/>
            <a:r>
              <a:rPr lang="el-GR" sz="850" b="1" dirty="0">
                <a:solidFill>
                  <a:schemeClr val="accent5">
                    <a:lumMod val="50000"/>
                  </a:schemeClr>
                </a:solidFill>
              </a:rPr>
              <a:t>5. Δωρεές και Φιλανθρωπικές Δράσεις</a:t>
            </a:r>
            <a:endParaRPr lang="en-GB" sz="850" dirty="0">
              <a:solidFill>
                <a:schemeClr val="accent5">
                  <a:lumMod val="50000"/>
                </a:schemeClr>
              </a:solidFill>
            </a:endParaRPr>
          </a:p>
          <a:p>
            <a:pPr algn="just"/>
            <a:r>
              <a:rPr lang="el-GR" sz="850" dirty="0">
                <a:solidFill>
                  <a:schemeClr val="accent5">
                    <a:lumMod val="50000"/>
                  </a:schemeClr>
                </a:solidFill>
              </a:rPr>
              <a:t>Το ξενοδοχείο μας στηρίζει την τοπική κοινωνία, διοργανώνοντας και συμμετέχοντας σε φιλανθρωπικές και κοινωνικές δράσεις, καθώς και παρέχοντας υποστήριξη σε φιλανθρωπικούς οργανισμούς, ενώσεις και ιδρύματα μέσω δωρεών και ενεργού συμμετοχής, όπου αυτό είναι εφικτό.</a:t>
            </a:r>
            <a:endParaRPr lang="en-GB" sz="850" dirty="0">
              <a:solidFill>
                <a:schemeClr val="accent5">
                  <a:lumMod val="50000"/>
                </a:schemeClr>
              </a:solidFill>
            </a:endParaRPr>
          </a:p>
          <a:p>
            <a:pPr algn="just"/>
            <a:endParaRPr lang="en-GB" sz="850" dirty="0">
              <a:solidFill>
                <a:schemeClr val="accent5">
                  <a:lumMod val="50000"/>
                </a:schemeClr>
              </a:solidFill>
            </a:endParaRPr>
          </a:p>
          <a:p>
            <a:pPr algn="just"/>
            <a:r>
              <a:rPr lang="el-GR" sz="850" b="1" dirty="0">
                <a:solidFill>
                  <a:schemeClr val="accent5">
                    <a:lumMod val="50000"/>
                  </a:schemeClr>
                </a:solidFill>
              </a:rPr>
              <a:t>6. Κοινοτική Ένταξη</a:t>
            </a:r>
            <a:endParaRPr lang="en-GB" sz="850" dirty="0">
              <a:solidFill>
                <a:schemeClr val="accent5">
                  <a:lumMod val="50000"/>
                </a:schemeClr>
              </a:solidFill>
            </a:endParaRPr>
          </a:p>
          <a:p>
            <a:pPr algn="just"/>
            <a:r>
              <a:rPr lang="el-GR" sz="850" dirty="0">
                <a:solidFill>
                  <a:schemeClr val="accent5">
                    <a:lumMod val="50000"/>
                  </a:schemeClr>
                </a:solidFill>
              </a:rPr>
              <a:t>Το ξενοδοχείο μας δεσμεύεται να σέβεται και να προστατεύει τα ανθρώπινα δικαιώματα, προωθώντας ένα περιβάλλον που βασίζεται στην ίση μεταχείριση, την αξιοπρέπεια, την ασφάλεια και τον σεβασμό προς όλους τους εργαζομένους, επισκέπτες, συνεργάτες και λοιπά ενδιαφερόμενα μέρη. Πιστεύουμε ότι όλα τα άτομα, ανεξαρτήτως φύλου, ηλικίας, εθνικότητας, φυλής, χρώματος, θρησκείας, πολιτικών πεποιθήσεων, κοινωνικής ή οικονομικής κατάστασης, σωματικής ή ψυχικής ικανότητας, σεξουαλικού προσανατολισμού ή οποιουδήποτε άλλου χαρακτηριστικού που προστατεύεται από την ισχύουσα νομοθεσία, έχουν ίσα δικαιώματα και πρέπει να αντιμετωπίζονται δίκαια και χωρίς διακρίσεις. Το ξενοδοχείο δεν ανέχεται οποιαδήποτε μορφή διάκρισης, παρενόχλησης, εκφοβισμού, κακοποίησης, εκμετάλλευσης ή βίας, συμπεριλαμβανομένης της σεξουαλικής παρενόχλησης και της σεξουαλικής εκμετάλλευσης. Ιδιαίτερη έμφαση δίνεται στην προστασία των παιδιών, των εφήβων, των γυναικών, των μειονοτήτων και άλλων ευάλωτων ομάδων. Η Διεύθυνση και οι εργαζόμενοι αναμένεται να ενεργούν με υπευθυνότητα και επαγγελματισμό και να συμμορφώνονται με την ισχύουσα νομοθεσία και τις σχετικές αρχές προστασίας των ανθρωπίνων δικαιωμάτων. Το ξενοδοχείο επανεξετάζει τακτικά τις διαδικασίες και τις πρακτικές του, με στόχο τη διατήρηση ενός ασφαλούς, αξιοπρεπούς και δίκαιου εργασιακού και φιλοξενιακού περιβάλλοντος. Το ξενοδοχείο διαθέτει διαδικασία αναφοράς και διαχείρισης περιστατικών για θέματα που αφορούν παραβιάσεις ανθρωπίνων δικαιωμάτων, διακρίσεις, παρενόχληση ή άλλη ανάρμοστη συμπεριφορά. Τα περιστατικά που αναφέρονται αντιμετωπίζονται με τη δέουσα σοβαρότητα και, όπου απαιτείται, με εμπιστευτικότητα, ενώ διερευνώνται σύμφωνα με τις καθιερωμένες διαδικασίες του ξενοδοχείου. Οι αρμόδιες τοπικές αρχές ενημερώνονται όποτε αυτό απαιτείται από τη νομοθεσία ή όταν οι περιστάσεις το καθιστούν απαραίτητο. Οι εργαζόμενοι, οι επισκέπτες και τα λοιπά ενδιαφερόμενα μέρη μπορούν να αναφέρουν σχετικές ανησυχίες ή περιστατικά επικοινωνώντας με τη Διεύθυνση του Ξενοδοχείου στο 23 200500 ή, όπου αρμόζει, με τις Υπηρεσίες Κοινωνικής Ευημερίας / την Αστυνομία στο +357 23803030.</a:t>
            </a:r>
            <a:endParaRPr lang="en-GB" sz="850" dirty="0">
              <a:solidFill>
                <a:schemeClr val="accent5">
                  <a:lumMod val="50000"/>
                </a:schemeClr>
              </a:solidFill>
            </a:endParaRPr>
          </a:p>
          <a:p>
            <a:pPr algn="just"/>
            <a:r>
              <a:rPr lang="el-GR" sz="850" b="1" dirty="0">
                <a:solidFill>
                  <a:schemeClr val="accent5">
                    <a:lumMod val="50000"/>
                  </a:schemeClr>
                </a:solidFill>
              </a:rPr>
              <a:t> </a:t>
            </a:r>
            <a:endParaRPr lang="en-GB" sz="850" dirty="0">
              <a:solidFill>
                <a:schemeClr val="accent5">
                  <a:lumMod val="50000"/>
                </a:schemeClr>
              </a:solidFill>
            </a:endParaRPr>
          </a:p>
          <a:p>
            <a:pPr algn="just"/>
            <a:r>
              <a:rPr lang="el-GR" sz="850" i="1" dirty="0">
                <a:solidFill>
                  <a:schemeClr val="accent5">
                    <a:lumMod val="50000"/>
                  </a:schemeClr>
                </a:solidFill>
              </a:rPr>
              <a:t>Η πολιτική θα επαναξετάζεται και θα ενημερώνεται ετησίως για να αντικατατοπτρίζει τυχόν αλλαγές στην νομοθεσία και σε πρακτικές της εταιρείας. </a:t>
            </a:r>
            <a:endParaRPr lang="en-GB" sz="850" dirty="0">
              <a:solidFill>
                <a:schemeClr val="accent5">
                  <a:lumMod val="50000"/>
                </a:schemeClr>
              </a:solidFill>
            </a:endParaRPr>
          </a:p>
          <a:p>
            <a:pPr algn="just">
              <a:lnSpc>
                <a:spcPct val="115000"/>
              </a:lnSpc>
            </a:pPr>
            <a:endParaRPr lang="en-GB" sz="85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43A529-F95D-27A6-A8A7-E8F3F9D4DC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AC7BA3-530A-BCB3-4DB5-E8E2875F109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11331E0-F874-FB47-22F0-E90F88908320}"/>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ED29C1-722E-1478-0DC0-7CAFA1A2F6A6}"/>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EB3642-860F-9305-7EE4-6FB1200122EA}"/>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0BE33C-69F1-425F-3B5C-09645533BCC3}"/>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69F835D1-11CB-8F34-A4D0-2B7CEFDE970B}"/>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0A569B8-52E8-58B5-567F-43DBDB738F42}"/>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4930E797-4961-EF5C-1E36-8DC6D0CCEB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E914CDB2-159C-C746-B202-62E8583B6760}"/>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662CAC33-CF9D-AC5E-0113-0F92DBE4CEA8}"/>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2A445EAB-00C0-854E-9A7C-2355F0AA7B2A}"/>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441B5D3-65F7-3F44-29AA-DDE7119F0486}"/>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310047-7514-24B2-1958-7801C948753E}"/>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solidFill>
              </a:rPr>
              <a:t>COMMUNITY &amp; SUSTAINABILITY POLICY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C603CE38-E43E-13A1-46D7-17B9F7E5C530}"/>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4" name="TextBox 3">
            <a:extLst>
              <a:ext uri="{FF2B5EF4-FFF2-40B4-BE49-F238E27FC236}">
                <a16:creationId xmlns:a16="http://schemas.microsoft.com/office/drawing/2014/main" id="{6B5B9757-5E38-32B1-5004-E9F7F72AFE8F}"/>
              </a:ext>
            </a:extLst>
          </p:cNvPr>
          <p:cNvSpPr txBox="1"/>
          <p:nvPr/>
        </p:nvSpPr>
        <p:spPr>
          <a:xfrm>
            <a:off x="4140040" y="125325"/>
            <a:ext cx="8048912" cy="6790257"/>
          </a:xfrm>
          <a:prstGeom prst="rect">
            <a:avLst/>
          </a:prstGeom>
          <a:noFill/>
        </p:spPr>
        <p:txBody>
          <a:bodyPr wrap="square">
            <a:spAutoFit/>
          </a:bodyPr>
          <a:lstStyle/>
          <a:p>
            <a:pPr algn="just"/>
            <a:r>
              <a:rPr lang="en-US" sz="900" dirty="0">
                <a:solidFill>
                  <a:schemeClr val="accent5">
                    <a:lumMod val="50000"/>
                  </a:schemeClr>
                </a:solidFill>
              </a:rPr>
              <a:t> </a:t>
            </a:r>
            <a:r>
              <a:rPr lang="el-GR" sz="900" b="1" dirty="0">
                <a:solidFill>
                  <a:schemeClr val="accent5">
                    <a:lumMod val="50000"/>
                  </a:schemeClr>
                </a:solidFill>
              </a:rPr>
              <a:t>3.</a:t>
            </a:r>
            <a:r>
              <a:rPr lang="en-US" sz="900" b="1" dirty="0">
                <a:solidFill>
                  <a:schemeClr val="accent5">
                    <a:lumMod val="50000"/>
                  </a:schemeClr>
                </a:solidFill>
              </a:rPr>
              <a:t>Purchases </a:t>
            </a:r>
            <a:endParaRPr lang="en-GB" sz="900" dirty="0">
              <a:solidFill>
                <a:schemeClr val="accent5">
                  <a:lumMod val="50000"/>
                </a:schemeClr>
              </a:solidFill>
            </a:endParaRPr>
          </a:p>
          <a:p>
            <a:pPr algn="just"/>
            <a:r>
              <a:rPr lang="en-US" sz="900" dirty="0">
                <a:solidFill>
                  <a:schemeClr val="accent5">
                    <a:lumMod val="50000"/>
                  </a:schemeClr>
                </a:solidFill>
              </a:rPr>
              <a:t>Our policy is to give priority to, where appropriate, to:</a:t>
            </a:r>
            <a:endParaRPr lang="en-GB" sz="900" dirty="0">
              <a:solidFill>
                <a:schemeClr val="accent5">
                  <a:lumMod val="50000"/>
                </a:schemeClr>
              </a:solidFill>
            </a:endParaRPr>
          </a:p>
          <a:p>
            <a:pPr lvl="0" algn="just"/>
            <a:r>
              <a:rPr lang="en-GB" sz="900" b="1" dirty="0">
                <a:solidFill>
                  <a:schemeClr val="accent5">
                    <a:lumMod val="50000"/>
                  </a:schemeClr>
                </a:solidFill>
              </a:rPr>
              <a:t>Products from the local community:</a:t>
            </a:r>
            <a:r>
              <a:rPr lang="en-GB" sz="900" dirty="0">
                <a:solidFill>
                  <a:schemeClr val="accent5">
                    <a:lumMod val="50000"/>
                  </a:schemeClr>
                </a:solidFill>
              </a:rPr>
              <a:t> Locally sourced products, where feasible, while ensuring the required quality and safety standards and considering opportunities to reduce transport distances and associated environmental impacts.</a:t>
            </a:r>
          </a:p>
          <a:p>
            <a:pPr lvl="0" algn="just"/>
            <a:r>
              <a:rPr lang="en-GB" sz="900" b="1" dirty="0">
                <a:solidFill>
                  <a:schemeClr val="accent5">
                    <a:lumMod val="50000"/>
                  </a:schemeClr>
                </a:solidFill>
              </a:rPr>
              <a:t>Small and local business suppliers:</a:t>
            </a:r>
            <a:r>
              <a:rPr lang="en-GB" sz="900" dirty="0">
                <a:solidFill>
                  <a:schemeClr val="accent5">
                    <a:lumMod val="50000"/>
                  </a:schemeClr>
                </a:solidFill>
              </a:rPr>
              <a:t> Small and local businesses that contribute to the local economy and community, while considering relevant environmental practices in production and packaging and supporting local employment, traditions, and customs.</a:t>
            </a:r>
          </a:p>
          <a:p>
            <a:pPr lvl="0" algn="just"/>
            <a:r>
              <a:rPr lang="en-GB" sz="900" b="1" dirty="0">
                <a:solidFill>
                  <a:schemeClr val="accent5">
                    <a:lumMod val="50000"/>
                  </a:schemeClr>
                </a:solidFill>
              </a:rPr>
              <a:t>Products with environmental characteristics or recognised certifications:</a:t>
            </a:r>
            <a:r>
              <a:rPr lang="en-GB" sz="900" dirty="0">
                <a:solidFill>
                  <a:schemeClr val="accent5">
                    <a:lumMod val="50000"/>
                  </a:schemeClr>
                </a:solidFill>
              </a:rPr>
              <a:t> Products that demonstrate characteristics such as recycled content, resource efficiency, reduced packaging, energy efficiency, or water efficiency, as well as products carrying relevant recognised certification schemes or labels, such as Fairtrade, Organic, FSC, or MSC, where applicable to the product category.</a:t>
            </a:r>
          </a:p>
          <a:p>
            <a:pPr lvl="0" algn="just"/>
            <a:r>
              <a:rPr lang="en-GB" sz="900" b="1" dirty="0">
                <a:solidFill>
                  <a:schemeClr val="accent5">
                    <a:lumMod val="50000"/>
                  </a:schemeClr>
                </a:solidFill>
              </a:rPr>
              <a:t>Leasing services:</a:t>
            </a:r>
            <a:r>
              <a:rPr lang="en-GB" sz="900" dirty="0">
                <a:solidFill>
                  <a:schemeClr val="accent5">
                    <a:lumMod val="50000"/>
                  </a:schemeClr>
                </a:solidFill>
              </a:rPr>
              <a:t> Leasing services, where appropriate, as part of our circular economy approach, supporting responsible consumption through the reuse and extension of the useful life of equipment and products. Such arrangements can reduce the need for new purchases, support resource efficiency, and help prevent unnecessary waste generation.</a:t>
            </a:r>
          </a:p>
          <a:p>
            <a:pPr algn="just"/>
            <a:r>
              <a:rPr lang="en-US" sz="900" dirty="0">
                <a:solidFill>
                  <a:schemeClr val="accent5">
                    <a:lumMod val="50000"/>
                  </a:schemeClr>
                </a:solidFill>
              </a:rPr>
              <a:t> </a:t>
            </a:r>
            <a:endParaRPr lang="en-GB" sz="900" dirty="0">
              <a:solidFill>
                <a:schemeClr val="accent5">
                  <a:lumMod val="50000"/>
                </a:schemeClr>
              </a:solidFill>
            </a:endParaRPr>
          </a:p>
          <a:p>
            <a:pPr algn="just"/>
            <a:r>
              <a:rPr lang="en-US" sz="900" b="1" dirty="0">
                <a:solidFill>
                  <a:schemeClr val="accent5">
                    <a:lumMod val="50000"/>
                  </a:schemeClr>
                </a:solidFill>
              </a:rPr>
              <a:t>4. </a:t>
            </a:r>
            <a:r>
              <a:rPr lang="el-GR" sz="900" b="1" dirty="0">
                <a:solidFill>
                  <a:schemeClr val="accent5">
                    <a:lumMod val="50000"/>
                  </a:schemeClr>
                </a:solidFill>
              </a:rPr>
              <a:t>Employment </a:t>
            </a:r>
            <a:endParaRPr lang="en-GB" sz="900" dirty="0">
              <a:solidFill>
                <a:schemeClr val="accent5">
                  <a:lumMod val="50000"/>
                </a:schemeClr>
              </a:solidFill>
            </a:endParaRPr>
          </a:p>
          <a:p>
            <a:pPr lvl="0" algn="just"/>
            <a:r>
              <a:rPr lang="en-GB" sz="900" dirty="0">
                <a:solidFill>
                  <a:schemeClr val="accent5">
                    <a:lumMod val="50000"/>
                  </a:schemeClr>
                </a:solidFill>
              </a:rPr>
              <a:t>Recognizing the importance of providing long-term support to the local community, our company’s employment policy prioritizes the recruitment and employment of local residents. In this way, the majority of wages will be spent within the local community, supporting local businesses and contributing to the economic viability, sustainability and development of the community. This approach forms an integral part of our unique and newly developed hospitality product.</a:t>
            </a:r>
          </a:p>
          <a:p>
            <a:pPr lvl="0" algn="just"/>
            <a:r>
              <a:rPr lang="en-GB" sz="900" dirty="0">
                <a:solidFill>
                  <a:schemeClr val="accent5">
                    <a:lumMod val="50000"/>
                  </a:schemeClr>
                </a:solidFill>
              </a:rPr>
              <a:t>Recognizing our responsibilities and obligations regarding the employment of young people, including children and adolescents, we fully comply with the requirements of the United Nations Convention on the Rights of the Child, ILO Convention No. 182 on the Worst Forms of Child Labour, ILO Convention No. 138 on Minimum Age, as well as all applicable national legislation.</a:t>
            </a:r>
          </a:p>
          <a:p>
            <a:pPr lvl="0" algn="just"/>
            <a:r>
              <a:rPr lang="en-GB" sz="900" dirty="0">
                <a:solidFill>
                  <a:schemeClr val="accent5">
                    <a:lumMod val="50000"/>
                  </a:schemeClr>
                </a:solidFill>
              </a:rPr>
              <a:t>Recognizing the fundamental right to freedom of association, we respect and support our employees’ right to join and participate in trade unions. Employees are also free to meet and discuss work-related matters and issues that concern them without interference from hotel management, while we remain committed to providing excellent working conditions and respecting and protecting human rights.</a:t>
            </a:r>
          </a:p>
          <a:p>
            <a:pPr lvl="0" algn="just"/>
            <a:r>
              <a:rPr lang="en-GB" sz="900" dirty="0">
                <a:solidFill>
                  <a:schemeClr val="accent5">
                    <a:lumMod val="50000"/>
                  </a:schemeClr>
                </a:solidFill>
              </a:rPr>
              <a:t>We are committed to providing equal opportunities to all employees and candidates and do not discriminate against or favour any particular group during our recruitment and employment processes. This includes, but is not limited to, discrimination or preferential treatment based on race, nationality, religion, gender, sexual orientation, disability or any other protected characteristic.</a:t>
            </a:r>
          </a:p>
          <a:p>
            <a:pPr lvl="0" algn="just"/>
            <a:r>
              <a:rPr lang="en-GB" sz="900" dirty="0">
                <a:solidFill>
                  <a:schemeClr val="accent5">
                    <a:lumMod val="50000"/>
                  </a:schemeClr>
                </a:solidFill>
              </a:rPr>
              <a:t>Decisions regarding employees’ salaries, benefits, professional development and terms and conditions of employment are based solely on relevant experience, qualifications, skills, performance and job requirements.</a:t>
            </a:r>
          </a:p>
          <a:p>
            <a:pPr algn="just"/>
            <a:r>
              <a:rPr lang="en-GB" sz="900" b="1" dirty="0">
                <a:solidFill>
                  <a:schemeClr val="accent5">
                    <a:lumMod val="50000"/>
                  </a:schemeClr>
                </a:solidFill>
              </a:rPr>
              <a:t> </a:t>
            </a:r>
            <a:endParaRPr lang="en-GB" sz="900" dirty="0">
              <a:solidFill>
                <a:schemeClr val="accent5">
                  <a:lumMod val="50000"/>
                </a:schemeClr>
              </a:solidFill>
            </a:endParaRPr>
          </a:p>
          <a:p>
            <a:pPr algn="just"/>
            <a:r>
              <a:rPr lang="en-GB" sz="900" b="1" dirty="0">
                <a:solidFill>
                  <a:schemeClr val="accent5">
                    <a:lumMod val="50000"/>
                  </a:schemeClr>
                </a:solidFill>
              </a:rPr>
              <a:t>5.</a:t>
            </a:r>
            <a:r>
              <a:rPr lang="en-US" sz="900" b="1" dirty="0">
                <a:solidFill>
                  <a:schemeClr val="accent5">
                    <a:lumMod val="50000"/>
                  </a:schemeClr>
                </a:solidFill>
              </a:rPr>
              <a:t>Donations and Charity Actions</a:t>
            </a:r>
            <a:endParaRPr lang="en-GB" sz="900" dirty="0">
              <a:solidFill>
                <a:schemeClr val="accent5">
                  <a:lumMod val="50000"/>
                </a:schemeClr>
              </a:solidFill>
            </a:endParaRPr>
          </a:p>
          <a:p>
            <a:pPr algn="just"/>
            <a:r>
              <a:rPr lang="en-GB" sz="900" dirty="0">
                <a:solidFill>
                  <a:schemeClr val="accent5">
                    <a:lumMod val="50000"/>
                  </a:schemeClr>
                </a:solidFill>
              </a:rPr>
              <a:t>Our hotel supports the local community by organizing and participating in charitable and social initiatives, and by providing support to charitable organizations, associations and foundations through donations and active participation, where applicable.</a:t>
            </a:r>
          </a:p>
          <a:p>
            <a:pPr algn="just"/>
            <a:r>
              <a:rPr lang="en-GB" sz="900" dirty="0">
                <a:solidFill>
                  <a:schemeClr val="accent5">
                    <a:lumMod val="50000"/>
                  </a:schemeClr>
                </a:solidFill>
              </a:rPr>
              <a:t> </a:t>
            </a:r>
          </a:p>
          <a:p>
            <a:pPr algn="just"/>
            <a:r>
              <a:rPr lang="en-GB" sz="900" b="1" dirty="0">
                <a:solidFill>
                  <a:schemeClr val="accent5">
                    <a:lumMod val="50000"/>
                  </a:schemeClr>
                </a:solidFill>
              </a:rPr>
              <a:t>6. </a:t>
            </a:r>
            <a:r>
              <a:rPr lang="en-US" sz="900" b="1" dirty="0">
                <a:solidFill>
                  <a:schemeClr val="accent5">
                    <a:lumMod val="50000"/>
                  </a:schemeClr>
                </a:solidFill>
              </a:rPr>
              <a:t>Community Integration </a:t>
            </a:r>
            <a:endParaRPr lang="en-GB" sz="900" dirty="0">
              <a:solidFill>
                <a:schemeClr val="accent5">
                  <a:lumMod val="50000"/>
                </a:schemeClr>
              </a:solidFill>
            </a:endParaRPr>
          </a:p>
          <a:p>
            <a:pPr algn="just"/>
            <a:r>
              <a:rPr lang="en-GB" sz="900" dirty="0">
                <a:solidFill>
                  <a:schemeClr val="accent5">
                    <a:lumMod val="50000"/>
                  </a:schemeClr>
                </a:solidFill>
              </a:rPr>
              <a:t>Our hotel is committed to respecting and protecting human rights by promoting an environment based on equal treatment, dignity, safety and respect for all employees, guests, partners and other stakeholders. We believe that all individuals, regardless of gender, age, nationality, race, colour, religion, political beliefs, social or economic status, physical or mental ability, sexual orientation or any other characteristic protected by applicable legislation, have equal rights and must be treated fairly and without discrimination. The hotel does not tolerate discrimination, harassment, bullying, abuse, exploitation or violence in any form, including sexual harassment and sexual exploitation. Particular attention is given to the protection of children, adolescents, women, minorities and other vulnerable groups. Management and employees are expected to act responsibly and professionally and to comply with applicable legislation and relevant human rights principles. The hotel regularly reviews its procedures and practices with the aim of maintaining a safe, respectful and fair working and hospitality environment. The hotel has a reporting and incident management procedure for concerns relating to human rights violations, discrimination, harassment or other inappropriate behaviour. Reported incidents are treated seriously and, where appropriate, confidentially, and are investigated in accordance with the hotel’s established procedures. Relevant local authorities are contacted whenever required by law or when circumstances make this necessary. Employees, guests and other stakeholders may report relevant concerns or incidents by contacting Hotel Management at </a:t>
            </a:r>
            <a:r>
              <a:rPr lang="en-GB" sz="900" b="1" dirty="0">
                <a:solidFill>
                  <a:schemeClr val="accent5">
                    <a:lumMod val="50000"/>
                  </a:schemeClr>
                </a:solidFill>
              </a:rPr>
              <a:t>23 200500</a:t>
            </a:r>
            <a:r>
              <a:rPr lang="en-GB" sz="900" dirty="0">
                <a:solidFill>
                  <a:schemeClr val="accent5">
                    <a:lumMod val="50000"/>
                  </a:schemeClr>
                </a:solidFill>
              </a:rPr>
              <a:t> or, where appropriate, by contacting the </a:t>
            </a:r>
            <a:r>
              <a:rPr lang="en-GB" sz="900" b="1" dirty="0">
                <a:solidFill>
                  <a:schemeClr val="accent5">
                    <a:lumMod val="50000"/>
                  </a:schemeClr>
                </a:solidFill>
              </a:rPr>
              <a:t>Social Services / Police at +357 23803030</a:t>
            </a:r>
            <a:r>
              <a:rPr lang="en-GB" sz="900" dirty="0">
                <a:solidFill>
                  <a:schemeClr val="accent5">
                    <a:lumMod val="50000"/>
                  </a:schemeClr>
                </a:solidFill>
              </a:rPr>
              <a:t>.</a:t>
            </a:r>
          </a:p>
          <a:p>
            <a:pPr algn="just"/>
            <a:r>
              <a:rPr lang="en-GB" sz="900" dirty="0">
                <a:solidFill>
                  <a:schemeClr val="accent5">
                    <a:lumMod val="50000"/>
                  </a:schemeClr>
                </a:solidFill>
              </a:rPr>
              <a:t> </a:t>
            </a:r>
          </a:p>
          <a:p>
            <a:pPr algn="just"/>
            <a:r>
              <a:rPr lang="en-GB" sz="900" i="1" dirty="0">
                <a:solidFill>
                  <a:schemeClr val="accent5">
                    <a:lumMod val="50000"/>
                  </a:schemeClr>
                </a:solidFill>
              </a:rPr>
              <a:t>This policy will be reviewed and updated annually to reflect changes in legislation, technology, and company practices.</a:t>
            </a:r>
            <a:endParaRPr lang="en-GB" sz="900" dirty="0">
              <a:solidFill>
                <a:schemeClr val="accent5">
                  <a:lumMod val="50000"/>
                </a:schemeClr>
              </a:solidFill>
            </a:endParaRPr>
          </a:p>
          <a:p>
            <a:pPr algn="just">
              <a:lnSpc>
                <a:spcPct val="115000"/>
              </a:lnSpc>
            </a:pPr>
            <a:endParaRPr lang="en-GB" sz="2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734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60769" y="1997360"/>
            <a:ext cx="3201366" cy="3387497"/>
          </a:xfrm>
        </p:spPr>
        <p:txBody>
          <a:bodyPr vert="horz" lIns="91440" tIns="45720" rIns="91440" bIns="45720" rtlCol="0" anchor="b">
            <a:normAutofit fontScale="90000"/>
          </a:bodyPr>
          <a:lstStyle/>
          <a:p>
            <a:pPr algn="ctr">
              <a:lnSpc>
                <a:spcPct val="115000"/>
              </a:lnSpc>
              <a:spcAft>
                <a:spcPts val="1000"/>
              </a:spcAft>
            </a:pPr>
            <a:r>
              <a:rPr lang="el-GR" sz="3400" b="1" dirty="0">
                <a:solidFill>
                  <a:schemeClr val="bg1">
                    <a:lumMod val="95000"/>
                  </a:schemeClr>
                </a:solidFill>
                <a:latin typeface="Calibri Light (Headings)"/>
                <a:ea typeface="Calibri" panose="020F0502020204030204" pitchFamily="34" charset="0"/>
                <a:cs typeface="Times New Roman" panose="02020603050405020304" pitchFamily="18" charset="0"/>
              </a:rPr>
              <a:t>ΠΟΛΙΤΙΚΗ ΕΤΑΙΡΙΚΗΣ ΚΟΙΝΩΝΙΚΗΣ ΕΥΘΥΝΗΣ ΚΑΙ ΒΙΩΣΙΜΟΤΗΤΑΣ</a:t>
            </a:r>
            <a:b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br>
            <a:b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br>
            <a:r>
              <a:rPr lang="en-GB" sz="3400" b="1" dirty="0">
                <a:solidFill>
                  <a:schemeClr val="bg1"/>
                </a:solidFill>
              </a:rPr>
              <a:t>COMMUNITY &amp; SUSTAINABILITY POLICY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pic>
        <p:nvPicPr>
          <p:cNvPr id="4" name="Picture 3" descr="A group of women wearing matching yellow shirts&#10;&#10;Description automatically generated with low confide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7735" y="3356690"/>
            <a:ext cx="2428240" cy="1821815"/>
          </a:xfrm>
          <a:prstGeom prst="rect">
            <a:avLst/>
          </a:prstGeom>
        </p:spPr>
      </p:pic>
      <p:pic>
        <p:nvPicPr>
          <p:cNvPr id="6" name="Picture 5" descr="A group of people posing for a photo&#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6297" y="5301533"/>
            <a:ext cx="1911116" cy="1433438"/>
          </a:xfrm>
          <a:prstGeom prst="rect">
            <a:avLst/>
          </a:prstGeom>
        </p:spPr>
      </p:pic>
      <p:pic>
        <p:nvPicPr>
          <p:cNvPr id="11" name="Picture 10" descr="A group of people posing for a photo&#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9976" y="3387100"/>
            <a:ext cx="1855549" cy="2474066"/>
          </a:xfrm>
          <a:prstGeom prst="rect">
            <a:avLst/>
          </a:prstGeom>
        </p:spPr>
      </p:pic>
      <p:pic>
        <p:nvPicPr>
          <p:cNvPr id="5" name="Picture 4" descr="A couple of men lying in chairs&#10;&#10;Description automatically generated">
            <a:extLst>
              <a:ext uri="{FF2B5EF4-FFF2-40B4-BE49-F238E27FC236}">
                <a16:creationId xmlns:a16="http://schemas.microsoft.com/office/drawing/2014/main" id="{1263CD34-EB5C-F0D9-6BCE-4C07E62503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0762" y="194034"/>
            <a:ext cx="2249275" cy="2999032"/>
          </a:xfrm>
          <a:prstGeom prst="rect">
            <a:avLst/>
          </a:prstGeom>
        </p:spPr>
      </p:pic>
      <p:pic>
        <p:nvPicPr>
          <p:cNvPr id="13" name="Picture 12" descr="A group of people in matching t-shirts&#10;&#10;AI-generated content may be incorrect.">
            <a:extLst>
              <a:ext uri="{FF2B5EF4-FFF2-40B4-BE49-F238E27FC236}">
                <a16:creationId xmlns:a16="http://schemas.microsoft.com/office/drawing/2014/main" id="{41BBB687-7317-A31D-E000-3AB133F487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42206" y="189113"/>
            <a:ext cx="2724318" cy="2043238"/>
          </a:xfrm>
          <a:prstGeom prst="rect">
            <a:avLst/>
          </a:prstGeom>
        </p:spPr>
      </p:pic>
      <p:pic>
        <p:nvPicPr>
          <p:cNvPr id="17" name="Picture 16" descr="A group of people posing for a photo&#10;&#10;AI-generated content may be incorrect.">
            <a:extLst>
              <a:ext uri="{FF2B5EF4-FFF2-40B4-BE49-F238E27FC236}">
                <a16:creationId xmlns:a16="http://schemas.microsoft.com/office/drawing/2014/main" id="{703ED316-5F9B-AE18-6FBB-CC913EE9A06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15198" y="189113"/>
            <a:ext cx="2215547" cy="2954063"/>
          </a:xfrm>
          <a:prstGeom prst="rect">
            <a:avLst/>
          </a:prstGeom>
        </p:spPr>
      </p:pic>
      <p:pic>
        <p:nvPicPr>
          <p:cNvPr id="23" name="Picture 22">
            <a:extLst>
              <a:ext uri="{FF2B5EF4-FFF2-40B4-BE49-F238E27FC236}">
                <a16:creationId xmlns:a16="http://schemas.microsoft.com/office/drawing/2014/main" id="{955DB021-7D23-ACE6-E3C3-B1F1115EF3F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23899" y="2367116"/>
            <a:ext cx="2889835" cy="2167376"/>
          </a:xfrm>
          <a:prstGeom prst="rect">
            <a:avLst/>
          </a:prstGeom>
        </p:spPr>
      </p:pic>
      <p:pic>
        <p:nvPicPr>
          <p:cNvPr id="25" name="Picture 24">
            <a:extLst>
              <a:ext uri="{FF2B5EF4-FFF2-40B4-BE49-F238E27FC236}">
                <a16:creationId xmlns:a16="http://schemas.microsoft.com/office/drawing/2014/main" id="{8CAE64F4-3A52-4348-6316-28541348CF4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42206" y="4669257"/>
            <a:ext cx="2702264" cy="202669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ΠΟΛΙΤΙΚΗ ΦΡΟΝΤΙΔΑΣ ΥΠΑΛΛΗΛΩΝ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17" name="TextBox 16"/>
          <p:cNvSpPr txBox="1"/>
          <p:nvPr/>
        </p:nvSpPr>
        <p:spPr>
          <a:xfrm>
            <a:off x="4143841" y="352737"/>
            <a:ext cx="7923854" cy="5478423"/>
          </a:xfrm>
          <a:prstGeom prst="rect">
            <a:avLst/>
          </a:prstGeom>
          <a:noFill/>
        </p:spPr>
        <p:txBody>
          <a:bodyPr wrap="square">
            <a:spAutoFit/>
          </a:bodyPr>
          <a:lstStyle/>
          <a:p>
            <a:pPr algn="just"/>
            <a:r>
              <a:rPr lang="el-GR" sz="1400" dirty="0">
                <a:solidFill>
                  <a:schemeClr val="accent5">
                    <a:lumMod val="50000"/>
                  </a:schemeClr>
                </a:solidFill>
                <a:effectLst/>
                <a:ea typeface="Times New Roman" panose="02020603050405020304" pitchFamily="18" charset="0"/>
                <a:cs typeface="Times New Roman" panose="02020603050405020304" pitchFamily="18" charset="0"/>
              </a:rPr>
              <a:t>Η Διεύθυνση του Ξενοδοχείου μας αναγνωρίζοντας ότι το προσωπικό αποτελεί το θεμέλιο λίθο του και τον κινητήριο άξονα για την επίτευξη των στόχων μας και την ικανοποίηση των πελατών μας, έχει θέσει ως προτεραιότητα του την ευημερία του προσωπικού μας, ενώ παράλληλα δεσμεύεται όπως:</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Αντιμετωπίζει όλο το προσωπικό ισότιμα, χωρίς διακρίσεις και με σεβασμό δίδοντας ίσες και ίδιες ευκαιρίες εργοδότησης καθώς και δικαιώματα, ανεξαρτήτως ηλικίας, φύλου, θρησκεύματος, εθνικότητας, πολιτικών πεποιθήσεων, κουλτούρας, σεξουαλικών προτιμήσεων, κινητικών ή διανοητικών αδυναμιών και δυσλειτουργιών, οικονομικής ή κοινωνικής κατάστασης.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Θέτει ως μια από τις προτεραιότητες την ανάπτυξη των ικανοτήτων του προσωπικού και την κατάρτισή τους από την πρόσληψή τους και καθ’ όλη τη διάρκεια της εργοδότησής τους, μέσω σχετικού πρωτοκόλλου εκπαιδεύσεων.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Λαμβάνει υπ’ όψιν τυχόν ιδιαίτερες απαιτήσεις και παρέχει διευκολύνσεις στο προσωπικό ενώ λαμβάνει υπ’ όψιν τις εισηγήσεις του προσωπικού για οποιαδήποτε θέματα το αφορούν και επιτρέπει στο προσωπικό να συναντάται και να τα συζητά κατά τις εργάσιμες ώρες και περαιτέρω θέτει συνεχώς στόχους αναφορικά με την ευημερία του προσωπικού και τις συνθήκες εργοδότησης.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Συμμορφώνεται με όλες τις νομοθετικές απαιτήσεις που αφορούν σε εργατικά θέματα</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Βρίσκεται στη διαδικασία υιοθέτησης συστημάτων επιβράβευσης του προσωπικού ως κίνηση ευχαριστήρια για την συμβολή του προσωπικού στην επίτευξη των στόχων της εταιρείας μέσω της σκληρής δουλειάς του.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Διενεργεί μηνιαίες συναντήσεις με όλο το προσωπικό για να συζητήσει μεταξύ άλλων θέματα που το αφορούν.</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l-GR" sz="1400" dirty="0">
                <a:solidFill>
                  <a:schemeClr val="accent5">
                    <a:lumMod val="50000"/>
                  </a:schemeClr>
                </a:solidFill>
                <a:effectLst/>
                <a:ea typeface="Times New Roman" panose="02020603050405020304" pitchFamily="18" charset="0"/>
                <a:cs typeface="Times New Roman" panose="02020603050405020304" pitchFamily="18" charset="0"/>
              </a:rPr>
              <a:t>Να παρέχει ένα ασφαλές εργασιακό περιβάλλον για όλο το προσωπικό.</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algn="just"/>
            <a:r>
              <a:rPr lang="el-GR" sz="1400" dirty="0">
                <a:solidFill>
                  <a:schemeClr val="accent5">
                    <a:lumMod val="50000"/>
                  </a:schemeClr>
                </a:solidFill>
                <a:effectLst/>
                <a:ea typeface="Times New Roman" panose="02020603050405020304" pitchFamily="18" charset="0"/>
                <a:cs typeface="Times New Roman" panose="02020603050405020304" pitchFamily="18" charset="0"/>
              </a:rPr>
              <a:t>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a:p>
            <a:pPr algn="just"/>
            <a:r>
              <a:rPr lang="el-GR" sz="1400" dirty="0">
                <a:solidFill>
                  <a:schemeClr val="accent5">
                    <a:lumMod val="50000"/>
                  </a:schemeClr>
                </a:solidFill>
                <a:effectLst/>
                <a:ea typeface="Times New Roman" panose="02020603050405020304" pitchFamily="18" charset="0"/>
                <a:cs typeface="Times New Roman" panose="02020603050405020304" pitchFamily="18" charset="0"/>
              </a:rPr>
              <a:t>Η πολιτική θα επαναξετάζεται και θα ενημερώνεται ετησίως για να αντικατατοπτρίζει τυχόν αλλαγές στην νομοθεσία και σε πρακτικές της εταιρείας. </a:t>
            </a:r>
            <a:endParaRPr lang="en-GB" sz="1400" dirty="0">
              <a:solidFill>
                <a:schemeClr val="accent5">
                  <a:lumMod val="50000"/>
                </a:schemeClr>
              </a:solidFill>
              <a:effectLst/>
              <a:ea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AE8B72-21BE-EF73-25B8-5B35FFE005F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ABC741C-B9A6-95E8-D2A8-E22B9C427C9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CF03781-C4E5-0821-3681-0450CF058323}"/>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49B787-B9EC-AD52-1218-BAED470241C9}"/>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F23AD64-44A8-5005-5B28-DE5767807867}"/>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4804AD-B8E9-CE84-E1B0-36939667582A}"/>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E3191B4-EED2-0E06-9E00-EB288A38CA28}"/>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931F4531-95A8-12AB-CC5C-ABBDD4D8B83C}"/>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19EFCA91-F149-CA66-D0D8-D0AB8606139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3D86B7F-FFB9-35F5-9B80-99A98471DB0B}"/>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794B903-C28C-71CE-D135-37585D14A697}"/>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5CCE321-6E8F-FD5E-3999-78DFF439E80A}"/>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F3DEF055-E113-3EEF-22B2-6C83A07CAD77}"/>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F3790A-34A4-F22F-E604-A6E247FA44C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STAFF CARE POLICY</a:t>
            </a:r>
          </a:p>
        </p:txBody>
      </p:sp>
      <p:sp>
        <p:nvSpPr>
          <p:cNvPr id="19" name="Subtitle 2">
            <a:extLst>
              <a:ext uri="{FF2B5EF4-FFF2-40B4-BE49-F238E27FC236}">
                <a16:creationId xmlns:a16="http://schemas.microsoft.com/office/drawing/2014/main" id="{98E48748-8619-B864-92C5-6603D532C962}"/>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17" name="TextBox 16">
            <a:extLst>
              <a:ext uri="{FF2B5EF4-FFF2-40B4-BE49-F238E27FC236}">
                <a16:creationId xmlns:a16="http://schemas.microsoft.com/office/drawing/2014/main" id="{833A40FE-F9F1-0BFF-29ED-8CBBB68C135A}"/>
              </a:ext>
            </a:extLst>
          </p:cNvPr>
          <p:cNvSpPr txBox="1"/>
          <p:nvPr/>
        </p:nvSpPr>
        <p:spPr>
          <a:xfrm>
            <a:off x="4143841" y="352737"/>
            <a:ext cx="7923854" cy="5047536"/>
          </a:xfrm>
          <a:prstGeom prst="rect">
            <a:avLst/>
          </a:prstGeom>
          <a:noFill/>
        </p:spPr>
        <p:txBody>
          <a:bodyPr wrap="square">
            <a:spAutoFit/>
          </a:bodyPr>
          <a:lstStyle/>
          <a:p>
            <a:pPr algn="just"/>
            <a:r>
              <a:rPr lang="en-GB" sz="1400" dirty="0">
                <a:solidFill>
                  <a:schemeClr val="accent5">
                    <a:lumMod val="50000"/>
                  </a:schemeClr>
                </a:solidFill>
              </a:rPr>
              <a:t>The management of our hotel, recognizing that the staff is the foundation stone and the driving force for achieving our goals and the satisfaction of our customers, has set as its priority the prosperity of our staff while also committing itself to</a:t>
            </a:r>
            <a:r>
              <a:rPr lang="en-US" sz="1400" dirty="0">
                <a:solidFill>
                  <a:schemeClr val="accent5">
                    <a:lumMod val="50000"/>
                  </a:schemeClr>
                </a:solidFill>
              </a:rPr>
              <a:t>:</a:t>
            </a:r>
            <a:endParaRPr lang="en-GB" sz="1400" dirty="0">
              <a:solidFill>
                <a:schemeClr val="accent5">
                  <a:lumMod val="50000"/>
                </a:schemeClr>
              </a:solidFill>
            </a:endParaRPr>
          </a:p>
          <a:p>
            <a:pPr algn="just"/>
            <a:r>
              <a:rPr lang="en-US" sz="1400" dirty="0">
                <a:solidFill>
                  <a:schemeClr val="accent5">
                    <a:lumMod val="50000"/>
                  </a:schemeClr>
                </a:solidFill>
              </a:rPr>
              <a:t> </a:t>
            </a:r>
            <a:endParaRPr lang="en-GB" sz="1400" dirty="0">
              <a:solidFill>
                <a:schemeClr val="accent5">
                  <a:lumMod val="50000"/>
                </a:schemeClr>
              </a:solidFill>
            </a:endParaRPr>
          </a:p>
          <a:p>
            <a:pPr marL="285750" lvl="0" indent="-285750" algn="just">
              <a:buFont typeface="Wingdings" panose="05000000000000000000" pitchFamily="2" charset="2"/>
              <a:buChar char="§"/>
            </a:pPr>
            <a:r>
              <a:rPr lang="en-US" sz="1400" dirty="0">
                <a:solidFill>
                  <a:schemeClr val="accent5">
                    <a:lumMod val="50000"/>
                  </a:schemeClr>
                </a:solidFill>
              </a:rPr>
              <a:t>Treating all employees equally and respectfully</a:t>
            </a:r>
            <a:r>
              <a:rPr lang="en-GB" sz="1400" dirty="0">
                <a:solidFill>
                  <a:schemeClr val="accent5">
                    <a:lumMod val="50000"/>
                  </a:schemeClr>
                </a:solidFill>
              </a:rPr>
              <a:t>, without discriminations and by</a:t>
            </a:r>
            <a:r>
              <a:rPr lang="en-US" sz="1400" dirty="0">
                <a:solidFill>
                  <a:schemeClr val="accent5">
                    <a:lumMod val="50000"/>
                  </a:schemeClr>
                </a:solidFill>
              </a:rPr>
              <a:t> giving equal and same employment opportunities as well as rights and to all employees regardless of age, sex, religion, nationality, political opinion, culture, sexual orientation, reduced mobility or mental health and dysfunctions, economic or social status.</a:t>
            </a:r>
            <a:endParaRPr lang="en-GB" sz="1400" dirty="0">
              <a:solidFill>
                <a:schemeClr val="accent5">
                  <a:lumMod val="50000"/>
                </a:schemeClr>
              </a:solidFill>
            </a:endParaRPr>
          </a:p>
          <a:p>
            <a:pPr marL="285750" lvl="0" indent="-285750" algn="just">
              <a:buFont typeface="Wingdings" panose="05000000000000000000" pitchFamily="2" charset="2"/>
              <a:buChar char="§"/>
            </a:pPr>
            <a:r>
              <a:rPr lang="en-US" sz="1400" dirty="0">
                <a:solidFill>
                  <a:schemeClr val="accent5">
                    <a:lumMod val="50000"/>
                  </a:schemeClr>
                </a:solidFill>
              </a:rPr>
              <a:t>Setting as one of our priorities the development of staff skills and training as the main concern as of employees’ recruitment and throughout the course of employment</a:t>
            </a:r>
            <a:r>
              <a:rPr lang="en-GB" sz="1400" dirty="0">
                <a:solidFill>
                  <a:schemeClr val="accent5">
                    <a:lumMod val="50000"/>
                  </a:schemeClr>
                </a:solidFill>
              </a:rPr>
              <a:t>, through a relevant training protocol. </a:t>
            </a:r>
          </a:p>
          <a:p>
            <a:pPr marL="285750" lvl="0" indent="-285750" algn="just">
              <a:buFont typeface="Wingdings" panose="05000000000000000000" pitchFamily="2" charset="2"/>
              <a:buChar char="§"/>
            </a:pPr>
            <a:r>
              <a:rPr lang="en-US" sz="1400" dirty="0">
                <a:solidFill>
                  <a:schemeClr val="accent5">
                    <a:lumMod val="50000"/>
                  </a:schemeClr>
                </a:solidFill>
              </a:rPr>
              <a:t>Taking into account any special requirements and provide facilities to staff </a:t>
            </a:r>
            <a:r>
              <a:rPr lang="en-GB" sz="1400" dirty="0">
                <a:solidFill>
                  <a:schemeClr val="accent5">
                    <a:lumMod val="50000"/>
                  </a:schemeClr>
                </a:solidFill>
              </a:rPr>
              <a:t>while at the same time takes </a:t>
            </a:r>
            <a:r>
              <a:rPr lang="en-US" sz="1400" dirty="0">
                <a:solidFill>
                  <a:schemeClr val="accent5">
                    <a:lumMod val="50000"/>
                  </a:schemeClr>
                </a:solidFill>
              </a:rPr>
              <a:t>into consideration any suggestions staff makes on any issues, while allowing staff to meet and discuss matters of their concern during working hours and at the same time</a:t>
            </a:r>
            <a:r>
              <a:rPr lang="en-GB" sz="1400" dirty="0">
                <a:solidFill>
                  <a:schemeClr val="accent5">
                    <a:lumMod val="50000"/>
                  </a:schemeClr>
                </a:solidFill>
              </a:rPr>
              <a:t> setting goals regarding staff’s welfare and employment conditions. </a:t>
            </a:r>
          </a:p>
          <a:p>
            <a:pPr marL="285750" lvl="0" indent="-285750" algn="just">
              <a:buFont typeface="Wingdings" panose="05000000000000000000" pitchFamily="2" charset="2"/>
              <a:buChar char="§"/>
            </a:pPr>
            <a:r>
              <a:rPr lang="en-US" sz="1400" dirty="0">
                <a:solidFill>
                  <a:schemeClr val="accent5">
                    <a:lumMod val="50000"/>
                  </a:schemeClr>
                </a:solidFill>
              </a:rPr>
              <a:t>Complying with all legal requirements pertaining to labor issues.</a:t>
            </a:r>
            <a:endParaRPr lang="en-GB" sz="1400" dirty="0">
              <a:solidFill>
                <a:schemeClr val="accent5">
                  <a:lumMod val="50000"/>
                </a:schemeClr>
              </a:solidFill>
            </a:endParaRPr>
          </a:p>
          <a:p>
            <a:pPr marL="285750" lvl="0" indent="-285750" algn="just">
              <a:buFont typeface="Wingdings" panose="05000000000000000000" pitchFamily="2" charset="2"/>
              <a:buChar char="§"/>
            </a:pPr>
            <a:r>
              <a:rPr lang="en-US" sz="1400" dirty="0">
                <a:solidFill>
                  <a:schemeClr val="accent5">
                    <a:lumMod val="50000"/>
                  </a:schemeClr>
                </a:solidFill>
              </a:rPr>
              <a:t>Being on process of adopting staff reward systems as a thanking gesture for the staff’s contribution in achieving the company’s goals through staff’s hard working.</a:t>
            </a:r>
            <a:endParaRPr lang="en-GB" sz="1400" dirty="0">
              <a:solidFill>
                <a:schemeClr val="accent5">
                  <a:lumMod val="50000"/>
                </a:schemeClr>
              </a:solidFill>
            </a:endParaRPr>
          </a:p>
          <a:p>
            <a:pPr marL="285750" lvl="0" indent="-285750" algn="just">
              <a:buFont typeface="Wingdings" panose="05000000000000000000" pitchFamily="2" charset="2"/>
              <a:buChar char="§"/>
            </a:pPr>
            <a:r>
              <a:rPr lang="en-GB" sz="1400" dirty="0">
                <a:solidFill>
                  <a:schemeClr val="accent5">
                    <a:lumMod val="50000"/>
                  </a:schemeClr>
                </a:solidFill>
              </a:rPr>
              <a:t>Conducts monthly staff meetings with all staff so as to discuss amongst other issues of concern.</a:t>
            </a:r>
          </a:p>
          <a:p>
            <a:pPr marL="285750" lvl="0" indent="-285750" algn="just">
              <a:buFont typeface="Wingdings" panose="05000000000000000000" pitchFamily="2" charset="2"/>
              <a:buChar char="§"/>
            </a:pPr>
            <a:r>
              <a:rPr lang="en-GB" sz="1400" dirty="0">
                <a:solidFill>
                  <a:schemeClr val="accent5">
                    <a:lumMod val="50000"/>
                  </a:schemeClr>
                </a:solidFill>
              </a:rPr>
              <a:t>Offer a safe and secure working environment to all staff </a:t>
            </a:r>
          </a:p>
          <a:p>
            <a:pPr algn="just"/>
            <a:r>
              <a:rPr lang="en-GB" sz="1400" dirty="0">
                <a:solidFill>
                  <a:schemeClr val="accent5">
                    <a:lumMod val="50000"/>
                  </a:schemeClr>
                </a:solidFill>
              </a:rPr>
              <a:t> </a:t>
            </a:r>
          </a:p>
          <a:p>
            <a:pPr algn="just"/>
            <a:r>
              <a:rPr lang="en-GB" sz="1400" dirty="0">
                <a:solidFill>
                  <a:schemeClr val="accent5">
                    <a:lumMod val="50000"/>
                  </a:schemeClr>
                </a:solidFill>
              </a:rPr>
              <a:t>This policy will review and update annually to reflect changes in legislation and company practices.</a:t>
            </a:r>
          </a:p>
          <a:p>
            <a:pPr algn="just"/>
            <a:r>
              <a:rPr lang="en-GB" sz="1400" dirty="0">
                <a:solidFill>
                  <a:schemeClr val="accent5">
                    <a:lumMod val="50000"/>
                  </a:schemeClr>
                </a:solidFill>
              </a:rPr>
              <a:t> </a:t>
            </a:r>
          </a:p>
        </p:txBody>
      </p:sp>
    </p:spTree>
    <p:extLst>
      <p:ext uri="{BB962C8B-B14F-4D97-AF65-F5344CB8AC3E}">
        <p14:creationId xmlns:p14="http://schemas.microsoft.com/office/powerpoint/2010/main" val="460525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fontScale="90000"/>
          </a:bodyPr>
          <a:lstStyle/>
          <a:p>
            <a:pPr algn="ctr">
              <a:lnSpc>
                <a:spcPct val="115000"/>
              </a:lnSpc>
              <a:spcAft>
                <a:spcPts val="1000"/>
              </a:spcAft>
            </a:pPr>
            <a:r>
              <a:rPr lang="el-GR" sz="3400" b="1" dirty="0">
                <a:solidFill>
                  <a:schemeClr val="bg1">
                    <a:lumMod val="95000"/>
                  </a:schemeClr>
                </a:solidFill>
                <a:latin typeface="Calibri Light (Headings)"/>
                <a:ea typeface="Calibri" panose="020F0502020204030204" pitchFamily="34" charset="0"/>
                <a:cs typeface="Times New Roman" panose="02020603050405020304" pitchFamily="18" charset="0"/>
              </a:rPr>
              <a:t>ΠΟΛΙΤΙΚΗ ΦΡΟΝΤΙΔΑΣ ΥΠΑΛΛΗΛΩΝ</a:t>
            </a:r>
            <a:b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br>
            <a:b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b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STAFF CARE POLICY</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pic>
        <p:nvPicPr>
          <p:cNvPr id="1026" name="613BA5F1-F077-4AB3-8097-08CB6D3A0791" descr="IMG_8239.jpg">
            <a:extLst>
              <a:ext uri="{FF2B5EF4-FFF2-40B4-BE49-F238E27FC236}">
                <a16:creationId xmlns:a16="http://schemas.microsoft.com/office/drawing/2014/main" id="{E135A0C7-8C1E-ED38-F983-81E8494733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2419" y="3585128"/>
            <a:ext cx="2293833" cy="3058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5AF450D-26A2-58C7-2EBC-3DAF5081AB59}"/>
              </a:ext>
            </a:extLst>
          </p:cNvPr>
          <p:cNvSpPr txBox="1"/>
          <p:nvPr/>
        </p:nvSpPr>
        <p:spPr>
          <a:xfrm>
            <a:off x="4470258" y="3343311"/>
            <a:ext cx="2462160" cy="600164"/>
          </a:xfrm>
          <a:prstGeom prst="rect">
            <a:avLst/>
          </a:prstGeom>
          <a:noFill/>
        </p:spPr>
        <p:txBody>
          <a:bodyPr wrap="square" rtlCol="0">
            <a:spAutoFit/>
          </a:bodyPr>
          <a:lstStyle/>
          <a:p>
            <a:pPr algn="l"/>
            <a:r>
              <a:rPr lang="en-GB" sz="1100" b="0" i="0" dirty="0">
                <a:solidFill>
                  <a:srgbClr val="1F1F1F"/>
                </a:solidFill>
                <a:effectLst/>
                <a:latin typeface="Google Sans"/>
              </a:rPr>
              <a:t>International Women's Day</a:t>
            </a:r>
          </a:p>
          <a:p>
            <a:br>
              <a:rPr lang="en-GB" sz="1100" b="0" i="0" dirty="0">
                <a:solidFill>
                  <a:srgbClr val="1F1F1F"/>
                </a:solidFill>
                <a:effectLst/>
                <a:latin typeface="Arial" panose="020B0604020202020204" pitchFamily="34" charset="0"/>
              </a:rPr>
            </a:br>
            <a:endParaRPr lang="en-GB" sz="1100" dirty="0"/>
          </a:p>
        </p:txBody>
      </p:sp>
      <p:sp>
        <p:nvSpPr>
          <p:cNvPr id="9" name="TextBox 8">
            <a:extLst>
              <a:ext uri="{FF2B5EF4-FFF2-40B4-BE49-F238E27FC236}">
                <a16:creationId xmlns:a16="http://schemas.microsoft.com/office/drawing/2014/main" id="{322A4393-B5ED-9A23-1400-06A4A57A218B}"/>
              </a:ext>
            </a:extLst>
          </p:cNvPr>
          <p:cNvSpPr txBox="1"/>
          <p:nvPr/>
        </p:nvSpPr>
        <p:spPr>
          <a:xfrm>
            <a:off x="10066111" y="3341099"/>
            <a:ext cx="2462160" cy="769441"/>
          </a:xfrm>
          <a:prstGeom prst="rect">
            <a:avLst/>
          </a:prstGeom>
          <a:noFill/>
        </p:spPr>
        <p:txBody>
          <a:bodyPr wrap="square" rtlCol="0">
            <a:spAutoFit/>
          </a:bodyPr>
          <a:lstStyle/>
          <a:p>
            <a:pPr algn="l"/>
            <a:r>
              <a:rPr lang="en-GB" sz="1100" dirty="0">
                <a:solidFill>
                  <a:srgbClr val="1F1F1F"/>
                </a:solidFill>
                <a:latin typeface="Google Sans"/>
              </a:rPr>
              <a:t>Seminar Day </a:t>
            </a:r>
            <a:endParaRPr lang="en-GB" sz="1100" b="0" i="0" dirty="0">
              <a:solidFill>
                <a:srgbClr val="1F1F1F"/>
              </a:solidFill>
              <a:effectLst/>
              <a:latin typeface="Google Sans"/>
            </a:endParaRPr>
          </a:p>
          <a:p>
            <a:pPr algn="l"/>
            <a:endParaRPr lang="en-GB" sz="1100" b="0" i="0" dirty="0">
              <a:solidFill>
                <a:srgbClr val="1F1F1F"/>
              </a:solidFill>
              <a:effectLst/>
              <a:latin typeface="Google Sans"/>
            </a:endParaRPr>
          </a:p>
          <a:p>
            <a:br>
              <a:rPr lang="en-GB" sz="1100" b="0" i="0" dirty="0">
                <a:solidFill>
                  <a:srgbClr val="1F1F1F"/>
                </a:solidFill>
                <a:effectLst/>
                <a:latin typeface="Arial" panose="020B0604020202020204" pitchFamily="34" charset="0"/>
              </a:rPr>
            </a:br>
            <a:endParaRPr lang="en-GB" sz="1100" dirty="0"/>
          </a:p>
        </p:txBody>
      </p:sp>
      <p:sp>
        <p:nvSpPr>
          <p:cNvPr id="11" name="TextBox 10">
            <a:extLst>
              <a:ext uri="{FF2B5EF4-FFF2-40B4-BE49-F238E27FC236}">
                <a16:creationId xmlns:a16="http://schemas.microsoft.com/office/drawing/2014/main" id="{A5EFD3CC-E663-0506-B9D4-EB71CCE4A7DA}"/>
              </a:ext>
            </a:extLst>
          </p:cNvPr>
          <p:cNvSpPr txBox="1"/>
          <p:nvPr/>
        </p:nvSpPr>
        <p:spPr>
          <a:xfrm>
            <a:off x="7243946" y="3323860"/>
            <a:ext cx="2462160" cy="600164"/>
          </a:xfrm>
          <a:prstGeom prst="rect">
            <a:avLst/>
          </a:prstGeom>
          <a:noFill/>
        </p:spPr>
        <p:txBody>
          <a:bodyPr wrap="square" rtlCol="0">
            <a:spAutoFit/>
          </a:bodyPr>
          <a:lstStyle/>
          <a:p>
            <a:pPr algn="l"/>
            <a:r>
              <a:rPr lang="en-GB" sz="1100" b="0" i="0" dirty="0">
                <a:solidFill>
                  <a:srgbClr val="1F1F1F"/>
                </a:solidFill>
                <a:effectLst/>
                <a:latin typeface="Google Sans"/>
              </a:rPr>
              <a:t>Get together Staff Dinner</a:t>
            </a:r>
          </a:p>
          <a:p>
            <a:br>
              <a:rPr lang="en-GB" sz="1100" b="0" i="0" dirty="0">
                <a:solidFill>
                  <a:srgbClr val="1F1F1F"/>
                </a:solidFill>
                <a:effectLst/>
                <a:latin typeface="Arial" panose="020B0604020202020204" pitchFamily="34" charset="0"/>
              </a:rPr>
            </a:br>
            <a:endParaRPr lang="en-GB" sz="1100" dirty="0"/>
          </a:p>
        </p:txBody>
      </p:sp>
      <p:sp>
        <p:nvSpPr>
          <p:cNvPr id="13" name="TextBox 12">
            <a:extLst>
              <a:ext uri="{FF2B5EF4-FFF2-40B4-BE49-F238E27FC236}">
                <a16:creationId xmlns:a16="http://schemas.microsoft.com/office/drawing/2014/main" id="{E75DCFBA-5567-962C-8C31-4AE72D0BB4B3}"/>
              </a:ext>
            </a:extLst>
          </p:cNvPr>
          <p:cNvSpPr txBox="1"/>
          <p:nvPr/>
        </p:nvSpPr>
        <p:spPr>
          <a:xfrm>
            <a:off x="4552179" y="6606655"/>
            <a:ext cx="2462160" cy="600164"/>
          </a:xfrm>
          <a:prstGeom prst="rect">
            <a:avLst/>
          </a:prstGeom>
          <a:noFill/>
        </p:spPr>
        <p:txBody>
          <a:bodyPr wrap="square" rtlCol="0">
            <a:spAutoFit/>
          </a:bodyPr>
          <a:lstStyle/>
          <a:p>
            <a:pPr algn="l"/>
            <a:r>
              <a:rPr lang="en-GB" sz="1100" dirty="0">
                <a:solidFill>
                  <a:srgbClr val="1F1F1F"/>
                </a:solidFill>
                <a:latin typeface="Google Sans"/>
              </a:rPr>
              <a:t>Beginning of New Season</a:t>
            </a:r>
            <a:endParaRPr lang="en-GB" sz="1100" b="0" i="0" dirty="0">
              <a:solidFill>
                <a:srgbClr val="1F1F1F"/>
              </a:solidFill>
              <a:effectLst/>
              <a:latin typeface="Google Sans"/>
            </a:endParaRPr>
          </a:p>
          <a:p>
            <a:br>
              <a:rPr lang="en-GB" sz="1100" b="0" i="0" dirty="0">
                <a:solidFill>
                  <a:srgbClr val="1F1F1F"/>
                </a:solidFill>
                <a:effectLst/>
                <a:latin typeface="Arial" panose="020B0604020202020204" pitchFamily="34" charset="0"/>
              </a:rPr>
            </a:br>
            <a:endParaRPr lang="en-GB" sz="1100" dirty="0"/>
          </a:p>
        </p:txBody>
      </p:sp>
      <p:sp>
        <p:nvSpPr>
          <p:cNvPr id="21" name="TextBox 20">
            <a:extLst>
              <a:ext uri="{FF2B5EF4-FFF2-40B4-BE49-F238E27FC236}">
                <a16:creationId xmlns:a16="http://schemas.microsoft.com/office/drawing/2014/main" id="{9E8659FF-FDB5-0897-BE85-2A5FD056F2BB}"/>
              </a:ext>
            </a:extLst>
          </p:cNvPr>
          <p:cNvSpPr txBox="1"/>
          <p:nvPr/>
        </p:nvSpPr>
        <p:spPr>
          <a:xfrm>
            <a:off x="7110910" y="6598297"/>
            <a:ext cx="2462160" cy="600164"/>
          </a:xfrm>
          <a:prstGeom prst="rect">
            <a:avLst/>
          </a:prstGeom>
          <a:noFill/>
        </p:spPr>
        <p:txBody>
          <a:bodyPr wrap="square" rtlCol="0">
            <a:spAutoFit/>
          </a:bodyPr>
          <a:lstStyle/>
          <a:p>
            <a:pPr algn="l"/>
            <a:r>
              <a:rPr lang="en-GB" sz="1100" dirty="0">
                <a:solidFill>
                  <a:srgbClr val="1F1F1F"/>
                </a:solidFill>
                <a:latin typeface="Google Sans"/>
              </a:rPr>
              <a:t>Get together </a:t>
            </a:r>
            <a:r>
              <a:rPr lang="en-GB" sz="1100" dirty="0" err="1">
                <a:solidFill>
                  <a:srgbClr val="1F1F1F"/>
                </a:solidFill>
                <a:latin typeface="Google Sans"/>
              </a:rPr>
              <a:t>coffee&amp;cookies</a:t>
            </a:r>
            <a:endParaRPr lang="en-GB" sz="1100" b="0" i="0" dirty="0">
              <a:solidFill>
                <a:srgbClr val="1F1F1F"/>
              </a:solidFill>
              <a:effectLst/>
              <a:latin typeface="Google Sans"/>
            </a:endParaRPr>
          </a:p>
          <a:p>
            <a:br>
              <a:rPr lang="en-GB" sz="1100" b="0" i="0" dirty="0">
                <a:solidFill>
                  <a:srgbClr val="1F1F1F"/>
                </a:solidFill>
                <a:effectLst/>
                <a:latin typeface="Arial" panose="020B0604020202020204" pitchFamily="34" charset="0"/>
              </a:rPr>
            </a:br>
            <a:endParaRPr lang="en-GB" sz="1100" dirty="0"/>
          </a:p>
        </p:txBody>
      </p:sp>
      <p:sp>
        <p:nvSpPr>
          <p:cNvPr id="22" name="TextBox 21">
            <a:extLst>
              <a:ext uri="{FF2B5EF4-FFF2-40B4-BE49-F238E27FC236}">
                <a16:creationId xmlns:a16="http://schemas.microsoft.com/office/drawing/2014/main" id="{B359E2A3-8AAC-D29A-26AA-C1B3F066BF36}"/>
              </a:ext>
            </a:extLst>
          </p:cNvPr>
          <p:cNvSpPr txBox="1"/>
          <p:nvPr/>
        </p:nvSpPr>
        <p:spPr>
          <a:xfrm>
            <a:off x="10017792" y="6615201"/>
            <a:ext cx="2462160" cy="600164"/>
          </a:xfrm>
          <a:prstGeom prst="rect">
            <a:avLst/>
          </a:prstGeom>
          <a:noFill/>
        </p:spPr>
        <p:txBody>
          <a:bodyPr wrap="square" rtlCol="0">
            <a:spAutoFit/>
          </a:bodyPr>
          <a:lstStyle/>
          <a:p>
            <a:pPr algn="l"/>
            <a:r>
              <a:rPr lang="en-GB" sz="1100" dirty="0">
                <a:solidFill>
                  <a:srgbClr val="1F1F1F"/>
                </a:solidFill>
                <a:latin typeface="Google Sans"/>
              </a:rPr>
              <a:t>Housekeeping week</a:t>
            </a:r>
            <a:endParaRPr lang="en-GB" sz="1100" b="0" i="0" dirty="0">
              <a:solidFill>
                <a:srgbClr val="1F1F1F"/>
              </a:solidFill>
              <a:effectLst/>
              <a:latin typeface="Google Sans"/>
            </a:endParaRPr>
          </a:p>
          <a:p>
            <a:br>
              <a:rPr lang="en-GB" sz="1100" b="0" i="0" dirty="0">
                <a:solidFill>
                  <a:srgbClr val="1F1F1F"/>
                </a:solidFill>
                <a:effectLst/>
                <a:latin typeface="Arial" panose="020B0604020202020204" pitchFamily="34" charset="0"/>
              </a:rPr>
            </a:br>
            <a:endParaRPr lang="en-GB" sz="1100" dirty="0"/>
          </a:p>
        </p:txBody>
      </p:sp>
      <p:pic>
        <p:nvPicPr>
          <p:cNvPr id="17" name="Picture 16">
            <a:extLst>
              <a:ext uri="{FF2B5EF4-FFF2-40B4-BE49-F238E27FC236}">
                <a16:creationId xmlns:a16="http://schemas.microsoft.com/office/drawing/2014/main" id="{26D18FA8-E4BD-2725-CA52-6CB1626713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6091" y="3605782"/>
            <a:ext cx="2262851" cy="3017134"/>
          </a:xfrm>
          <a:prstGeom prst="rect">
            <a:avLst/>
          </a:prstGeom>
        </p:spPr>
      </p:pic>
      <p:pic>
        <p:nvPicPr>
          <p:cNvPr id="24" name="Picture 23">
            <a:extLst>
              <a:ext uri="{FF2B5EF4-FFF2-40B4-BE49-F238E27FC236}">
                <a16:creationId xmlns:a16="http://schemas.microsoft.com/office/drawing/2014/main" id="{AE8B0F2F-A51A-D9FE-63C5-52069BFEBDAB}"/>
              </a:ext>
            </a:extLst>
          </p:cNvPr>
          <p:cNvPicPr>
            <a:picLocks noChangeAspect="1"/>
          </p:cNvPicPr>
          <p:nvPr/>
        </p:nvPicPr>
        <p:blipFill>
          <a:blip r:embed="rId5" cstate="print">
            <a:extLst>
              <a:ext uri="{28A0092B-C50C-407E-A947-70E740481C1C}">
                <a14:useLocalDpi xmlns:a14="http://schemas.microsoft.com/office/drawing/2010/main" val="0"/>
              </a:ext>
            </a:extLst>
          </a:blip>
          <a:srcRect l="43747" t="-636" r="-19008" b="636"/>
          <a:stretch>
            <a:fillRect/>
          </a:stretch>
        </p:blipFill>
        <p:spPr>
          <a:xfrm>
            <a:off x="9478598" y="3594540"/>
            <a:ext cx="3038920" cy="3028376"/>
          </a:xfrm>
          <a:prstGeom prst="rect">
            <a:avLst/>
          </a:prstGeom>
        </p:spPr>
      </p:pic>
      <p:pic>
        <p:nvPicPr>
          <p:cNvPr id="25" name="Picture 24" descr="A group of people posing for a photo&#10;&#10;AI-generated content may be incorrect.">
            <a:extLst>
              <a:ext uri="{FF2B5EF4-FFF2-40B4-BE49-F238E27FC236}">
                <a16:creationId xmlns:a16="http://schemas.microsoft.com/office/drawing/2014/main" id="{BDEB992B-89E4-1ADA-895E-22073BFD3D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6858" y="283751"/>
            <a:ext cx="2308085" cy="3077447"/>
          </a:xfrm>
          <a:prstGeom prst="rect">
            <a:avLst/>
          </a:prstGeom>
        </p:spPr>
      </p:pic>
      <p:pic>
        <p:nvPicPr>
          <p:cNvPr id="29" name="Picture 28" descr="A group of people sitting around a round table&#10;&#10;AI-generated content may be incorrect.">
            <a:extLst>
              <a:ext uri="{FF2B5EF4-FFF2-40B4-BE49-F238E27FC236}">
                <a16:creationId xmlns:a16="http://schemas.microsoft.com/office/drawing/2014/main" id="{02040891-6E95-CF6C-7956-C0BBA2CA6E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85114" y="186013"/>
            <a:ext cx="2308085" cy="3077447"/>
          </a:xfrm>
          <a:prstGeom prst="rect">
            <a:avLst/>
          </a:prstGeom>
        </p:spPr>
      </p:pic>
      <p:pic>
        <p:nvPicPr>
          <p:cNvPr id="31" name="Picture 30" descr="A group of people sitting at a long table&#10;&#10;AI-generated content may be incorrect.">
            <a:extLst>
              <a:ext uri="{FF2B5EF4-FFF2-40B4-BE49-F238E27FC236}">
                <a16:creationId xmlns:a16="http://schemas.microsoft.com/office/drawing/2014/main" id="{34A29481-09D9-E31F-B8FA-702C093134D9}"/>
              </a:ext>
            </a:extLst>
          </p:cNvPr>
          <p:cNvPicPr>
            <a:picLocks noChangeAspect="1"/>
          </p:cNvPicPr>
          <p:nvPr/>
        </p:nvPicPr>
        <p:blipFill>
          <a:blip r:embed="rId8" cstate="print">
            <a:extLst>
              <a:ext uri="{28A0092B-C50C-407E-A947-70E740481C1C}">
                <a14:useLocalDpi xmlns:a14="http://schemas.microsoft.com/office/drawing/2010/main" val="0"/>
              </a:ext>
            </a:extLst>
          </a:blip>
          <a:srcRect l="43843" t="-327" r="-14567" b="327"/>
          <a:stretch>
            <a:fillRect/>
          </a:stretch>
        </p:blipFill>
        <p:spPr>
          <a:xfrm>
            <a:off x="6873892" y="295845"/>
            <a:ext cx="2853649" cy="30261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chemeClr val="bg1"/>
                </a:solidFill>
                <a:latin typeface="Calibri Light (Headings)"/>
                <a:ea typeface="Calibri" panose="020F0502020204030204" pitchFamily="34" charset="0"/>
                <a:cs typeface="Times New Roman" panose="02020603050405020304" pitchFamily="18" charset="0"/>
              </a:rPr>
              <a:t>Η ΔΕΣΜΕΥΣΗ ΜΑΣ ΓΙΑ ΤΗΝ ΠΡΟΣΤΑΣΙΑ ΠΑΙΔΙΩΝ</a:t>
            </a:r>
            <a:endParaRPr lang="en-GB" sz="3400" b="1" dirty="0">
              <a:solidFill>
                <a:schemeClr val="bg1"/>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17" name="TextBox 16"/>
          <p:cNvSpPr txBox="1"/>
          <p:nvPr/>
        </p:nvSpPr>
        <p:spPr>
          <a:xfrm>
            <a:off x="4134322" y="286062"/>
            <a:ext cx="7923854" cy="5893921"/>
          </a:xfrm>
          <a:prstGeom prst="rect">
            <a:avLst/>
          </a:prstGeom>
          <a:noFill/>
        </p:spPr>
        <p:txBody>
          <a:bodyPr wrap="square">
            <a:spAutoFit/>
          </a:bodyPr>
          <a:lstStyle/>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Το </a:t>
            </a:r>
            <a:r>
              <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Nissiblu Beach Resort</a:t>
            </a:r>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υποστηρίζει ακράδαντα ότι κανένα παιδί ή νεαρό άτομο δε θα πρέπει να έρθει αντιμέτωπο με την οποιουδήποτε είδους κατάχρηση, είτε σωματική ή συναισθηματική ή σεξουαλική, παραμέληση ή εκμετάλλευση. Έτσι, αναγνωρίζει και συμμορφώνεται πλήρως με τη Σύμβαση των Ηνωμένων Εθνών για τα Δικαιώματα των Παιδιών και δεσμεύεται να σέβεται και να προστατεύει όλα τα παιδιά και τους νέους κάτω των 18 ετών που είτε διαμένουν στο ξενοδοχείο μας, είτε είναι μέλη της τοπικής κοινωνίας, διασφαλίζοντας ότι προστατεύονται από κάθε μορφή κακοποίησης, εκμετάλλευσης ή αμέλεια.</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Υποστηρίζουμε την υψίστης σημασίας ευημερία των παιδιών και των  νεαρών ατόμων και το δικαίωμα όλων των παιδιών και των νέων κάτω των 18 ετών στην ίση προστασία από την κακοποίηση, παραμέληση ή εκμετάλλευση, ανεξάρτητα από την ηλικία, την αναπηρία, το φύλο, τη φυλή, τις θρησκευτικές πεποιθήσεις, τον σεξουαλικό προσανατολισμό ή τη σεξουαλικότητα. Είμαστε σε συνεχή επικοινωνία με τοπικές οργανώσεις παιδιών όπως το ειδικό σχολείο του Απόστολου Βαρνάβα, και καλωσορίζουμε φιλανθρωπικές εκδηλώσεις ενώ διασφαλίζουμε ότι οι ενέργειές μας είναι ισχυρές και αποτελεσματικές μέσω και της επιβολής του νόμου όποτε και αν χρειαστεί.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Το ξενοδοχείο δεν θα προσφέρει, δεν θα προωθήσει ή θα επωφεληθεί με άλλο τρόπο εμπορικά από δραστηριότητες, αξιοθέατα ή εκδηλώσεις που αφορούν άτομα κάτω των 18 ετών, όταν ο διαχειριστής δεν μπορεί να μας επαληθεύσει ότι συμμορφώνονται με όλους τους σχετικούς νόμους, συμπεριλαμβανομένης της Σύμβασης των Ηνωμένων Εθνών για τα Δικαιώματα του Παιδιού και Συμβάσεις </a:t>
            </a:r>
            <a:r>
              <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ILO</a:t>
            </a:r>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138/182.</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Τέλος, δεσμευόμαστε να επικεντρώσουμε τις προσπάθειές μας στο να ακούμε και να σεβόμαστε τα παιδιά και τους νέους μας, να εκπαιδεύουμε το προσωπικό μας αναφορικά με την παρούσα πολιτική , η οποία και θα προωθηθεί σε όλους τους συνεργάτες μας, ώστε να είναι ευαίσθητοι σε περιπτώσεις παιδικής κακοποίησης, παραμέλησης ή εκμετάλλευσης και να έχουν επίγνωση των ενεργειών που πρέπει να λάβουν για να διαφυλάξουν ένα παιδί που υποψιάζονται ότι μπορεί να είναι σε κίνδυνο μέσα στο ξενοδοχείο μας ή εκτός αυτού.</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Σε περίπτωση που οποιοσδήποτε υποψιάστει κακοποίηση, παραμέληση ή εκμετάλευση παιδίου παρακαλούμε να ενημέρωσει άμεσα την υποδοχή στο 23 200500 ή την αστυνομία στο 00357 23803030.</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l-GR"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Η πολιτική θα επαναξετάζεται και θα ενημερώνεται ετησίως για να αντικατατοπτρίζει τυχόν αλλαγές στην νομοθεσία και σε πρακτικές της εταιρείας. </a:t>
            </a:r>
            <a:endParaRPr lang="en-GB" sz="13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BEC3F5-818B-4EFA-6608-69D9EB09664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3B55114-5444-357F-3EAD-A09EB57EBDE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A64C7E1-BC74-E4E0-565D-0A0DE50749AE}"/>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96447B-4808-E82B-632D-E311F31A14EF}"/>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490A51-715E-1A1B-95E5-14D807B36D2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107ED6B-C8BC-F3D2-8402-F3FB94B2DD88}"/>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A6CE345-B1CF-3C39-1E63-638E372B5AEC}"/>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B81607F4-BFF5-763A-6020-84B578910EBD}"/>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8C4EE597-49F2-D098-FA74-5C6913BEFAE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5A2A36A-F9DE-937E-D025-7D8C5B3887A7}"/>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B9E46B4-DA89-BEE5-24F2-5AE939EBA9C9}"/>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6F792D97-71BB-AF25-AB81-2C6F19438F6F}"/>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C03A919A-F8BF-FABF-C701-497C480EC770}"/>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B6A242-E6F3-4ECD-022A-EB95C1698420}"/>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chemeClr val="bg1"/>
                </a:solidFill>
              </a:rPr>
              <a:t>OUR COMMITMENT TO SAFEGUARDING CHILDREN</a:t>
            </a:r>
            <a:endParaRPr lang="en-GB" sz="3400" dirty="0">
              <a:solidFill>
                <a:schemeClr val="bg1"/>
              </a:solidFill>
            </a:endParaRPr>
          </a:p>
        </p:txBody>
      </p:sp>
      <p:sp>
        <p:nvSpPr>
          <p:cNvPr id="19" name="Subtitle 2">
            <a:extLst>
              <a:ext uri="{FF2B5EF4-FFF2-40B4-BE49-F238E27FC236}">
                <a16:creationId xmlns:a16="http://schemas.microsoft.com/office/drawing/2014/main" id="{6C3255EE-6670-9573-FC38-F1537B7C438B}"/>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17" name="TextBox 16">
            <a:extLst>
              <a:ext uri="{FF2B5EF4-FFF2-40B4-BE49-F238E27FC236}">
                <a16:creationId xmlns:a16="http://schemas.microsoft.com/office/drawing/2014/main" id="{29446D1B-6EAB-37DE-09AE-9E7AF8EDCEBA}"/>
              </a:ext>
            </a:extLst>
          </p:cNvPr>
          <p:cNvSpPr txBox="1"/>
          <p:nvPr/>
        </p:nvSpPr>
        <p:spPr>
          <a:xfrm>
            <a:off x="4143841" y="352737"/>
            <a:ext cx="7923854" cy="5693866"/>
          </a:xfrm>
          <a:prstGeom prst="rect">
            <a:avLst/>
          </a:prstGeom>
          <a:noFill/>
        </p:spPr>
        <p:txBody>
          <a:bodyPr wrap="square">
            <a:spAutoFit/>
          </a:bodyPr>
          <a:lstStyle/>
          <a:p>
            <a:pPr algn="just"/>
            <a:r>
              <a:rPr lang="en-GB" sz="1400" dirty="0">
                <a:solidFill>
                  <a:schemeClr val="accent5">
                    <a:lumMod val="50000"/>
                  </a:schemeClr>
                </a:solidFill>
              </a:rPr>
              <a:t>Nissiblu Beach Resort inevitably supports that no child, nor any young person should experience any kind of abuse either physical or emotional or sexual, neglect or exploitation. Thus fully acknowledges and conforms with the UN Convention on the Rights of Children and is thus committed in respecting and safeguarding all children and young people under the age of 18, either who stay in our hotel or those who work or live in our community, ensuring that they are protected from all forms of abuse, exploitation or neglect.</a:t>
            </a:r>
          </a:p>
          <a:p>
            <a:pPr algn="just"/>
            <a:r>
              <a:rPr lang="en-GB" sz="1400" dirty="0">
                <a:solidFill>
                  <a:schemeClr val="accent5">
                    <a:lumMod val="50000"/>
                  </a:schemeClr>
                </a:solidFill>
              </a:rPr>
              <a:t>We support the vital welfare of children and young persons, the right of all children or young people under the age of 18 to equal protection from abuse, neglect or exploitation, irrespective of their age, disability, gender, race, religious belief, sexual orientation or sexuality. We are in continuous contact with local children organizations such as Apostolos Varnavas School, and we are welcoming charities while we ensure that all our actions are robust and effective through law enforcement when and if needed. </a:t>
            </a:r>
          </a:p>
          <a:p>
            <a:pPr algn="just"/>
            <a:r>
              <a:rPr lang="en-GB" sz="1400" dirty="0">
                <a:solidFill>
                  <a:schemeClr val="accent5">
                    <a:lumMod val="50000"/>
                  </a:schemeClr>
                </a:solidFill>
              </a:rPr>
              <a:t> </a:t>
            </a:r>
          </a:p>
          <a:p>
            <a:pPr algn="just"/>
            <a:r>
              <a:rPr lang="en-GB" sz="1400" dirty="0">
                <a:solidFill>
                  <a:schemeClr val="accent5">
                    <a:lumMod val="50000"/>
                  </a:schemeClr>
                </a:solidFill>
              </a:rPr>
              <a:t>The hotel will not offer, promote or otherwise commercially benefit from any activities, attractions or events involving people under the age of 18 when the operator cannot verify to us that they comply with all relevant laws including the UN Convention on the Rights of the Child and ILO Conventions 138/182.</a:t>
            </a:r>
          </a:p>
          <a:p>
            <a:pPr algn="just"/>
            <a:r>
              <a:rPr lang="en-GB" sz="1400" dirty="0">
                <a:solidFill>
                  <a:schemeClr val="accent5">
                    <a:lumMod val="50000"/>
                  </a:schemeClr>
                </a:solidFill>
              </a:rPr>
              <a:t> </a:t>
            </a:r>
          </a:p>
          <a:p>
            <a:pPr algn="just"/>
            <a:r>
              <a:rPr lang="en-GB" sz="1400" dirty="0">
                <a:solidFill>
                  <a:schemeClr val="accent5">
                    <a:lumMod val="50000"/>
                  </a:schemeClr>
                </a:solidFill>
              </a:rPr>
              <a:t>Last but not least we commit ourselves to concentrate our efforts on listening to respecting children and youngsters, training our staff on this present policy, which is to be promoted to all associates,  so that they are sensitive to the signs of child abuse, neglect or exploitation and are aware of the actions they need to take to safeguard a child that they suspect may be at risk in or around our property.</a:t>
            </a:r>
          </a:p>
          <a:p>
            <a:pPr algn="just"/>
            <a:r>
              <a:rPr lang="en-GB" sz="1400" dirty="0">
                <a:solidFill>
                  <a:schemeClr val="accent5">
                    <a:lumMod val="50000"/>
                  </a:schemeClr>
                </a:solidFill>
              </a:rPr>
              <a:t> </a:t>
            </a:r>
          </a:p>
          <a:p>
            <a:pPr algn="just"/>
            <a:r>
              <a:rPr lang="en-GB" sz="1400" dirty="0">
                <a:solidFill>
                  <a:schemeClr val="accent5">
                    <a:lumMod val="50000"/>
                  </a:schemeClr>
                </a:solidFill>
              </a:rPr>
              <a:t>In case anyone suspects abuse, neglect or exploitation of a child, please inform reception immediately at 23 200500 or the police station at 00357 23803030.</a:t>
            </a:r>
          </a:p>
          <a:p>
            <a:pPr algn="just"/>
            <a:r>
              <a:rPr lang="en-GB" sz="1400" dirty="0">
                <a:solidFill>
                  <a:schemeClr val="accent5">
                    <a:lumMod val="50000"/>
                  </a:schemeClr>
                </a:solidFill>
              </a:rPr>
              <a:t> </a:t>
            </a:r>
          </a:p>
          <a:p>
            <a:pPr algn="just"/>
            <a:r>
              <a:rPr lang="en-GB" sz="1400" dirty="0">
                <a:solidFill>
                  <a:schemeClr val="accent5">
                    <a:lumMod val="50000"/>
                  </a:schemeClr>
                </a:solidFill>
              </a:rPr>
              <a:t>This policy will review and update annually to reflect changes in legislation, technology, and company practices</a:t>
            </a:r>
          </a:p>
        </p:txBody>
      </p:sp>
    </p:spTree>
    <p:extLst>
      <p:ext uri="{BB962C8B-B14F-4D97-AF65-F5344CB8AC3E}">
        <p14:creationId xmlns:p14="http://schemas.microsoft.com/office/powerpoint/2010/main" val="1480332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1" y="586855"/>
            <a:ext cx="3434251"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ΠΕΡΙ</a:t>
            </a:r>
            <a:r>
              <a:rPr lang="el-GR" sz="3400" b="1" dirty="0">
                <a:solidFill>
                  <a:schemeClr val="bg1">
                    <a:lumMod val="95000"/>
                  </a:schemeClr>
                </a:solidFill>
                <a:latin typeface="Calibri Light (Headings)"/>
                <a:ea typeface="Calibri" panose="020F0502020204030204" pitchFamily="34" charset="0"/>
                <a:cs typeface="Times New Roman" panose="02020603050405020304" pitchFamily="18" charset="0"/>
              </a:rPr>
              <a:t>ΒΑΛΛΟΝΤΙΚΗ ΠΟΛΙΤΙΚΗ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49EEC989-6882-741E-F069-ABC4AC7A220F}"/>
              </a:ext>
            </a:extLst>
          </p:cNvPr>
          <p:cNvSpPr txBox="1"/>
          <p:nvPr/>
        </p:nvSpPr>
        <p:spPr>
          <a:xfrm>
            <a:off x="4213077" y="239282"/>
            <a:ext cx="7854618" cy="6794104"/>
          </a:xfrm>
          <a:prstGeom prst="rect">
            <a:avLst/>
          </a:prstGeom>
          <a:noFill/>
        </p:spPr>
        <p:txBody>
          <a:bodyPr wrap="square" rtlCol="0">
            <a:spAutoFit/>
          </a:bodyPr>
          <a:lstStyle/>
          <a:p>
            <a:pPr algn="just"/>
            <a:r>
              <a:rPr lang="el-GR" sz="1100" dirty="0">
                <a:solidFill>
                  <a:schemeClr val="accent5">
                    <a:lumMod val="50000"/>
                  </a:schemeClr>
                </a:solidFill>
              </a:rPr>
              <a:t>Η διοίκηση και το προσωπικό του </a:t>
            </a:r>
            <a:r>
              <a:rPr lang="en-GB" sz="1100" dirty="0">
                <a:solidFill>
                  <a:schemeClr val="accent5">
                    <a:lumMod val="50000"/>
                  </a:schemeClr>
                </a:solidFill>
              </a:rPr>
              <a:t>Nissiblu Beach Resort</a:t>
            </a:r>
            <a:r>
              <a:rPr lang="el-GR" sz="1100" dirty="0">
                <a:solidFill>
                  <a:schemeClr val="accent5">
                    <a:lumMod val="50000"/>
                  </a:schemeClr>
                </a:solidFill>
              </a:rPr>
              <a:t> αναγνωρίζουν τη βιώσιμη ανάπτυξη και την υπεύθυνη περιβαλλοντική διαχείριση ως σημαντικό μέρος των επιχειρηματικών μας αρχών. Ως εκ τούτου, το </a:t>
            </a:r>
            <a:r>
              <a:rPr lang="en-US" sz="1100" dirty="0">
                <a:solidFill>
                  <a:schemeClr val="accent5">
                    <a:lumMod val="50000"/>
                  </a:schemeClr>
                </a:solidFill>
              </a:rPr>
              <a:t>Nissiblu Beach Resort</a:t>
            </a:r>
            <a:r>
              <a:rPr lang="el-GR" sz="1100" dirty="0">
                <a:solidFill>
                  <a:schemeClr val="accent5">
                    <a:lumMod val="50000"/>
                  </a:schemeClr>
                </a:solidFill>
              </a:rPr>
              <a:t> εφαρμόζει πρακτικές υπεύθυνης περιβαλλοντικής διαχείρισης, με στόχο την αποτελεσματική διαχείριση των περιβαλλοντικών πτυχών των δραστηριοτήτων του και, όπου είναι εφικτό, τη μείωση των σχετικών περιβαλλοντικών επιπτώσεων. Η διοίκηση και το προσωπικό μας εργάζονται για την αποτελεσματική διαχείριση των περιβαλλοντικών πτυχών της λειτουργίας του ξενοδοχείου, επιδιώκοντας παράλληλα την παροχή υψηλού επιπέδου υπηρεσιών και την ικανοποίηση των προσδοκιών των επισκεπτών μας.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Η παρούσα πολιτική εφαρμόζεται σε όλο το προσωπικό, τους εργολάβους, τους συνεργάτες και τους εμπλεκόμενους φορείς στις λειτουργίες του </a:t>
            </a:r>
            <a:r>
              <a:rPr lang="en-GB" sz="1100" dirty="0">
                <a:solidFill>
                  <a:schemeClr val="accent5">
                    <a:lumMod val="50000"/>
                  </a:schemeClr>
                </a:solidFill>
              </a:rPr>
              <a:t>Nissiblu Beach Resort</a:t>
            </a:r>
            <a:r>
              <a:rPr lang="el-GR" sz="1100" dirty="0">
                <a:solidFill>
                  <a:schemeClr val="accent5">
                    <a:lumMod val="50000"/>
                  </a:schemeClr>
                </a:solidFill>
              </a:rPr>
              <a:t>. Όλοι ενθαρρύνονται να συμβάλλουν στην επίτευξη των περιβαλλοντικών μας στόχων και να ακολουθούν τις σχετικές περιβαλλοντικές διαδικασίες και πρακτικές. Η παρούσα πολιτική κοινοποιείται στο προσωπικό και στους σχετικούς συνεργάτες και είναι διαθέσιμη στο κοινό μέσω της ιστοσελίδας μας και άλλων κατάλληλων μέσων επικοινωνίας.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Το </a:t>
            </a:r>
            <a:r>
              <a:rPr lang="en-US" sz="1100" dirty="0">
                <a:solidFill>
                  <a:schemeClr val="accent5">
                    <a:lumMod val="50000"/>
                  </a:schemeClr>
                </a:solidFill>
              </a:rPr>
              <a:t>Nissiblu Beach Resort</a:t>
            </a:r>
            <a:r>
              <a:rPr lang="el-GR" sz="1100" dirty="0">
                <a:solidFill>
                  <a:schemeClr val="accent5">
                    <a:lumMod val="50000"/>
                  </a:schemeClr>
                </a:solidFill>
              </a:rPr>
              <a:t> παρακολουθεί και αξιολογεί τις περιβαλλοντικές πτυχές των λειτουργιών του και εφαρμόζει, όπου είναι εφικτό, κατάλληλες δράσεις για τη βελτίωση των περιβαλλοντικών πρακτικών του και τη διαχείριση των σχετικών περιβαλλοντικών επιπτώσεων. </a:t>
            </a:r>
            <a:r>
              <a:rPr lang="en-US" sz="1100" dirty="0" err="1">
                <a:solidFill>
                  <a:schemeClr val="accent5">
                    <a:lumMod val="50000"/>
                  </a:schemeClr>
                </a:solidFill>
              </a:rPr>
              <a:t>Οι</a:t>
            </a:r>
            <a:r>
              <a:rPr lang="en-US" sz="1100" dirty="0">
                <a:solidFill>
                  <a:schemeClr val="accent5">
                    <a:lumMod val="50000"/>
                  </a:schemeClr>
                </a:solidFill>
              </a:rPr>
              <a:t> βα</a:t>
            </a:r>
            <a:r>
              <a:rPr lang="en-US" sz="1100" dirty="0" err="1">
                <a:solidFill>
                  <a:schemeClr val="accent5">
                    <a:lumMod val="50000"/>
                  </a:schemeClr>
                </a:solidFill>
              </a:rPr>
              <a:t>σικές</a:t>
            </a:r>
            <a:r>
              <a:rPr lang="en-US" sz="1100" dirty="0">
                <a:solidFill>
                  <a:schemeClr val="accent5">
                    <a:lumMod val="50000"/>
                  </a:schemeClr>
                </a:solidFill>
              </a:rPr>
              <a:t> κα</a:t>
            </a:r>
            <a:r>
              <a:rPr lang="en-US" sz="1100" dirty="0" err="1">
                <a:solidFill>
                  <a:schemeClr val="accent5">
                    <a:lumMod val="50000"/>
                  </a:schemeClr>
                </a:solidFill>
              </a:rPr>
              <a:t>τευθύνσεις</a:t>
            </a:r>
            <a:r>
              <a:rPr lang="en-US" sz="1100" dirty="0">
                <a:solidFill>
                  <a:schemeClr val="accent5">
                    <a:lumMod val="50000"/>
                  </a:schemeClr>
                </a:solidFill>
              </a:rPr>
              <a:t> </a:t>
            </a:r>
            <a:r>
              <a:rPr lang="en-US" sz="1100" dirty="0" err="1">
                <a:solidFill>
                  <a:schemeClr val="accent5">
                    <a:lumMod val="50000"/>
                  </a:schemeClr>
                </a:solidFill>
              </a:rPr>
              <a:t>της</a:t>
            </a:r>
            <a:r>
              <a:rPr lang="en-US" sz="1100" dirty="0">
                <a:solidFill>
                  <a:schemeClr val="accent5">
                    <a:lumMod val="50000"/>
                  </a:schemeClr>
                </a:solidFill>
              </a:rPr>
              <a:t> π</a:t>
            </a:r>
            <a:r>
              <a:rPr lang="en-US" sz="1100" dirty="0" err="1">
                <a:solidFill>
                  <a:schemeClr val="accent5">
                    <a:lumMod val="50000"/>
                  </a:schemeClr>
                </a:solidFill>
              </a:rPr>
              <a:t>ερι</a:t>
            </a:r>
            <a:r>
              <a:rPr lang="en-US" sz="1100" dirty="0">
                <a:solidFill>
                  <a:schemeClr val="accent5">
                    <a:lumMod val="50000"/>
                  </a:schemeClr>
                </a:solidFill>
              </a:rPr>
              <a:t>βαλλοντικής μας πολιτικής περιλαμβάνουν:</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lvl="0" algn="just"/>
            <a:r>
              <a:rPr lang="el-GR" sz="1100" b="1" dirty="0">
                <a:solidFill>
                  <a:schemeClr val="accent5">
                    <a:lumMod val="50000"/>
                  </a:schemeClr>
                </a:solidFill>
              </a:rPr>
              <a:t>Βιωσιμότητα:</a:t>
            </a:r>
            <a:r>
              <a:rPr lang="en-GB" sz="1100" dirty="0">
                <a:solidFill>
                  <a:schemeClr val="accent5">
                    <a:lumMod val="50000"/>
                  </a:schemeClr>
                </a:solidFill>
              </a:rPr>
              <a:t> </a:t>
            </a:r>
            <a:r>
              <a:rPr lang="el-GR" sz="1100" dirty="0">
                <a:solidFill>
                  <a:schemeClr val="accent5">
                    <a:lumMod val="50000"/>
                  </a:schemeClr>
                </a:solidFill>
              </a:rPr>
              <a:t>Δίνουμε προτεραιότητα στην υπεύθυνη περιβαλλοντική διαχείριση στις επιχειρηματικές μας δραστηριότητες και αποφάσεις, προωθώντας πρακτικές που συμβάλλουν στη μακροπρόθεσμη προστασία και ορθολογική χρήση των φυσικών πόρων.</a:t>
            </a:r>
            <a:endParaRPr lang="en-GB" sz="1100" dirty="0">
              <a:solidFill>
                <a:schemeClr val="accent5">
                  <a:lumMod val="50000"/>
                </a:schemeClr>
              </a:solidFill>
            </a:endParaRPr>
          </a:p>
          <a:p>
            <a:pPr lvl="0" algn="just"/>
            <a:r>
              <a:rPr lang="el-GR" sz="1100" b="1" dirty="0">
                <a:solidFill>
                  <a:schemeClr val="accent5">
                    <a:lumMod val="50000"/>
                  </a:schemeClr>
                </a:solidFill>
              </a:rPr>
              <a:t>Συμμόρφωση:</a:t>
            </a:r>
            <a:r>
              <a:rPr lang="en-GB" sz="1100" dirty="0">
                <a:solidFill>
                  <a:schemeClr val="accent5">
                    <a:lumMod val="50000"/>
                  </a:schemeClr>
                </a:solidFill>
              </a:rPr>
              <a:t> </a:t>
            </a:r>
            <a:r>
              <a:rPr lang="el-GR" sz="1100" dirty="0">
                <a:solidFill>
                  <a:schemeClr val="accent5">
                    <a:lumMod val="50000"/>
                  </a:schemeClr>
                </a:solidFill>
              </a:rPr>
              <a:t>Συμμορφωνόμαστε με την εφαρμοστέα περιβαλλοντική νομοθεσία και τις σχετικές κανονιστικές απαιτήσεις.</a:t>
            </a:r>
            <a:endParaRPr lang="en-GB" sz="1100" dirty="0">
              <a:solidFill>
                <a:schemeClr val="accent5">
                  <a:lumMod val="50000"/>
                </a:schemeClr>
              </a:solidFill>
            </a:endParaRPr>
          </a:p>
          <a:p>
            <a:pPr lvl="0" algn="just"/>
            <a:r>
              <a:rPr lang="el-GR" sz="1100" b="1" dirty="0">
                <a:solidFill>
                  <a:schemeClr val="accent5">
                    <a:lumMod val="50000"/>
                  </a:schemeClr>
                </a:solidFill>
              </a:rPr>
              <a:t>Πρόληψη της ρύπανσης και διαχείριση αποβλήτων:</a:t>
            </a:r>
            <a:r>
              <a:rPr lang="en-GB" sz="1100" dirty="0">
                <a:solidFill>
                  <a:schemeClr val="accent5">
                    <a:lumMod val="50000"/>
                  </a:schemeClr>
                </a:solidFill>
              </a:rPr>
              <a:t> </a:t>
            </a:r>
            <a:r>
              <a:rPr lang="el-GR" sz="1100" dirty="0">
                <a:solidFill>
                  <a:schemeClr val="accent5">
                    <a:lumMod val="50000"/>
                  </a:schemeClr>
                </a:solidFill>
              </a:rPr>
              <a:t>Εφαρμόζουμε πρακτικές για την πρόληψη της ρύπανσης, τη μείωση της παραγωγής αποβλήτων και την ορθή διαχείριση των αποβλήτων σύμφωνα με τις ισχύουσες απαιτήσεις.</a:t>
            </a:r>
            <a:endParaRPr lang="en-GB" sz="1100" dirty="0">
              <a:solidFill>
                <a:schemeClr val="accent5">
                  <a:lumMod val="50000"/>
                </a:schemeClr>
              </a:solidFill>
            </a:endParaRPr>
          </a:p>
          <a:p>
            <a:pPr lvl="0" algn="just"/>
            <a:r>
              <a:rPr lang="el-GR" sz="1100" b="1" dirty="0">
                <a:solidFill>
                  <a:schemeClr val="accent5">
                    <a:lumMod val="50000"/>
                  </a:schemeClr>
                </a:solidFill>
              </a:rPr>
              <a:t>Αποδοτική χρήση πόρων:</a:t>
            </a:r>
            <a:r>
              <a:rPr lang="en-GB" sz="1100" dirty="0">
                <a:solidFill>
                  <a:schemeClr val="accent5">
                    <a:lumMod val="50000"/>
                  </a:schemeClr>
                </a:solidFill>
              </a:rPr>
              <a:t> </a:t>
            </a:r>
            <a:r>
              <a:rPr lang="el-GR" sz="1100" dirty="0">
                <a:solidFill>
                  <a:schemeClr val="accent5">
                    <a:lumMod val="50000"/>
                  </a:schemeClr>
                </a:solidFill>
              </a:rPr>
              <a:t>Επιδιώκουμε την ορθολογική χρήση ενέργειας και νερού και εφαρμόζουμε, όπου είναι εφικτό, μέτρα για τη μείωση της κατανάλωσης.</a:t>
            </a:r>
            <a:endParaRPr lang="en-GB" sz="1100" dirty="0">
              <a:solidFill>
                <a:schemeClr val="accent5">
                  <a:lumMod val="50000"/>
                </a:schemeClr>
              </a:solidFill>
            </a:endParaRPr>
          </a:p>
          <a:p>
            <a:pPr lvl="0" algn="just"/>
            <a:r>
              <a:rPr lang="el-GR" sz="1100" b="1" dirty="0">
                <a:solidFill>
                  <a:schemeClr val="accent5">
                    <a:lumMod val="50000"/>
                  </a:schemeClr>
                </a:solidFill>
              </a:rPr>
              <a:t>Συνεχής βελτίωση:</a:t>
            </a:r>
            <a:r>
              <a:rPr lang="en-GB" sz="1100" dirty="0">
                <a:solidFill>
                  <a:schemeClr val="accent5">
                    <a:lumMod val="50000"/>
                  </a:schemeClr>
                </a:solidFill>
              </a:rPr>
              <a:t> </a:t>
            </a:r>
            <a:r>
              <a:rPr lang="el-GR" sz="1100" dirty="0">
                <a:solidFill>
                  <a:schemeClr val="accent5">
                    <a:lumMod val="50000"/>
                  </a:schemeClr>
                </a:solidFill>
              </a:rPr>
              <a:t>Παρακολουθούμε τις περιβαλλοντικές μας επιδόσεις και επιδιώκουμε τη συνεχή βελτίωση των περιβαλλοντικών πρακτικών και διαδικασιών μας.</a:t>
            </a:r>
            <a:endParaRPr lang="en-GB" sz="1100" dirty="0">
              <a:solidFill>
                <a:schemeClr val="accent5">
                  <a:lumMod val="50000"/>
                </a:schemeClr>
              </a:solidFill>
            </a:endParaRPr>
          </a:p>
          <a:p>
            <a:pPr lvl="0" algn="just"/>
            <a:r>
              <a:rPr lang="el-GR" sz="1100" b="1" dirty="0">
                <a:solidFill>
                  <a:schemeClr val="accent5">
                    <a:lumMod val="50000"/>
                  </a:schemeClr>
                </a:solidFill>
              </a:rPr>
              <a:t>Κυκλική οικονομία:</a:t>
            </a:r>
            <a:r>
              <a:rPr lang="en-GB" sz="1100" dirty="0">
                <a:solidFill>
                  <a:schemeClr val="accent5">
                    <a:lumMod val="50000"/>
                  </a:schemeClr>
                </a:solidFill>
              </a:rPr>
              <a:t> </a:t>
            </a:r>
            <a:r>
              <a:rPr lang="el-GR" sz="1100" dirty="0">
                <a:solidFill>
                  <a:schemeClr val="accent5">
                    <a:lumMod val="50000"/>
                  </a:schemeClr>
                </a:solidFill>
              </a:rPr>
              <a:t>Εφαρμόζουμε, όπου είναι εφικτό, πρακτικές που υποστηρίζουν τις αρχές της κυκλικής οικονομίας, σύμφωνα με το σχετικό παράρτημα και τις εφαρμοστέες απαιτήσεις.</a:t>
            </a:r>
            <a:endParaRPr lang="en-GB" sz="1100" dirty="0">
              <a:solidFill>
                <a:schemeClr val="accent5">
                  <a:lumMod val="50000"/>
                </a:schemeClr>
              </a:solidFill>
            </a:endParaRPr>
          </a:p>
          <a:p>
            <a:pPr lvl="0" algn="just"/>
            <a:r>
              <a:rPr lang="el-GR" sz="1100" b="1" dirty="0">
                <a:solidFill>
                  <a:schemeClr val="accent5">
                    <a:lumMod val="50000"/>
                  </a:schemeClr>
                </a:solidFill>
              </a:rPr>
              <a:t>Συμμετοχή και εκπαίδευση εργαζομένων:</a:t>
            </a:r>
            <a:r>
              <a:rPr lang="en-GB" sz="1100" dirty="0">
                <a:solidFill>
                  <a:schemeClr val="accent5">
                    <a:lumMod val="50000"/>
                  </a:schemeClr>
                </a:solidFill>
              </a:rPr>
              <a:t> </a:t>
            </a:r>
            <a:r>
              <a:rPr lang="el-GR" sz="1100" dirty="0">
                <a:solidFill>
                  <a:schemeClr val="accent5">
                    <a:lumMod val="50000"/>
                  </a:schemeClr>
                </a:solidFill>
              </a:rPr>
              <a:t>Ενημερώνουμε, εκπαιδεύουμε και ενθαρρύνουμε το προσωπικό να εφαρμόζει υπεύθυνες περιβαλλοντικές πρακτικές και να συμμετέχει στις σχετικές πρωτοβουλίες.</a:t>
            </a:r>
            <a:endParaRPr lang="en-GB" sz="1100" dirty="0">
              <a:solidFill>
                <a:schemeClr val="accent5">
                  <a:lumMod val="50000"/>
                </a:schemeClr>
              </a:solidFill>
            </a:endParaRPr>
          </a:p>
          <a:p>
            <a:pPr lvl="0" algn="just"/>
            <a:r>
              <a:rPr lang="el-GR" sz="1100" b="1" dirty="0">
                <a:solidFill>
                  <a:schemeClr val="accent5">
                    <a:lumMod val="50000"/>
                  </a:schemeClr>
                </a:solidFill>
              </a:rPr>
              <a:t>Περιβαλλοντικά υπεύθυνες προμήθειες:</a:t>
            </a:r>
            <a:r>
              <a:rPr lang="en-GB" sz="1100" dirty="0">
                <a:solidFill>
                  <a:schemeClr val="accent5">
                    <a:lumMod val="50000"/>
                  </a:schemeClr>
                </a:solidFill>
              </a:rPr>
              <a:t> </a:t>
            </a:r>
            <a:r>
              <a:rPr lang="el-GR" sz="1100" dirty="0">
                <a:solidFill>
                  <a:schemeClr val="accent5">
                    <a:lumMod val="50000"/>
                  </a:schemeClr>
                </a:solidFill>
              </a:rPr>
              <a:t>Λαμβάνουμε υπόψη, όπου είναι εφικτό, περιβαλλοντικά κριτήρια κατά την επιλογή και αξιολόγηση προμηθευτών και συνεργατών.</a:t>
            </a:r>
            <a:endParaRPr lang="en-GB" sz="1100" dirty="0">
              <a:solidFill>
                <a:schemeClr val="accent5">
                  <a:lumMod val="50000"/>
                </a:schemeClr>
              </a:solidFill>
            </a:endParaRPr>
          </a:p>
          <a:p>
            <a:pPr lvl="0" algn="just"/>
            <a:r>
              <a:rPr lang="el-GR" sz="1100" b="1" dirty="0">
                <a:solidFill>
                  <a:schemeClr val="accent5">
                    <a:lumMod val="50000"/>
                  </a:schemeClr>
                </a:solidFill>
              </a:rPr>
              <a:t>Υποστήριξη της βιοποικιλότητας:</a:t>
            </a:r>
            <a:r>
              <a:rPr lang="en-US" sz="1100" b="1" dirty="0">
                <a:solidFill>
                  <a:schemeClr val="accent5">
                    <a:lumMod val="50000"/>
                  </a:schemeClr>
                </a:solidFill>
              </a:rPr>
              <a:t> </a:t>
            </a:r>
            <a:r>
              <a:rPr lang="el-GR" sz="1100" dirty="0">
                <a:solidFill>
                  <a:schemeClr val="accent5">
                    <a:lumMod val="50000"/>
                  </a:schemeClr>
                </a:solidFill>
              </a:rPr>
              <a:t>Υποστηρίζουμε δράσεις που συμβάλλουν στην προστασία του τοπικού φυσικού περιβάλλοντος. Κάθε χρόνο το ξενοδοχείο διοργανώνει δράση καθαρισμού της παράκτιας περιοχής, με στόχο τη μείωση των απορριμμάτων και ιδιαίτερα της πλαστικής ρύπανσης, η οποία μπορεί να επηρεάσει τα θαλάσσια οικοσυστήματα και την άγρια ζωή</a:t>
            </a:r>
            <a:endParaRPr lang="en-GB" sz="1100" dirty="0">
              <a:solidFill>
                <a:schemeClr val="accent5">
                  <a:lumMod val="50000"/>
                </a:schemeClr>
              </a:solidFill>
            </a:endParaRPr>
          </a:p>
          <a:p>
            <a:pPr algn="just"/>
            <a:r>
              <a:rPr lang="en-GB" sz="1100" dirty="0">
                <a:solidFill>
                  <a:schemeClr val="accent5">
                    <a:lumMod val="50000"/>
                  </a:schemeClr>
                </a:solidFill>
              </a:rPr>
              <a:t> </a:t>
            </a:r>
          </a:p>
          <a:p>
            <a:pPr algn="just"/>
            <a:r>
              <a:rPr lang="el-GR" sz="1100" dirty="0">
                <a:solidFill>
                  <a:schemeClr val="accent5">
                    <a:lumMod val="50000"/>
                  </a:schemeClr>
                </a:solidFill>
              </a:rPr>
              <a:t>Το </a:t>
            </a:r>
            <a:r>
              <a:rPr lang="en-GB" sz="1100" dirty="0">
                <a:solidFill>
                  <a:schemeClr val="accent5">
                    <a:lumMod val="50000"/>
                  </a:schemeClr>
                </a:solidFill>
              </a:rPr>
              <a:t>Nissiblu Beach Resort</a:t>
            </a:r>
            <a:r>
              <a:rPr lang="el-GR" sz="1100" dirty="0">
                <a:solidFill>
                  <a:schemeClr val="accent5">
                    <a:lumMod val="50000"/>
                  </a:schemeClr>
                </a:solidFill>
              </a:rPr>
              <a:t> παρακολουθεί τακτικά την περιβαλλοντική του επίδοση μέσω εσωτερικών ελέγχων, αξιολογήσεων και συναντήσεων της διοίκησης. Η παρούσα πολιτική επανεξετάζεται τουλάχιστον σε ετήσια βάση και, όπου απαιτείται, επικαιροποιείται ώστε να λαμβάνονται υπόψη αλλαγές στην εφαρμοστέα νομοθεσία, στην τεχνολογία, στις περιβαλλοντικές επιδόσεις και στις πρακτικές λειτουργίας του ξενοδοχείου.</a:t>
            </a:r>
            <a:endParaRPr lang="en-GB" sz="1100" dirty="0">
              <a:solidFill>
                <a:schemeClr val="accent5">
                  <a:lumMod val="50000"/>
                </a:schemeClr>
              </a:solidFill>
            </a:endParaRPr>
          </a:p>
          <a:p>
            <a:pPr algn="just">
              <a:lnSpc>
                <a:spcPct val="115000"/>
              </a:lnSpc>
              <a:spcAft>
                <a:spcPts val="1000"/>
              </a:spcAft>
            </a:pPr>
            <a:endParaRPr lang="en-GB" sz="500" dirty="0">
              <a:solidFill>
                <a:schemeClr val="accent5">
                  <a:lumMod val="50000"/>
                </a:schemeClr>
              </a:solidFill>
              <a:effectLst/>
              <a:ea typeface="Aptos" panose="020B000402020202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22437A-3ABD-D12A-B672-3B64714566A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1C96E8A-1B27-4784-C443-22447961788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62D2978B-D4CC-F879-B7D5-B3276FB944AE}"/>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0AD1798-96B8-DB0C-0300-BCD4BCFE3AC5}"/>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C84F01-744A-70DD-90FE-7A6926071279}"/>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8EC33D-5D30-42B5-65D8-0692CC578145}"/>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DA9828CE-1C38-6D05-43A4-432D661D2018}"/>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F7E6A930-E315-D1C1-5292-F3A3A2722192}"/>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416DF7B4-05B8-7D49-8D7E-BE52C311BB6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13D46952-EFBD-EC33-1B1D-F26FAD7BBDB0}"/>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AE16EFD-DE47-A951-BD93-4DF39FD860F9}"/>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F396AF13-9DDD-D35F-BF06-2C655C4B5DEF}"/>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487C1ED3-CCFC-0242-B721-CDF568CE91AA}"/>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7410CD-7A4A-175A-E260-32D7AC5D1CAD}"/>
              </a:ext>
            </a:extLst>
          </p:cNvPr>
          <p:cNvSpPr>
            <a:spLocks noGrp="1"/>
          </p:cNvSpPr>
          <p:nvPr>
            <p:ph type="title"/>
          </p:nvPr>
        </p:nvSpPr>
        <p:spPr>
          <a:xfrm>
            <a:off x="466721" y="586855"/>
            <a:ext cx="3434251"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ENVIROMENTAL POLICY</a:t>
            </a:r>
          </a:p>
        </p:txBody>
      </p:sp>
      <p:sp>
        <p:nvSpPr>
          <p:cNvPr id="19" name="Subtitle 2">
            <a:extLst>
              <a:ext uri="{FF2B5EF4-FFF2-40B4-BE49-F238E27FC236}">
                <a16:creationId xmlns:a16="http://schemas.microsoft.com/office/drawing/2014/main" id="{826DCAE4-319D-1EAA-52AE-862813F8DADC}"/>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5706BC17-87B8-D0E6-567C-5E5A0F137D03}"/>
              </a:ext>
            </a:extLst>
          </p:cNvPr>
          <p:cNvSpPr txBox="1"/>
          <p:nvPr/>
        </p:nvSpPr>
        <p:spPr>
          <a:xfrm>
            <a:off x="4213077" y="239282"/>
            <a:ext cx="7854618" cy="6309420"/>
          </a:xfrm>
          <a:prstGeom prst="rect">
            <a:avLst/>
          </a:prstGeom>
          <a:noFill/>
        </p:spPr>
        <p:txBody>
          <a:bodyPr wrap="square" rtlCol="0">
            <a:spAutoFit/>
          </a:bodyPr>
          <a:lstStyle/>
          <a:p>
            <a:pPr algn="just"/>
            <a:r>
              <a:rPr lang="en-GB" sz="1100" dirty="0">
                <a:solidFill>
                  <a:schemeClr val="accent5">
                    <a:lumMod val="50000"/>
                  </a:schemeClr>
                </a:solidFill>
              </a:rPr>
              <a:t>The management and staff of Nissiblu Beach Resort recognise sustainable development and responsible environmental management as an important part of our business principles. Accordingly, Nissiblu Beach Resort implements responsible environmental management practices aimed at effectively managing the environmental aspects of its activities and, where feasible, reducing the associated environmental impacts. Our management and staff work to effectively manage the environmental aspects of the hotel’s operations, while striving to provide a high level of service and meet the expectations of our guests.</a:t>
            </a:r>
          </a:p>
          <a:p>
            <a:pPr algn="just"/>
            <a:r>
              <a:rPr lang="en-GB" sz="1100" dirty="0">
                <a:solidFill>
                  <a:schemeClr val="accent5">
                    <a:lumMod val="50000"/>
                  </a:schemeClr>
                </a:solidFill>
              </a:rPr>
              <a:t> </a:t>
            </a:r>
          </a:p>
          <a:p>
            <a:pPr algn="just"/>
            <a:r>
              <a:rPr lang="en-GB" sz="1100" dirty="0">
                <a:solidFill>
                  <a:schemeClr val="accent5">
                    <a:lumMod val="50000"/>
                  </a:schemeClr>
                </a:solidFill>
              </a:rPr>
              <a:t>This policy applies to all employees, contractors, partners and stakeholders involved in the operations of Nissiblu Beach Resort. Everyone is encouraged to contribute to achieving our environmental objectives and to follow the relevant environmental procedures and practices. This policy is communicated to our employees and relevant partners and is made available to the public through our website and other appropriate communication channels.</a:t>
            </a:r>
          </a:p>
          <a:p>
            <a:pPr algn="just"/>
            <a:r>
              <a:rPr lang="en-GB" sz="1100" dirty="0">
                <a:solidFill>
                  <a:schemeClr val="accent5">
                    <a:lumMod val="50000"/>
                  </a:schemeClr>
                </a:solidFill>
              </a:rPr>
              <a:t> </a:t>
            </a:r>
          </a:p>
          <a:p>
            <a:pPr algn="just"/>
            <a:r>
              <a:rPr lang="en-GB" sz="1100" dirty="0">
                <a:solidFill>
                  <a:schemeClr val="accent5">
                    <a:lumMod val="50000"/>
                  </a:schemeClr>
                </a:solidFill>
              </a:rPr>
              <a:t>Nissiblu Beach Resort monitors and evaluates the environmental aspects of its operations and, where feasible, implements appropriate actions to improve its environmental practices and manage the associated environmental impacts. The key areas of our environmental policy include:</a:t>
            </a:r>
          </a:p>
          <a:p>
            <a:pPr algn="just"/>
            <a:r>
              <a:rPr lang="en-GB" sz="1100" dirty="0">
                <a:solidFill>
                  <a:schemeClr val="accent5">
                    <a:lumMod val="50000"/>
                  </a:schemeClr>
                </a:solidFill>
              </a:rPr>
              <a:t> </a:t>
            </a:r>
          </a:p>
          <a:p>
            <a:pPr lvl="0" algn="just"/>
            <a:r>
              <a:rPr lang="en-GB" sz="1100" b="1" dirty="0">
                <a:solidFill>
                  <a:schemeClr val="accent5">
                    <a:lumMod val="50000"/>
                  </a:schemeClr>
                </a:solidFill>
              </a:rPr>
              <a:t>Sustainability:</a:t>
            </a:r>
            <a:r>
              <a:rPr lang="en-GB" sz="1100" dirty="0">
                <a:solidFill>
                  <a:schemeClr val="accent5">
                    <a:lumMod val="50000"/>
                  </a:schemeClr>
                </a:solidFill>
              </a:rPr>
              <a:t> We prioritise responsible environmental management in our business activities and decision-making, promoting practices that contribute to the long-term protection and responsible use of natural resources.</a:t>
            </a:r>
          </a:p>
          <a:p>
            <a:pPr lvl="0" algn="just"/>
            <a:r>
              <a:rPr lang="en-GB" sz="1100" b="1" dirty="0">
                <a:solidFill>
                  <a:schemeClr val="accent5">
                    <a:lumMod val="50000"/>
                  </a:schemeClr>
                </a:solidFill>
              </a:rPr>
              <a:t>Compliance:</a:t>
            </a:r>
            <a:r>
              <a:rPr lang="en-GB" sz="1100" dirty="0">
                <a:solidFill>
                  <a:schemeClr val="accent5">
                    <a:lumMod val="50000"/>
                  </a:schemeClr>
                </a:solidFill>
              </a:rPr>
              <a:t> We comply with applicable environmental legislation and relevant regulatory requirements.</a:t>
            </a:r>
          </a:p>
          <a:p>
            <a:pPr lvl="0" algn="just"/>
            <a:r>
              <a:rPr lang="en-GB" sz="1100" b="1" dirty="0">
                <a:solidFill>
                  <a:schemeClr val="accent5">
                    <a:lumMod val="50000"/>
                  </a:schemeClr>
                </a:solidFill>
              </a:rPr>
              <a:t>Pollution Prevention and Waste Management:</a:t>
            </a:r>
            <a:r>
              <a:rPr lang="en-GB" sz="1100" dirty="0">
                <a:solidFill>
                  <a:schemeClr val="accent5">
                    <a:lumMod val="50000"/>
                  </a:schemeClr>
                </a:solidFill>
              </a:rPr>
              <a:t> We implement practices aimed at preventing pollution, reducing waste generation and ensuring the proper management of waste in accordance with applicable requirements.</a:t>
            </a:r>
          </a:p>
          <a:p>
            <a:pPr lvl="0" algn="just"/>
            <a:r>
              <a:rPr lang="en-GB" sz="1100" b="1" dirty="0">
                <a:solidFill>
                  <a:schemeClr val="accent5">
                    <a:lumMod val="50000"/>
                  </a:schemeClr>
                </a:solidFill>
              </a:rPr>
              <a:t>Resource Efficiency:</a:t>
            </a:r>
            <a:r>
              <a:rPr lang="en-GB" sz="1100" dirty="0">
                <a:solidFill>
                  <a:schemeClr val="accent5">
                    <a:lumMod val="50000"/>
                  </a:schemeClr>
                </a:solidFill>
              </a:rPr>
              <a:t> We seek to use energy and water responsibly and, where feasible, implement measures to reduce consumption.</a:t>
            </a:r>
          </a:p>
          <a:p>
            <a:pPr lvl="0" algn="just"/>
            <a:r>
              <a:rPr lang="en-GB" sz="1100" b="1" dirty="0">
                <a:solidFill>
                  <a:schemeClr val="accent5">
                    <a:lumMod val="50000"/>
                  </a:schemeClr>
                </a:solidFill>
              </a:rPr>
              <a:t>Continuous Improvement:</a:t>
            </a:r>
            <a:r>
              <a:rPr lang="en-GB" sz="1100" dirty="0">
                <a:solidFill>
                  <a:schemeClr val="accent5">
                    <a:lumMod val="50000"/>
                  </a:schemeClr>
                </a:solidFill>
              </a:rPr>
              <a:t> We monitor our environmental performance and seek to continuously improve our environmental practices and procedures.</a:t>
            </a:r>
          </a:p>
          <a:p>
            <a:pPr lvl="0" algn="just"/>
            <a:r>
              <a:rPr lang="en-GB" sz="1100" b="1" dirty="0">
                <a:solidFill>
                  <a:schemeClr val="accent5">
                    <a:lumMod val="50000"/>
                  </a:schemeClr>
                </a:solidFill>
              </a:rPr>
              <a:t>Circular Economy:</a:t>
            </a:r>
            <a:r>
              <a:rPr lang="en-GB" sz="1100" dirty="0">
                <a:solidFill>
                  <a:schemeClr val="accent5">
                    <a:lumMod val="50000"/>
                  </a:schemeClr>
                </a:solidFill>
              </a:rPr>
              <a:t> Where feasible, we implement practices that support the principles of the circular economy, in accordance with the relevant appendix and applicable requirements.</a:t>
            </a:r>
          </a:p>
          <a:p>
            <a:pPr lvl="0" algn="just"/>
            <a:r>
              <a:rPr lang="en-GB" sz="1100" b="1" dirty="0">
                <a:solidFill>
                  <a:schemeClr val="accent5">
                    <a:lumMod val="50000"/>
                  </a:schemeClr>
                </a:solidFill>
              </a:rPr>
              <a:t>Employee Engagement and Training:</a:t>
            </a:r>
            <a:r>
              <a:rPr lang="en-GB" sz="1100" dirty="0">
                <a:solidFill>
                  <a:schemeClr val="accent5">
                    <a:lumMod val="50000"/>
                  </a:schemeClr>
                </a:solidFill>
              </a:rPr>
              <a:t> We inform, train and encourage our employees to implement responsible environmental practices and participate in relevant initiatives.</a:t>
            </a:r>
          </a:p>
          <a:p>
            <a:pPr lvl="0" algn="just"/>
            <a:r>
              <a:rPr lang="en-GB" sz="1100" b="1" dirty="0">
                <a:solidFill>
                  <a:schemeClr val="accent5">
                    <a:lumMod val="50000"/>
                  </a:schemeClr>
                </a:solidFill>
              </a:rPr>
              <a:t>Environmentally Responsible Procurement:</a:t>
            </a:r>
            <a:r>
              <a:rPr lang="en-GB" sz="1100" dirty="0">
                <a:solidFill>
                  <a:schemeClr val="accent5">
                    <a:lumMod val="50000"/>
                  </a:schemeClr>
                </a:solidFill>
              </a:rPr>
              <a:t> Where feasible, we take environmental criteria into consideration when selecting and evaluating suppliers and partners.</a:t>
            </a:r>
          </a:p>
          <a:p>
            <a:pPr lvl="0" algn="just"/>
            <a:r>
              <a:rPr lang="en-GB" sz="1100" b="1" dirty="0">
                <a:solidFill>
                  <a:schemeClr val="accent5">
                    <a:lumMod val="50000"/>
                  </a:schemeClr>
                </a:solidFill>
              </a:rPr>
              <a:t>Biodiversity Support:</a:t>
            </a:r>
            <a:r>
              <a:rPr lang="en-GB" sz="1100" dirty="0">
                <a:solidFill>
                  <a:schemeClr val="accent5">
                    <a:lumMod val="50000"/>
                  </a:schemeClr>
                </a:solidFill>
              </a:rPr>
              <a:t> We support initiatives that contribute to the protection of the local natural environment. Each year, the hotel organises a coastal clean-up activity aimed at reducing litter, particularly plastic pollution, which may adversely affect marine ecosystems and wildlife.</a:t>
            </a:r>
          </a:p>
          <a:p>
            <a:pPr algn="just"/>
            <a:r>
              <a:rPr lang="en-GB" sz="1100" dirty="0">
                <a:solidFill>
                  <a:schemeClr val="accent5">
                    <a:lumMod val="50000"/>
                  </a:schemeClr>
                </a:solidFill>
              </a:rPr>
              <a:t> </a:t>
            </a:r>
          </a:p>
          <a:p>
            <a:pPr algn="just"/>
            <a:r>
              <a:rPr lang="en-GB" sz="1100" dirty="0">
                <a:solidFill>
                  <a:schemeClr val="accent5">
                    <a:lumMod val="50000"/>
                  </a:schemeClr>
                </a:solidFill>
              </a:rPr>
              <a:t>Nissiblu Beach Resort regularly monitors its environmental performance through internal audits, assessments and management meetings. This policy is reviewed at least annually and, where necessary, updated to reflect changes in applicable legislation, technology, environmental performance and the hotel’s operational practices.</a:t>
            </a:r>
          </a:p>
          <a:p>
            <a:pPr algn="just"/>
            <a:endParaRPr lang="en-GB" sz="900" dirty="0">
              <a:solidFill>
                <a:schemeClr val="accent5">
                  <a:lumMod val="50000"/>
                </a:schemeClr>
              </a:solidFill>
            </a:endParaRPr>
          </a:p>
        </p:txBody>
      </p:sp>
    </p:spTree>
    <p:extLst>
      <p:ext uri="{BB962C8B-B14F-4D97-AF65-F5344CB8AC3E}">
        <p14:creationId xmlns:p14="http://schemas.microsoft.com/office/powerpoint/2010/main" val="3466884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E522DA-96C2-4CA9-C677-BD9E6341662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672D8ED-60C7-7E95-1739-485C8D9868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9F7960E-7026-828C-9222-96201B7655F9}"/>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4CE4D6-583B-8E02-1440-0F2D8E338902}"/>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020CB3-A7E8-02B3-B738-AD9AAC4CCB4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074334-BCCF-D6EE-DDFB-5E86F48E560A}"/>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7EA790BD-953A-0BFC-A4C8-FBAA2938C718}"/>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1D091E0E-5B51-51CC-DC83-4C92956083B3}"/>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EF7C82E5-5A05-D475-0F16-BB7FA846F22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1B2CAA97-DF08-607B-A55C-241E90797889}"/>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B96A7D3-5209-384B-A6A6-758C3C0248BD}"/>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6A87A31A-AC78-C3B5-5A30-D042E82E999E}"/>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983474C-8186-087D-D553-B22015252950}"/>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53E0EE-3F85-F0DB-6903-23FB0B77CE37}"/>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latin typeface="Calibri Light (Headings)"/>
                <a:ea typeface="Calibri" panose="020F0502020204030204" pitchFamily="34" charset="0"/>
                <a:cs typeface="Times New Roman" panose="02020603050405020304" pitchFamily="18" charset="0"/>
              </a:rPr>
              <a:t>ΠΟΛΙΤΙΚΗ ΚΥΚΛΙΚΗΣ ΟΙΚΟΝΟΜΙΑΣ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6D256DB8-13B0-E2C1-4DEA-FCBFD6B1E005}"/>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F0B6B810-7F47-D749-FD08-9825CBAC02C6}"/>
              </a:ext>
            </a:extLst>
          </p:cNvPr>
          <p:cNvSpPr txBox="1"/>
          <p:nvPr/>
        </p:nvSpPr>
        <p:spPr>
          <a:xfrm>
            <a:off x="4213077" y="239282"/>
            <a:ext cx="7854618" cy="6727419"/>
          </a:xfrm>
          <a:prstGeom prst="rect">
            <a:avLst/>
          </a:prstGeom>
          <a:noFill/>
        </p:spPr>
        <p:txBody>
          <a:bodyPr wrap="square" rtlCol="0">
            <a:spAutoFit/>
          </a:bodyPr>
          <a:lstStyle/>
          <a:p>
            <a:pPr algn="just"/>
            <a:r>
              <a:rPr lang="el-GR" sz="1100" dirty="0">
                <a:solidFill>
                  <a:schemeClr val="accent5">
                    <a:lumMod val="50000"/>
                  </a:schemeClr>
                </a:solidFill>
              </a:rPr>
              <a:t>Η Διεύθυνση και το προσωπικό του </a:t>
            </a:r>
            <a:r>
              <a:rPr lang="en-GB" sz="1100" dirty="0">
                <a:solidFill>
                  <a:schemeClr val="accent5">
                    <a:lumMod val="50000"/>
                  </a:schemeClr>
                </a:solidFill>
              </a:rPr>
              <a:t>NissiBlu Beach Resort</a:t>
            </a:r>
            <a:r>
              <a:rPr lang="el-GR" sz="1100" dirty="0">
                <a:solidFill>
                  <a:schemeClr val="accent5">
                    <a:lumMod val="50000"/>
                  </a:schemeClr>
                </a:solidFill>
              </a:rPr>
              <a:t> αναγνωρίζουν την κυκλική οικονομία ως σημαντική αρχή της βιώσιμης ανάπτυξης και αναπόσπαστο μέρος της εταιρικής μας υπευθυνότητας. Δεσμευόμαστε να λειτουργούμε το ξενοδοχείο μας με τρόπο που προάγει την υπεύθυνη χρήση των πόρων, μειώνει την παραγωγή αποβλήτων και ενθαρρύνει την επαναχρησιμοποίηση και ανακύκλωση υλικών, με στόχο τη δημιουργία μακροπρόθεσμης αξίας και τη μείωση των περιβαλλοντικών επιπτώσεων.</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Η δέσμευση τόσο της Διεύθυνσης όσο και του προσωπικού είναι απαραίτητη για την ενσωμάτωση πρακτικών κυκλικής οικονομίας στην καθημερινή μας λειτουργία, διατηρώντας παράλληλα υψηλά πρότυπα εξυπηρέτησης των επισκεπτών. Η παρούσα πολιτική εφαρμόζεται σε όλους τους εργαζομένους, εργολάβους και λοιπά σχετικά ενδιαφερόμενα μέρη και ενθαρρύνουμε την ενεργό συμμετοχή τους στην υποστήριξη των στόχων μας για την κυκλική οικονομία. Η πολιτική θα κοινοποιείται σε όλα τα σχετικά μέρη και θα είναι διαθέσιμη στο κοινό μέσω της ιστοσελίδας μας και των λοιπών διαύλων επικοινωνίας.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Το </a:t>
            </a:r>
            <a:r>
              <a:rPr lang="en-GB" sz="1100" dirty="0">
                <a:solidFill>
                  <a:schemeClr val="accent5">
                    <a:lumMod val="50000"/>
                  </a:schemeClr>
                </a:solidFill>
              </a:rPr>
              <a:t>NissiBlu Beach Resort</a:t>
            </a:r>
            <a:r>
              <a:rPr lang="el-GR" sz="1100" dirty="0">
                <a:solidFill>
                  <a:schemeClr val="accent5">
                    <a:lumMod val="50000"/>
                  </a:schemeClr>
                </a:solidFill>
              </a:rPr>
              <a:t> δεσμεύεται για τη συνεχή βελτίωση της λειτουργικής του απόδοσης, την ενίσχυση της αποδοτικότητας των πόρων και τη διερεύνηση ευκαιριών για τη μείωση των εκπομπών αερίων του θερμοκηπίου που συνδέονται με τη λειτουργία του. Μέσω της εφαρμογής των αρχών της κυκλικής οικονομίας, επιδιώκουμε την υπεύθυνη χρήση των πόρων, την παράταση της ωφέλιμης ζωής προϊόντων και υλικών και τη μείωση των περιβαλλοντικών επιπτώσεων που σχετίζονται με τις δραστηριότητές μας.</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Για την επίτευξη των παραπάνω στόχων, θα:</a:t>
            </a:r>
            <a:endParaRPr lang="en-GB" sz="1100" dirty="0">
              <a:solidFill>
                <a:schemeClr val="accent5">
                  <a:lumMod val="50000"/>
                </a:schemeClr>
              </a:solidFill>
            </a:endParaRPr>
          </a:p>
          <a:p>
            <a:pPr lvl="0" algn="just"/>
            <a:r>
              <a:rPr lang="el-GR" sz="1100" b="1" dirty="0">
                <a:solidFill>
                  <a:schemeClr val="accent5">
                    <a:lumMod val="50000"/>
                  </a:schemeClr>
                </a:solidFill>
              </a:rPr>
              <a:t>Κυκλικός σχεδιασμός και προμήθειες:</a:t>
            </a:r>
            <a:r>
              <a:rPr lang="en-GB" sz="1100" dirty="0">
                <a:solidFill>
                  <a:schemeClr val="accent5">
                    <a:lumMod val="50000"/>
                  </a:schemeClr>
                </a:solidFill>
              </a:rPr>
              <a:t> </a:t>
            </a:r>
            <a:r>
              <a:rPr lang="el-GR" sz="1100" dirty="0">
                <a:solidFill>
                  <a:schemeClr val="accent5">
                    <a:lumMod val="50000"/>
                  </a:schemeClr>
                </a:solidFill>
              </a:rPr>
              <a:t>Δίνουμε προτεραιότητα σε προϊόντα, υλικά και υπηρεσίες που έχουν σχεδιαστεί με γνώμονα την ανθεκτικότητα, την επισκευασιμότητα και την ανακυκλωσιμότητα.</a:t>
            </a:r>
            <a:endParaRPr lang="en-GB" sz="1100" dirty="0">
              <a:solidFill>
                <a:schemeClr val="accent5">
                  <a:lumMod val="50000"/>
                </a:schemeClr>
              </a:solidFill>
            </a:endParaRPr>
          </a:p>
          <a:p>
            <a:pPr lvl="0" algn="just"/>
            <a:r>
              <a:rPr lang="el-GR" sz="1100" b="1" dirty="0">
                <a:solidFill>
                  <a:schemeClr val="accent5">
                    <a:lumMod val="50000"/>
                  </a:schemeClr>
                </a:solidFill>
              </a:rPr>
              <a:t>Μείωση αποβλήτων:</a:t>
            </a:r>
            <a:r>
              <a:rPr lang="en-GB" sz="1100" dirty="0">
                <a:solidFill>
                  <a:schemeClr val="accent5">
                    <a:lumMod val="50000"/>
                  </a:schemeClr>
                </a:solidFill>
              </a:rPr>
              <a:t> </a:t>
            </a:r>
            <a:r>
              <a:rPr lang="el-GR" sz="1100" dirty="0">
                <a:solidFill>
                  <a:schemeClr val="accent5">
                    <a:lumMod val="50000"/>
                  </a:schemeClr>
                </a:solidFill>
              </a:rPr>
              <a:t>Εφαρμόζουμε συστήματα για την πρόληψη της δημιουργίας αποβλήτων και διασφαλίζουμε, όπου είναι εφικτό, την επαναχρησιμοποίηση, επισκευή ή ανακύκλωση υλικών.</a:t>
            </a:r>
            <a:endParaRPr lang="en-GB" sz="1100" dirty="0">
              <a:solidFill>
                <a:schemeClr val="accent5">
                  <a:lumMod val="50000"/>
                </a:schemeClr>
              </a:solidFill>
            </a:endParaRPr>
          </a:p>
          <a:p>
            <a:pPr lvl="0" algn="just"/>
            <a:r>
              <a:rPr lang="el-GR" sz="1100" b="1" dirty="0">
                <a:solidFill>
                  <a:schemeClr val="accent5">
                    <a:lumMod val="50000"/>
                  </a:schemeClr>
                </a:solidFill>
              </a:rPr>
              <a:t>Αποδοτική χρήση πόρων:</a:t>
            </a:r>
            <a:r>
              <a:rPr lang="en-GB" sz="1100" dirty="0">
                <a:solidFill>
                  <a:schemeClr val="accent5">
                    <a:lumMod val="50000"/>
                  </a:schemeClr>
                </a:solidFill>
              </a:rPr>
              <a:t> </a:t>
            </a:r>
            <a:r>
              <a:rPr lang="el-GR" sz="1100" dirty="0">
                <a:solidFill>
                  <a:schemeClr val="accent5">
                    <a:lumMod val="50000"/>
                  </a:schemeClr>
                </a:solidFill>
              </a:rPr>
              <a:t>Βελτιστοποιούμε τη χρήση ενέργειας, νερού και πρώτων υλών, με στόχο τη μείωση της κατανάλωσης και των περιβαλλοντικών επιπτώσεων.</a:t>
            </a:r>
            <a:endParaRPr lang="en-GB" sz="1100" dirty="0">
              <a:solidFill>
                <a:schemeClr val="accent5">
                  <a:lumMod val="50000"/>
                </a:schemeClr>
              </a:solidFill>
            </a:endParaRPr>
          </a:p>
          <a:p>
            <a:pPr lvl="0" algn="just"/>
            <a:r>
              <a:rPr lang="el-GR" sz="1100" b="1" dirty="0">
                <a:solidFill>
                  <a:schemeClr val="accent5">
                    <a:lumMod val="50000"/>
                  </a:schemeClr>
                </a:solidFill>
              </a:rPr>
              <a:t>Συνεργασία με προμηθευτές:</a:t>
            </a:r>
            <a:r>
              <a:rPr lang="en-GB" sz="1100" dirty="0">
                <a:solidFill>
                  <a:schemeClr val="accent5">
                    <a:lumMod val="50000"/>
                  </a:schemeClr>
                </a:solidFill>
              </a:rPr>
              <a:t> </a:t>
            </a:r>
            <a:r>
              <a:rPr lang="el-GR" sz="1100" dirty="0">
                <a:solidFill>
                  <a:schemeClr val="accent5">
                    <a:lumMod val="50000"/>
                  </a:schemeClr>
                </a:solidFill>
              </a:rPr>
              <a:t>Συνεργαζόμαστε με προμηθευτές που υποστηρίζουν τις αρχές της κυκλικής οικονομίας και, όπου είναι εφικτό, κυκλικές ή κλειστού κύκλου εφοδιαστικές αλυσίδες.</a:t>
            </a:r>
            <a:endParaRPr lang="en-GB" sz="1100" dirty="0">
              <a:solidFill>
                <a:schemeClr val="accent5">
                  <a:lumMod val="50000"/>
                </a:schemeClr>
              </a:solidFill>
            </a:endParaRPr>
          </a:p>
          <a:p>
            <a:pPr lvl="0" algn="just"/>
            <a:r>
              <a:rPr lang="el-GR" sz="1100" b="1" dirty="0">
                <a:solidFill>
                  <a:schemeClr val="accent5">
                    <a:lumMod val="50000"/>
                  </a:schemeClr>
                </a:solidFill>
              </a:rPr>
              <a:t>Καινοτομία και συνεχής βελτίωση:</a:t>
            </a:r>
            <a:r>
              <a:rPr lang="en-GB" sz="1100" dirty="0">
                <a:solidFill>
                  <a:schemeClr val="accent5">
                    <a:lumMod val="50000"/>
                  </a:schemeClr>
                </a:solidFill>
              </a:rPr>
              <a:t> </a:t>
            </a:r>
            <a:r>
              <a:rPr lang="el-GR" sz="1100" dirty="0">
                <a:solidFill>
                  <a:schemeClr val="accent5">
                    <a:lumMod val="50000"/>
                  </a:schemeClr>
                </a:solidFill>
              </a:rPr>
              <a:t>Επανεξετάζουμε τακτικά τις λειτουργίες μας, ώστε να εντοπίζουμε ευκαιρίες για την εφαρμογή λύσεων κυκλικής οικονομίας και τη συνεχή βελτίωση των πρακτικών μας.</a:t>
            </a:r>
            <a:endParaRPr lang="en-GB" sz="1100" dirty="0">
              <a:solidFill>
                <a:schemeClr val="accent5">
                  <a:lumMod val="50000"/>
                </a:schemeClr>
              </a:solidFill>
            </a:endParaRPr>
          </a:p>
          <a:p>
            <a:pPr lvl="0" algn="just"/>
            <a:r>
              <a:rPr lang="el-GR" sz="1100" b="1" dirty="0">
                <a:solidFill>
                  <a:schemeClr val="accent5">
                    <a:lumMod val="50000"/>
                  </a:schemeClr>
                </a:solidFill>
              </a:rPr>
              <a:t>Ενεργή συμμετοχή των εργαζομένων:</a:t>
            </a:r>
            <a:r>
              <a:rPr lang="en-GB" sz="1100" dirty="0">
                <a:solidFill>
                  <a:schemeClr val="accent5">
                    <a:lumMod val="50000"/>
                  </a:schemeClr>
                </a:solidFill>
              </a:rPr>
              <a:t> </a:t>
            </a:r>
            <a:r>
              <a:rPr lang="el-GR" sz="1100" dirty="0">
                <a:solidFill>
                  <a:schemeClr val="accent5">
                    <a:lumMod val="50000"/>
                  </a:schemeClr>
                </a:solidFill>
              </a:rPr>
              <a:t>Εκπαιδεύουμε και ενδυναμώνουμε το προσωπικό μας ώστε να υιοθετεί πρακτικές κυκλικής οικονομίας, καλλιεργώντας μια κουλτούρα υπευθυνότητας και καινοτομίας.</a:t>
            </a:r>
            <a:endParaRPr lang="en-GB" sz="1100" dirty="0">
              <a:solidFill>
                <a:schemeClr val="accent5">
                  <a:lumMod val="50000"/>
                </a:schemeClr>
              </a:solidFill>
            </a:endParaRPr>
          </a:p>
          <a:p>
            <a:pPr lvl="0" algn="just"/>
            <a:r>
              <a:rPr lang="el-GR" sz="1100" b="1" dirty="0">
                <a:solidFill>
                  <a:schemeClr val="accent5">
                    <a:lumMod val="50000"/>
                  </a:schemeClr>
                </a:solidFill>
              </a:rPr>
              <a:t>Συμμετοχή των επισκεπτών:</a:t>
            </a:r>
            <a:r>
              <a:rPr lang="en-GB" sz="1100" dirty="0">
                <a:solidFill>
                  <a:schemeClr val="accent5">
                    <a:lumMod val="50000"/>
                  </a:schemeClr>
                </a:solidFill>
              </a:rPr>
              <a:t> </a:t>
            </a:r>
            <a:r>
              <a:rPr lang="el-GR" sz="1100" dirty="0">
                <a:solidFill>
                  <a:schemeClr val="accent5">
                    <a:lumMod val="50000"/>
                  </a:schemeClr>
                </a:solidFill>
              </a:rPr>
              <a:t>Ενθαρρύνουμε τους επισκέπτες μας να συμμετέχουν σε πρωτοβουλίες ανακύκλωσης και επαναχρησιμοποίησης, καθώς και να υιοθετούν υπεύθυνες πρακτικές κατανάλωσης κατά τη διάρκεια της διαμονής τους.</a:t>
            </a:r>
            <a:endParaRPr lang="en-GB" sz="1100" dirty="0">
              <a:solidFill>
                <a:schemeClr val="accent5">
                  <a:lumMod val="50000"/>
                </a:schemeClr>
              </a:solidFill>
            </a:endParaRPr>
          </a:p>
          <a:p>
            <a:pPr lvl="0" algn="just"/>
            <a:r>
              <a:rPr lang="el-GR" sz="1100" b="1" dirty="0">
                <a:solidFill>
                  <a:schemeClr val="accent5">
                    <a:lumMod val="50000"/>
                  </a:schemeClr>
                </a:solidFill>
              </a:rPr>
              <a:t>Παρακολούθηση και διαφάνεια:</a:t>
            </a:r>
            <a:r>
              <a:rPr lang="en-GB" sz="1100" dirty="0">
                <a:solidFill>
                  <a:schemeClr val="accent5">
                    <a:lumMod val="50000"/>
                  </a:schemeClr>
                </a:solidFill>
              </a:rPr>
              <a:t> </a:t>
            </a:r>
            <a:r>
              <a:rPr lang="el-GR" sz="1100" dirty="0">
                <a:solidFill>
                  <a:schemeClr val="accent5">
                    <a:lumMod val="50000"/>
                  </a:schemeClr>
                </a:solidFill>
              </a:rPr>
              <a:t>Παρακολουθούμε την πρόοδό μας μέσω ελέγχων και αξιολογήσεων, δημοσιοποιώντας τα επιτεύγματά μας και τους τομείς στους οποίους απαιτείται περαιτέρω βελτίωση.</a:t>
            </a:r>
            <a:endParaRPr lang="en-GB" sz="1100" dirty="0">
              <a:solidFill>
                <a:schemeClr val="accent5">
                  <a:lumMod val="50000"/>
                </a:schemeClr>
              </a:solidFill>
            </a:endParaRPr>
          </a:p>
          <a:p>
            <a:pPr algn="just"/>
            <a:r>
              <a:rPr lang="el-GR" sz="1100" dirty="0">
                <a:solidFill>
                  <a:schemeClr val="accent5">
                    <a:lumMod val="50000"/>
                  </a:schemeClr>
                </a:solidFill>
              </a:rPr>
              <a:t> </a:t>
            </a:r>
            <a:endParaRPr lang="en-GB" sz="1100" dirty="0">
              <a:solidFill>
                <a:schemeClr val="accent5">
                  <a:lumMod val="50000"/>
                </a:schemeClr>
              </a:solidFill>
            </a:endParaRPr>
          </a:p>
          <a:p>
            <a:pPr algn="just"/>
            <a:r>
              <a:rPr lang="el-GR" sz="1100" dirty="0">
                <a:solidFill>
                  <a:schemeClr val="accent5">
                    <a:lumMod val="50000"/>
                  </a:schemeClr>
                </a:solidFill>
              </a:rPr>
              <a:t>Η παρούσα πολιτική θα επανεξετάζεται και θα επικαιροποιείται σε ετήσια βάση, ώστε να ανταποκρίνεται στις εξελίξεις των πρακτικών κυκλικής οικονομίας, στη μεταβαλλόμενη νομοθεσία και στις τεχνολογικές εξελίξεις.</a:t>
            </a:r>
            <a:endParaRPr lang="en-GB" sz="1100" dirty="0">
              <a:solidFill>
                <a:schemeClr val="accent5">
                  <a:lumMod val="50000"/>
                </a:schemeClr>
              </a:solidFill>
            </a:endParaRPr>
          </a:p>
          <a:p>
            <a:pPr algn="just"/>
            <a:r>
              <a:rPr lang="el-GR" sz="1100" dirty="0">
                <a:solidFill>
                  <a:schemeClr val="accent5">
                    <a:lumMod val="50000"/>
                  </a:schemeClr>
                </a:solidFill>
              </a:rPr>
              <a:t>Μέσω της υιοθέτησης των παραπάνω αρχών, το </a:t>
            </a:r>
            <a:r>
              <a:rPr lang="en-GB" sz="1100" dirty="0">
                <a:solidFill>
                  <a:schemeClr val="accent5">
                    <a:lumMod val="50000"/>
                  </a:schemeClr>
                </a:solidFill>
              </a:rPr>
              <a:t>NissiBlu Beach Resort</a:t>
            </a:r>
            <a:r>
              <a:rPr lang="el-GR" sz="1100" dirty="0">
                <a:solidFill>
                  <a:schemeClr val="accent5">
                    <a:lumMod val="50000"/>
                  </a:schemeClr>
                </a:solidFill>
              </a:rPr>
              <a:t> δεσμεύεται για τη συνεχή βελτίωση των πρακτικών κυκλικής οικονομίας που εφαρμόζει και για την υπεύθυνη χρήση των πόρων.</a:t>
            </a:r>
            <a:endParaRPr lang="en-GB" sz="1100" dirty="0">
              <a:solidFill>
                <a:schemeClr val="accent5">
                  <a:lumMod val="50000"/>
                </a:schemeClr>
              </a:solidFill>
            </a:endParaRPr>
          </a:p>
          <a:p>
            <a:pPr algn="just"/>
            <a:r>
              <a:rPr lang="en-GB" sz="1100" b="1" dirty="0">
                <a:solidFill>
                  <a:schemeClr val="accent5">
                    <a:lumMod val="50000"/>
                  </a:schemeClr>
                </a:solidFill>
              </a:rPr>
              <a:t> </a:t>
            </a:r>
            <a:endParaRPr lang="en-GB" sz="1100" dirty="0">
              <a:solidFill>
                <a:schemeClr val="accent5">
                  <a:lumMod val="50000"/>
                </a:schemeClr>
              </a:solidFill>
            </a:endParaRPr>
          </a:p>
          <a:p>
            <a:pPr algn="just">
              <a:lnSpc>
                <a:spcPct val="115000"/>
              </a:lnSpc>
              <a:spcAft>
                <a:spcPts val="1000"/>
              </a:spcAft>
            </a:pPr>
            <a:endParaRPr lang="en-GB" sz="100" dirty="0">
              <a:solidFill>
                <a:schemeClr val="accent5">
                  <a:lumMod val="50000"/>
                </a:schemeClr>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060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66437-BC0D-5472-DD96-DAD3CD57545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4B6BA9-1B95-2FB7-2CDE-CD86ED8D65E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B3403047-73A9-DABA-8FAD-2F3DC68B1F7F}"/>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2892D6-C17A-E2D1-7E04-34CFDE3B4D96}"/>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879B367-C189-0203-C25D-EE6D0A9A9A7C}"/>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4768A6-B713-87C2-39CC-018228B6F03C}"/>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D2D5648-606D-BFA4-A4FE-D6C8FE9858D1}"/>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338FBE5-D647-C97F-FB64-CFA67DA6C2FB}"/>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4FDB28F1-0EF3-CF31-57EF-95E1B06DE3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92D87-6868-772D-BCA8-E0B6AF909FFA}"/>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C41B34E-0843-0AB2-3E9D-6F33E2007DF6}"/>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1F1F5995-DDD5-61C4-ED0D-3EF3E05C794D}"/>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149F50C-81D3-7BA1-8152-C77CC7489E1F}"/>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CE669F-A195-B7CA-E08F-236E96699AD0}"/>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CIRCULAR ECONOMY POLICY</a:t>
            </a:r>
          </a:p>
        </p:txBody>
      </p:sp>
      <p:sp>
        <p:nvSpPr>
          <p:cNvPr id="19" name="Subtitle 2">
            <a:extLst>
              <a:ext uri="{FF2B5EF4-FFF2-40B4-BE49-F238E27FC236}">
                <a16:creationId xmlns:a16="http://schemas.microsoft.com/office/drawing/2014/main" id="{B168BD0B-1CE1-153A-A28A-CF6B27AE7619}"/>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B7EE8C4-15E7-F341-B591-DBE2E8C91482}"/>
              </a:ext>
            </a:extLst>
          </p:cNvPr>
          <p:cNvSpPr txBox="1"/>
          <p:nvPr/>
        </p:nvSpPr>
        <p:spPr>
          <a:xfrm>
            <a:off x="4213077" y="239282"/>
            <a:ext cx="7854618" cy="6901889"/>
          </a:xfrm>
          <a:prstGeom prst="rect">
            <a:avLst/>
          </a:prstGeom>
          <a:noFill/>
        </p:spPr>
        <p:txBody>
          <a:bodyPr wrap="square" rtlCol="0">
            <a:spAutoFit/>
          </a:bodyPr>
          <a:lstStyle/>
          <a:p>
            <a:pPr algn="just"/>
            <a:r>
              <a:rPr lang="en-GB" sz="1200" dirty="0">
                <a:solidFill>
                  <a:schemeClr val="accent5">
                    <a:lumMod val="50000"/>
                  </a:schemeClr>
                </a:solidFill>
              </a:rPr>
              <a:t>The management and staff of NissiBlu Beach Resort recognise the circular economy as an important principle of sustainable development and an integral part of our corporate responsibility. We are committed to operating our hotel in a way that promotes responsible resource use, reduces waste, and encourages the reuse and recycling of materials, with the aim of supporting long term value creation and reducing environmental impacts.</a:t>
            </a:r>
          </a:p>
          <a:p>
            <a:pPr algn="just"/>
            <a:r>
              <a:rPr lang="en-GB" sz="1200" dirty="0">
                <a:solidFill>
                  <a:schemeClr val="accent5">
                    <a:lumMod val="50000"/>
                  </a:schemeClr>
                </a:solidFill>
              </a:rPr>
              <a:t> </a:t>
            </a:r>
          </a:p>
          <a:p>
            <a:pPr algn="just"/>
            <a:r>
              <a:rPr lang="en-GB" sz="1200" dirty="0">
                <a:solidFill>
                  <a:schemeClr val="accent5">
                    <a:lumMod val="50000"/>
                  </a:schemeClr>
                </a:solidFill>
              </a:rPr>
              <a:t>The commitment of both management and staff is essential to integrating circular economy practices into our daily operations while maintaining high standards of guest service. This policy applies to all employees, contractors and relevant stakeholders, and we encourage their active participation in supporting our circular economy objectives. The policy will be communicated to all relevant parties and made publicly available through our website and communication channels.</a:t>
            </a:r>
          </a:p>
          <a:p>
            <a:pPr algn="just"/>
            <a:r>
              <a:rPr lang="en-GB" sz="1200" dirty="0">
                <a:solidFill>
                  <a:schemeClr val="accent5">
                    <a:lumMod val="50000"/>
                  </a:schemeClr>
                </a:solidFill>
              </a:rPr>
              <a:t> </a:t>
            </a:r>
          </a:p>
          <a:p>
            <a:pPr algn="just"/>
            <a:r>
              <a:rPr lang="en-GB" sz="1200" dirty="0">
                <a:solidFill>
                  <a:schemeClr val="accent5">
                    <a:lumMod val="50000"/>
                  </a:schemeClr>
                </a:solidFill>
              </a:rPr>
              <a:t>NissiBlu Beach Resort is committed to continuously improving its operational performance, supporting resource efficiency and seeking opportunities to reduce greenhouse gas emissions associated with our operations. By applying circular economy principles, we aim to use resources responsibly, extend the useful life of products and materials, and reduce the environmental impacts associated with our activities. </a:t>
            </a:r>
          </a:p>
          <a:p>
            <a:pPr algn="just"/>
            <a:r>
              <a:rPr lang="en-GB" sz="1200" dirty="0">
                <a:solidFill>
                  <a:schemeClr val="accent5">
                    <a:lumMod val="50000"/>
                  </a:schemeClr>
                </a:solidFill>
              </a:rPr>
              <a:t> </a:t>
            </a:r>
          </a:p>
          <a:p>
            <a:pPr algn="just"/>
            <a:r>
              <a:rPr lang="en-GB" sz="1200" dirty="0">
                <a:solidFill>
                  <a:schemeClr val="accent5">
                    <a:lumMod val="50000"/>
                  </a:schemeClr>
                </a:solidFill>
              </a:rPr>
              <a:t>To achieve these objectives, we will:</a:t>
            </a:r>
          </a:p>
          <a:p>
            <a:pPr lvl="0" algn="just"/>
            <a:r>
              <a:rPr lang="en-GB" sz="1200" b="1" dirty="0">
                <a:solidFill>
                  <a:schemeClr val="accent5">
                    <a:lumMod val="50000"/>
                  </a:schemeClr>
                </a:solidFill>
              </a:rPr>
              <a:t>Circular design and procurement:</a:t>
            </a:r>
            <a:r>
              <a:rPr lang="en-GB" sz="1200" dirty="0">
                <a:solidFill>
                  <a:schemeClr val="accent5">
                    <a:lumMod val="50000"/>
                  </a:schemeClr>
                </a:solidFill>
              </a:rPr>
              <a:t> Prioritise products, materials, and services designed for durability, repairability, and recyclability.</a:t>
            </a:r>
          </a:p>
          <a:p>
            <a:pPr lvl="0" algn="just"/>
            <a:r>
              <a:rPr lang="en-GB" sz="1200" b="1" dirty="0">
                <a:solidFill>
                  <a:schemeClr val="accent5">
                    <a:lumMod val="50000"/>
                  </a:schemeClr>
                </a:solidFill>
              </a:rPr>
              <a:t>Waste reduction:</a:t>
            </a:r>
            <a:r>
              <a:rPr lang="en-GB" sz="1200" dirty="0">
                <a:solidFill>
                  <a:schemeClr val="accent5">
                    <a:lumMod val="50000"/>
                  </a:schemeClr>
                </a:solidFill>
              </a:rPr>
              <a:t> Implement systems to prevent waste generation and ensure materials are reused, repaired, or recycled wherever possible.</a:t>
            </a:r>
          </a:p>
          <a:p>
            <a:pPr lvl="0" algn="just"/>
            <a:r>
              <a:rPr lang="en-GB" sz="1200" b="1" dirty="0">
                <a:solidFill>
                  <a:schemeClr val="accent5">
                    <a:lumMod val="50000"/>
                  </a:schemeClr>
                </a:solidFill>
              </a:rPr>
              <a:t>Resource efficiency:</a:t>
            </a:r>
            <a:r>
              <a:rPr lang="en-GB" sz="1200" dirty="0">
                <a:solidFill>
                  <a:schemeClr val="accent5">
                    <a:lumMod val="50000"/>
                  </a:schemeClr>
                </a:solidFill>
              </a:rPr>
              <a:t> Optimise energy, water, and raw material use to reduce consumption and environmental impact.</a:t>
            </a:r>
          </a:p>
          <a:p>
            <a:pPr lvl="0" algn="just"/>
            <a:r>
              <a:rPr lang="en-GB" sz="1200" b="1" dirty="0">
                <a:solidFill>
                  <a:schemeClr val="accent5">
                    <a:lumMod val="50000"/>
                  </a:schemeClr>
                </a:solidFill>
              </a:rPr>
              <a:t>Supplier collaboration:</a:t>
            </a:r>
            <a:r>
              <a:rPr lang="en-GB" sz="1200" dirty="0">
                <a:solidFill>
                  <a:schemeClr val="accent5">
                    <a:lumMod val="50000"/>
                  </a:schemeClr>
                </a:solidFill>
              </a:rPr>
              <a:t> </a:t>
            </a:r>
            <a:r>
              <a:rPr lang="en-US" sz="1200" dirty="0">
                <a:solidFill>
                  <a:schemeClr val="accent5">
                    <a:lumMod val="50000"/>
                  </a:schemeClr>
                </a:solidFill>
              </a:rPr>
              <a:t>Partner with suppliers who support circular economy principles and, where feasible, closed-loop or circular supply chains.</a:t>
            </a:r>
            <a:endParaRPr lang="en-GB" sz="1200" dirty="0">
              <a:solidFill>
                <a:schemeClr val="accent5">
                  <a:lumMod val="50000"/>
                </a:schemeClr>
              </a:solidFill>
            </a:endParaRPr>
          </a:p>
          <a:p>
            <a:pPr lvl="0" algn="just"/>
            <a:r>
              <a:rPr lang="en-GB" sz="1200" b="1" dirty="0">
                <a:solidFill>
                  <a:schemeClr val="accent5">
                    <a:lumMod val="50000"/>
                  </a:schemeClr>
                </a:solidFill>
              </a:rPr>
              <a:t>Innovation and continuous improvement:</a:t>
            </a:r>
            <a:r>
              <a:rPr lang="en-GB" sz="1200" dirty="0">
                <a:solidFill>
                  <a:schemeClr val="accent5">
                    <a:lumMod val="50000"/>
                  </a:schemeClr>
                </a:solidFill>
              </a:rPr>
              <a:t> Regularly review operations to identify opportunities for circular solutions and improve our practices.</a:t>
            </a:r>
          </a:p>
          <a:p>
            <a:pPr lvl="0" algn="just"/>
            <a:r>
              <a:rPr lang="en-GB" sz="1200" b="1" dirty="0">
                <a:solidFill>
                  <a:schemeClr val="accent5">
                    <a:lumMod val="50000"/>
                  </a:schemeClr>
                </a:solidFill>
              </a:rPr>
              <a:t>Employee engagement:</a:t>
            </a:r>
            <a:r>
              <a:rPr lang="en-GB" sz="1200" dirty="0">
                <a:solidFill>
                  <a:schemeClr val="accent5">
                    <a:lumMod val="50000"/>
                  </a:schemeClr>
                </a:solidFill>
              </a:rPr>
              <a:t> Educate and empower staff to adopt circular practices, fostering a culture of responsibility and innovation.</a:t>
            </a:r>
          </a:p>
          <a:p>
            <a:pPr lvl="0" algn="just"/>
            <a:r>
              <a:rPr lang="en-GB" sz="1200" b="1" dirty="0">
                <a:solidFill>
                  <a:schemeClr val="accent5">
                    <a:lumMod val="50000"/>
                  </a:schemeClr>
                </a:solidFill>
              </a:rPr>
              <a:t>Guest participation:</a:t>
            </a:r>
            <a:r>
              <a:rPr lang="en-GB" sz="1200" dirty="0">
                <a:solidFill>
                  <a:schemeClr val="accent5">
                    <a:lumMod val="50000"/>
                  </a:schemeClr>
                </a:solidFill>
              </a:rPr>
              <a:t> Encourage our guests to engage in recycling, reuse initiatives, and responsible consumption during their stay.</a:t>
            </a:r>
          </a:p>
          <a:p>
            <a:pPr lvl="0" algn="just"/>
            <a:r>
              <a:rPr lang="en-GB" sz="1200" b="1" dirty="0">
                <a:solidFill>
                  <a:schemeClr val="accent5">
                    <a:lumMod val="50000"/>
                  </a:schemeClr>
                </a:solidFill>
              </a:rPr>
              <a:t>Monitoring and transparency:</a:t>
            </a:r>
            <a:r>
              <a:rPr lang="en-GB" sz="1200" dirty="0">
                <a:solidFill>
                  <a:schemeClr val="accent5">
                    <a:lumMod val="50000"/>
                  </a:schemeClr>
                </a:solidFill>
              </a:rPr>
              <a:t> Track progress through audits and reviews, reporting achievements and areas for improvement.</a:t>
            </a:r>
          </a:p>
          <a:p>
            <a:pPr algn="just"/>
            <a:r>
              <a:rPr lang="en-GB" sz="1200" dirty="0">
                <a:solidFill>
                  <a:schemeClr val="accent5">
                    <a:lumMod val="50000"/>
                  </a:schemeClr>
                </a:solidFill>
              </a:rPr>
              <a:t> </a:t>
            </a:r>
          </a:p>
          <a:p>
            <a:pPr algn="just"/>
            <a:r>
              <a:rPr lang="en-GB" sz="1200" dirty="0">
                <a:solidFill>
                  <a:schemeClr val="accent5">
                    <a:lumMod val="50000"/>
                  </a:schemeClr>
                </a:solidFill>
              </a:rPr>
              <a:t>This policy will be reviewed and updated annually to reflect advancements in circular economy strategies, evolving legislation, and technological developments. </a:t>
            </a:r>
            <a:r>
              <a:rPr lang="en-US" sz="1200" dirty="0">
                <a:solidFill>
                  <a:schemeClr val="accent5">
                    <a:lumMod val="50000"/>
                  </a:schemeClr>
                </a:solidFill>
              </a:rPr>
              <a:t>By adopting these principles, Nissiblu Beach Resort is committed to continuously improving its circular economy practices and using resources more responsibly</a:t>
            </a:r>
            <a:endParaRPr lang="en-GB" sz="1200" dirty="0">
              <a:solidFill>
                <a:schemeClr val="accent5">
                  <a:lumMod val="50000"/>
                </a:schemeClr>
              </a:solidFill>
            </a:endParaRPr>
          </a:p>
          <a:p>
            <a:pPr algn="just"/>
            <a:endParaRPr lang="en-GB" sz="1000" dirty="0">
              <a:solidFill>
                <a:schemeClr val="accent5">
                  <a:lumMod val="50000"/>
                </a:schemeClr>
              </a:solidFill>
            </a:endParaRPr>
          </a:p>
        </p:txBody>
      </p:sp>
    </p:spTree>
    <p:extLst>
      <p:ext uri="{BB962C8B-B14F-4D97-AF65-F5344CB8AC3E}">
        <p14:creationId xmlns:p14="http://schemas.microsoft.com/office/powerpoint/2010/main" val="2199055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ΕΥΗΜΕΡΙΑ ΤΩΝ ΖΩΩΝ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358355" y="188007"/>
            <a:ext cx="7477570" cy="6340197"/>
          </a:xfrm>
          <a:prstGeom prst="rect">
            <a:avLst/>
          </a:prstGeom>
          <a:noFill/>
        </p:spPr>
        <p:txBody>
          <a:bodyPr wrap="square" rtlCol="0">
            <a:spAutoFit/>
          </a:bodyPr>
          <a:lstStyle/>
          <a:p>
            <a:r>
              <a:rPr lang="en-GB" sz="1400" dirty="0" err="1">
                <a:solidFill>
                  <a:schemeClr val="accent5">
                    <a:lumMod val="50000"/>
                  </a:schemeClr>
                </a:solidFill>
              </a:rPr>
              <a:t>Ότ</a:t>
            </a:r>
            <a:r>
              <a:rPr lang="en-GB" sz="1400" dirty="0">
                <a:solidFill>
                  <a:schemeClr val="accent5">
                    <a:lumMod val="50000"/>
                  </a:schemeClr>
                </a:solidFill>
              </a:rPr>
              <a:t>αν προμηθευόμαστε προϊόντα ζωικής προέλευσης από ζώα που έχουν συλλεχθεί ή κυνηγηθεί στη φύση, επιδιώκουμε να συνεργαζόμαστε με προμηθευτές που εφαρμόζουν πρακτικές οι οποίες λαμβάνουν υπόψη την ευζωία των ζώων και τις σχετικές απαιτήσεις της ισχύουσας νομοθεσίας.</a:t>
            </a:r>
          </a:p>
          <a:p>
            <a:pPr algn="just"/>
            <a:endParaRPr lang="el-GR" sz="1400" dirty="0">
              <a:solidFill>
                <a:schemeClr val="accent5">
                  <a:lumMod val="50000"/>
                </a:schemeClr>
              </a:solidFill>
            </a:endParaRPr>
          </a:p>
          <a:p>
            <a:pPr algn="just"/>
            <a:r>
              <a:rPr lang="el-GR" sz="1400" dirty="0">
                <a:solidFill>
                  <a:schemeClr val="accent5">
                    <a:lumMod val="50000"/>
                  </a:schemeClr>
                </a:solidFill>
              </a:rPr>
              <a:t>Δεν θα προσφέρουμε, προωθούμε, πουλήσουμε ή αποκομίσουμε εμπορικά οφέλη από δραστηριότητες που περιλαμβάνουν τις παρακάτω πρακτικές:</a:t>
            </a:r>
          </a:p>
          <a:p>
            <a:pPr marL="285750" indent="-285750" algn="just">
              <a:buFont typeface="Wingdings" panose="05000000000000000000" pitchFamily="2" charset="2"/>
              <a:buChar char="q"/>
            </a:pPr>
            <a:r>
              <a:rPr lang="el-GR" sz="1400" dirty="0">
                <a:solidFill>
                  <a:schemeClr val="accent5">
                    <a:lumMod val="50000"/>
                  </a:schemeClr>
                </a:solidFill>
              </a:rPr>
              <a:t>Εκτροφή ζώων ή εμπορικό εμπόριο σε καταφύγια και ορφανοτροφεία ζώων.</a:t>
            </a:r>
          </a:p>
          <a:p>
            <a:pPr marL="285750" indent="-285750" algn="just">
              <a:buFont typeface="Wingdings" panose="05000000000000000000" pitchFamily="2" charset="2"/>
              <a:buChar char="q"/>
            </a:pPr>
            <a:r>
              <a:rPr lang="el-GR" sz="1400" dirty="0">
                <a:solidFill>
                  <a:schemeClr val="accent5">
                    <a:lumMod val="50000"/>
                  </a:schemeClr>
                </a:solidFill>
              </a:rPr>
              <a:t>Οποιαδήποτε τουριστική δραστηριότητα ή ευκαιρία φωτογράφησης με άγρια ζώα, όπου το ζώο δεν έχει τη δυνατότητα να διακόψει την αλληλεπίδραση ή να απομακρυνθεί.</a:t>
            </a:r>
          </a:p>
          <a:p>
            <a:pPr marL="285750" indent="-285750" algn="just">
              <a:buFont typeface="Wingdings" panose="05000000000000000000" pitchFamily="2" charset="2"/>
              <a:buChar char="q"/>
            </a:pPr>
            <a:r>
              <a:rPr lang="el-GR" sz="1400" dirty="0">
                <a:solidFill>
                  <a:schemeClr val="accent5">
                    <a:lumMod val="50000"/>
                  </a:schemeClr>
                </a:solidFill>
              </a:rPr>
              <a:t>Παραστάσεις ή τουριστικές αλληλεπιδράσεις με ζώα, στις οποίες η εκπαίδευση περιλαμβάνει τιμωρία ή στέρηση τροφής, προκαλεί φόβο, τραυματισμό ή δυσφορία στο ζώο ή όπου τα καθήκοντα δεν βασίζονται σε φυσικές συμπεριφορές.</a:t>
            </a:r>
          </a:p>
          <a:p>
            <a:pPr marL="285750" indent="-285750" algn="just">
              <a:buFont typeface="Wingdings" panose="05000000000000000000" pitchFamily="2" charset="2"/>
              <a:buChar char="q"/>
            </a:pPr>
            <a:r>
              <a:rPr lang="el-GR" sz="1400" dirty="0">
                <a:solidFill>
                  <a:schemeClr val="accent5">
                    <a:lumMod val="50000"/>
                  </a:schemeClr>
                </a:solidFill>
              </a:rPr>
              <a:t>Επαφή ή τάισμα ελεφάντων χωρίς διαχωριστικό εμπόδιο.</a:t>
            </a:r>
          </a:p>
          <a:p>
            <a:pPr marL="285750" indent="-285750" algn="just">
              <a:buFont typeface="Wingdings" panose="05000000000000000000" pitchFamily="2" charset="2"/>
              <a:buChar char="q"/>
            </a:pPr>
            <a:r>
              <a:rPr lang="el-GR" sz="1400" dirty="0">
                <a:solidFill>
                  <a:schemeClr val="accent5">
                    <a:lumMod val="50000"/>
                  </a:schemeClr>
                </a:solidFill>
              </a:rPr>
              <a:t>Παραστάσεις ελεφάντων για τουρίστες.</a:t>
            </a:r>
          </a:p>
          <a:p>
            <a:pPr marL="285750" indent="-285750" algn="just">
              <a:buFont typeface="Wingdings" panose="05000000000000000000" pitchFamily="2" charset="2"/>
              <a:buChar char="q"/>
            </a:pPr>
            <a:r>
              <a:rPr lang="el-GR" sz="1400" dirty="0">
                <a:solidFill>
                  <a:schemeClr val="accent5">
                    <a:lumMod val="50000"/>
                  </a:schemeClr>
                </a:solidFill>
              </a:rPr>
              <a:t>Επαφή, τάισμα και «περπάτημα» με άγρια αιλουροειδή.</a:t>
            </a:r>
          </a:p>
          <a:p>
            <a:pPr marL="285750" indent="-285750" algn="just">
              <a:buFont typeface="Wingdings" panose="05000000000000000000" pitchFamily="2" charset="2"/>
              <a:buChar char="q"/>
            </a:pPr>
            <a:r>
              <a:rPr lang="el-GR" sz="1400" dirty="0">
                <a:solidFill>
                  <a:schemeClr val="accent5">
                    <a:lumMod val="50000"/>
                  </a:schemeClr>
                </a:solidFill>
              </a:rPr>
              <a:t>Επαφή ή τάισμα με κροκόδειλους, αλιγάτορες, μεγάλους πιθήκους (χιμπατζήδες, ουρακοτάγκους, γορίλες, μπονόμπο), αρκούδες ή βραδύποδες.</a:t>
            </a:r>
          </a:p>
          <a:p>
            <a:pPr marL="285750" indent="-285750" algn="just">
              <a:buFont typeface="Wingdings" panose="05000000000000000000" pitchFamily="2" charset="2"/>
              <a:buChar char="q"/>
            </a:pPr>
            <a:r>
              <a:rPr lang="el-GR" sz="1400" dirty="0">
                <a:solidFill>
                  <a:schemeClr val="accent5">
                    <a:lumMod val="50000"/>
                  </a:schemeClr>
                </a:solidFill>
              </a:rPr>
              <a:t>Επαφή ή τάισμα με όρκες και μη επιτηρούμενο τάισμα κητωδών από τουρίστες.</a:t>
            </a:r>
          </a:p>
          <a:p>
            <a:pPr marL="285750" indent="-285750" algn="just">
              <a:buFont typeface="Wingdings" panose="05000000000000000000" pitchFamily="2" charset="2"/>
              <a:buChar char="q"/>
            </a:pPr>
            <a:r>
              <a:rPr lang="el-GR" sz="1400" dirty="0">
                <a:solidFill>
                  <a:schemeClr val="accent5">
                    <a:lumMod val="50000"/>
                  </a:schemeClr>
                </a:solidFill>
              </a:rPr>
              <a:t>Τάισμα οποιωνδήποτε ζώων με ζωντανά σπονδυλωτά ως θήραμα.</a:t>
            </a:r>
          </a:p>
          <a:p>
            <a:pPr marL="285750" indent="-285750" algn="just">
              <a:buFont typeface="Wingdings" panose="05000000000000000000" pitchFamily="2" charset="2"/>
              <a:buChar char="q"/>
            </a:pPr>
            <a:r>
              <a:rPr lang="el-GR" sz="1400" dirty="0">
                <a:solidFill>
                  <a:schemeClr val="accent5">
                    <a:lumMod val="50000"/>
                  </a:schemeClr>
                </a:solidFill>
              </a:rPr>
              <a:t>Κυνήγι σε κλειστό χώρο («κονσερβοποιημένο» κυνήγι).</a:t>
            </a:r>
          </a:p>
          <a:p>
            <a:pPr marL="285750" indent="-285750" algn="just">
              <a:buFont typeface="Wingdings" panose="05000000000000000000" pitchFamily="2" charset="2"/>
              <a:buChar char="q"/>
            </a:pPr>
            <a:r>
              <a:rPr lang="el-GR" sz="1400" dirty="0">
                <a:solidFill>
                  <a:schemeClr val="accent5">
                    <a:lumMod val="50000"/>
                  </a:schemeClr>
                </a:solidFill>
              </a:rPr>
              <a:t>Ιππασία σε στρουθοκάμηλους (παρατήρηση ή συμμετοχή).</a:t>
            </a:r>
          </a:p>
          <a:p>
            <a:pPr marL="285750" indent="-285750" algn="just">
              <a:buFont typeface="Wingdings" panose="05000000000000000000" pitchFamily="2" charset="2"/>
              <a:buChar char="q"/>
            </a:pPr>
            <a:r>
              <a:rPr lang="el-GR" sz="1400" dirty="0">
                <a:solidFill>
                  <a:schemeClr val="accent5">
                    <a:lumMod val="50000"/>
                  </a:schemeClr>
                </a:solidFill>
              </a:rPr>
              <a:t>Ζωολογικοί κήποι χωρίς άδεια.</a:t>
            </a:r>
          </a:p>
          <a:p>
            <a:pPr marL="285750" indent="-285750" algn="just">
              <a:buFont typeface="Wingdings" panose="05000000000000000000" pitchFamily="2" charset="2"/>
              <a:buChar char="q"/>
            </a:pPr>
            <a:r>
              <a:rPr lang="el-GR" sz="1400" dirty="0">
                <a:solidFill>
                  <a:schemeClr val="accent5">
                    <a:lumMod val="50000"/>
                  </a:schemeClr>
                </a:solidFill>
              </a:rPr>
              <a:t>Ευθανασία, εκτός αν εκτελείται από εκπαιδευμένο επαγγελματία λόγω αδυναμίας κάλυψης των αναγκών ευημερίας του ζώου ή επειδή το ζώο δεν μπορεί να επανενταχθεί στη φύση.</a:t>
            </a:r>
          </a:p>
          <a:p>
            <a:pPr marL="285750" indent="-285750" algn="just">
              <a:buFont typeface="Wingdings" panose="05000000000000000000" pitchFamily="2" charset="2"/>
              <a:buChar char="q"/>
            </a:pPr>
            <a:r>
              <a:rPr lang="el-GR" sz="1400" dirty="0">
                <a:solidFill>
                  <a:schemeClr val="accent5">
                    <a:lumMod val="50000"/>
                  </a:schemeClr>
                </a:solidFill>
              </a:rPr>
              <a:t>Απόκτηση οποιουδήποτε είδους που περιλαμβάνεται στα Παραρτήματα Ι, ΙΙ ή ΙΙΙ της CITES, εκτός για αποδεδειγμένους σκοπούς συντήρησης ή διάσωσης/αποκατάστασης.</a:t>
            </a:r>
          </a:p>
          <a:p>
            <a:pPr marL="285750" indent="-285750" algn="just">
              <a:buFont typeface="Wingdings" panose="05000000000000000000" pitchFamily="2" charset="2"/>
              <a:buChar char="q"/>
            </a:pPr>
            <a:r>
              <a:rPr lang="el-GR" sz="1400" dirty="0">
                <a:solidFill>
                  <a:schemeClr val="accent5">
                    <a:lumMod val="50000"/>
                  </a:schemeClr>
                </a:solidFill>
              </a:rPr>
              <a:t>Λάκκοι με αρκούδες.</a:t>
            </a:r>
          </a:p>
          <a:p>
            <a:pPr marL="285750" indent="-285750" algn="just">
              <a:buFont typeface="Wingdings" panose="05000000000000000000" pitchFamily="2" charset="2"/>
              <a:buChar char="q"/>
            </a:pPr>
            <a:r>
              <a:rPr lang="el-GR" sz="1400" dirty="0">
                <a:solidFill>
                  <a:schemeClr val="accent5">
                    <a:lumMod val="50000"/>
                  </a:schemeClr>
                </a:solidFill>
              </a:rPr>
              <a:t>Φάρμες για τη συλλογή χολής από αρκούδες.</a:t>
            </a:r>
          </a:p>
          <a:p>
            <a:pPr marL="285750" indent="-285750" algn="just">
              <a:buFont typeface="Wingdings" panose="05000000000000000000" pitchFamily="2" charset="2"/>
              <a:buChar char="q"/>
            </a:pPr>
            <a:r>
              <a:rPr lang="el-GR" sz="1400" dirty="0">
                <a:solidFill>
                  <a:schemeClr val="accent5">
                    <a:lumMod val="50000"/>
                  </a:schemeClr>
                </a:solidFill>
              </a:rPr>
              <a:t>Φάρμες τίγρεων.</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ANIMAL WELFARE POLICY</a:t>
            </a:r>
            <a:b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358355" y="188007"/>
            <a:ext cx="7477570" cy="6625788"/>
          </a:xfrm>
          <a:prstGeom prst="rect">
            <a:avLst/>
          </a:prstGeom>
          <a:noFill/>
        </p:spPr>
        <p:txBody>
          <a:bodyPr wrap="square" rtlCol="0">
            <a:spAutoFit/>
          </a:bodyPr>
          <a:lstStyle/>
          <a:p>
            <a:pPr>
              <a:lnSpc>
                <a:spcPct val="107000"/>
              </a:lnSpc>
              <a:spcAft>
                <a:spcPts val="800"/>
              </a:spcAft>
            </a:pPr>
            <a:r>
              <a:rPr lang="en-GB" sz="1300" b="1"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Animal welfare</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pPr>
            <a:r>
              <a:rPr lang="en-GB" sz="1300" dirty="0">
                <a:solidFill>
                  <a:schemeClr val="accent5">
                    <a:lumMod val="50000"/>
                  </a:schemeClr>
                </a:solidFill>
              </a:rPr>
              <a:t>When sourcing products of animal origin from animals collected or hunted in the wild, we seek to work with suppliers that apply practices that take animal welfare into consideration and comply with applicable legal requirements.</a:t>
            </a:r>
          </a:p>
          <a:p>
            <a:pPr>
              <a:lnSpc>
                <a:spcPct val="100000"/>
              </a:lnSpc>
              <a:spcAft>
                <a:spcPts val="800"/>
              </a:spcAft>
            </a:pPr>
            <a:r>
              <a:rPr lang="en-GB"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We will not offer, promote, sell or otherwise commercially benefit from any animal activities that involve the following practices: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Animal breeding or commercial trade in sanctuaries and orphanages.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Any tourist holding of, or photo opportunity with, wild animals where the animal does not have the choice of terminating the interaction or moving away.</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Performances or tourist interactions involving animals where training involves punishment or food deprivation, causes the animal fear, injury or distress, or the tasks are not based on normal </a:t>
            </a:r>
            <a:r>
              <a:rPr lang="en-US" sz="1300" kern="100" dirty="0" err="1">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behaviour</a:t>
            </a: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tabLst>
                <a:tab pos="904875" algn="l"/>
              </a:tabLst>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Tourist contact or feeding elephants without a barrier.</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Elephant shows or performances for tourists.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Tourist contact, feeding of and ‘walking with’ wild cats.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Tourist contact or feeding of crocodiles, alligators, great apes (chimpanzees, orangutans, gorillas, bonobos), bears or sloths.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tabLst>
                <a:tab pos="904875" algn="l"/>
              </a:tabLst>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Tourist contact or feeding of orca and unsupervised tourist feeding of cetaceans.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Feeding any animals with live vertebrate prey.</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Canned hunting.</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Ostrich riding (observing or participating).</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Unlicensed zoos.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Euthanasia, unless carried out by a trained professional because welfare needs cannot be met, or because the animal cannot be released into the wild.</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Acquisition of any CITES Appendix I, II or III listed species except for demonstrable conservation or rescue/rehabilitation purposes.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Bear pits.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Bear-bile farms. </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q"/>
            </a:pPr>
            <a:r>
              <a:rPr lang="en-US" sz="1300" kern="100" dirty="0">
                <a:solidFill>
                  <a:schemeClr val="accent5">
                    <a:lumMod val="50000"/>
                  </a:schemeClr>
                </a:solidFill>
                <a:effectLst/>
                <a:latin typeface="Calibri" panose="020F0502020204030204" pitchFamily="34" charset="0"/>
                <a:ea typeface="Calibri" panose="020F0502020204030204" pitchFamily="34" charset="0"/>
                <a:cs typeface="Calibri" panose="020F0502020204030204" pitchFamily="34" charset="0"/>
              </a:rPr>
              <a:t>Tiger farms.</a:t>
            </a:r>
            <a:endParaRPr lang="en-GB" sz="1300" kern="1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sz="1300" dirty="0">
              <a:solidFill>
                <a:schemeClr val="accent5">
                  <a:lumMod val="50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853158"/>
          </a:xfrm>
          <a:prstGeom prst="rect">
            <a:avLst/>
          </a:prstGeom>
          <a:noFill/>
        </p:spPr>
        <p:txBody>
          <a:bodyPr wrap="square" rtlCol="0">
            <a:spAutoFit/>
          </a:bodyPr>
          <a:lstStyle/>
          <a:p>
            <a:pPr algn="just">
              <a:spcAft>
                <a:spcPts val="400"/>
              </a:spcAft>
            </a:pPr>
            <a:r>
              <a:rPr lang="el-GR" sz="1600" dirty="0">
                <a:solidFill>
                  <a:schemeClr val="accent5">
                    <a:lumMod val="50000"/>
                  </a:schemeClr>
                </a:solidFill>
                <a:effectLst/>
                <a:ea typeface="SimSun" panose="02010600030101010101" pitchFamily="2" charset="-122"/>
                <a:cs typeface="Times New Roman" panose="02020603050405020304" pitchFamily="18" charset="0"/>
              </a:rPr>
              <a:t>Με στόχο την επίτευξη του Travelife </a:t>
            </a:r>
            <a:r>
              <a:rPr lang="en-US" sz="1600" dirty="0">
                <a:solidFill>
                  <a:schemeClr val="accent5">
                    <a:lumMod val="50000"/>
                  </a:schemeClr>
                </a:solidFill>
                <a:effectLst/>
                <a:ea typeface="SimSun" panose="02010600030101010101" pitchFamily="2" charset="-122"/>
                <a:cs typeface="Times New Roman" panose="02020603050405020304" pitchFamily="18" charset="0"/>
              </a:rPr>
              <a:t>Sustainability Certification</a:t>
            </a:r>
            <a:r>
              <a:rPr lang="el-GR" sz="1600" dirty="0">
                <a:solidFill>
                  <a:schemeClr val="accent5">
                    <a:lumMod val="50000"/>
                  </a:schemeClr>
                </a:solidFill>
                <a:effectLst/>
                <a:ea typeface="SimSun" panose="02010600030101010101" pitchFamily="2" charset="-122"/>
                <a:cs typeface="Times New Roman" panose="02020603050405020304" pitchFamily="18" charset="0"/>
              </a:rPr>
              <a:t> και στα πλαίσια της πολιτικής μας για τη βιωσιμότητα, παρακάτω είναι μερικές απλές ενέργειες που μπορείτε να κάνετε για να υποστηρίξετε τους ανθρώπους και τα μέρη που επισκέπτεστε.</a:t>
            </a: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ea typeface="SimSun" panose="02010600030101010101" pitchFamily="2" charset="-122"/>
                <a:cs typeface="Times New Roman" panose="02020603050405020304" pitchFamily="18" charset="0"/>
              </a:rPr>
              <a:t>Όλοι ταξιδεύουμε για διαφορετικούς λόγους και πολλοί από εμάς θα συμφωνήσουμε ότι ένα από τα καλύτερα πράγματα στα ταξίδια είναι οι νέες και μοναδικές εμπειρίες</a:t>
            </a:r>
            <a:r>
              <a:rPr lang="el-GR" sz="1600" dirty="0">
                <a:solidFill>
                  <a:schemeClr val="accent5">
                    <a:lumMod val="50000"/>
                  </a:schemeClr>
                </a:solidFill>
                <a:effectLst/>
                <a:ea typeface="SimSun" panose="02010600030101010101" pitchFamily="2" charset="-122"/>
                <a:cs typeface="Times New Roman" panose="02020603050405020304" pitchFamily="18" charset="0"/>
              </a:rPr>
              <a:t>. Επειδή οι άνθρωποι, ο πολιτισμός, η ιστορία, η άγρια ζωή και τα τοπία παίζουν τόσο σημαντικό ρόλο στις ταξιδιωτικές μας εμπειρίες, η στήριξη και προστασία τους θα πρέπει να είναι στο επίκεντρο κάθε τουριστικού και ταξιδιωτικού οργανισμού και κάθε ταξιδιώτη.</a:t>
            </a:r>
          </a:p>
          <a:p>
            <a:pPr algn="just">
              <a:spcAft>
                <a:spcPts val="400"/>
              </a:spcAft>
            </a:pP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ea typeface="SimSun" panose="02010600030101010101" pitchFamily="2" charset="-122"/>
                <a:cs typeface="Times New Roman" panose="02020603050405020304" pitchFamily="18" charset="0"/>
              </a:rPr>
              <a:t>Η πιστοποίηση </a:t>
            </a:r>
            <a:r>
              <a:rPr lang="en-GB" sz="1600" b="1" dirty="0">
                <a:solidFill>
                  <a:schemeClr val="accent5">
                    <a:lumMod val="50000"/>
                  </a:schemeClr>
                </a:solidFill>
                <a:effectLst/>
                <a:ea typeface="SimSun" panose="02010600030101010101" pitchFamily="2" charset="-122"/>
                <a:cs typeface="Times New Roman" panose="02020603050405020304" pitchFamily="18" charset="0"/>
              </a:rPr>
              <a:t>Travelife</a:t>
            </a:r>
            <a:r>
              <a:rPr lang="el-GR" sz="1600" b="1" dirty="0">
                <a:solidFill>
                  <a:schemeClr val="accent5">
                    <a:lumMod val="50000"/>
                  </a:schemeClr>
                </a:solidFill>
                <a:effectLst/>
                <a:ea typeface="SimSun" panose="02010600030101010101" pitchFamily="2" charset="-122"/>
                <a:cs typeface="Times New Roman" panose="02020603050405020304" pitchFamily="18" charset="0"/>
              </a:rPr>
              <a:t> βοηθά τους παρόχους καταλυμάτων να θέτουν την αειφορία στο επίκεντρο της επιχείρησής τους.</a:t>
            </a:r>
            <a:r>
              <a:rPr lang="el-GR" sz="1600" dirty="0">
                <a:solidFill>
                  <a:schemeClr val="accent5">
                    <a:lumMod val="50000"/>
                  </a:schemeClr>
                </a:solidFill>
                <a:effectLst/>
                <a:ea typeface="SimSun" panose="02010600030101010101" pitchFamily="2" charset="-122"/>
                <a:cs typeface="Times New Roman" panose="02020603050405020304" pitchFamily="18" charset="0"/>
              </a:rPr>
              <a:t> Τα καταλύματα με πιστοποίηση. </a:t>
            </a:r>
            <a:r>
              <a:rPr lang="en-GB" sz="1600" dirty="0">
                <a:solidFill>
                  <a:schemeClr val="accent5">
                    <a:lumMod val="50000"/>
                  </a:schemeClr>
                </a:solidFill>
                <a:effectLst/>
                <a:ea typeface="SimSun" panose="02010600030101010101" pitchFamily="2" charset="-122"/>
                <a:cs typeface="Times New Roman" panose="02020603050405020304" pitchFamily="18" charset="0"/>
              </a:rPr>
              <a:t>Travelife</a:t>
            </a:r>
            <a:r>
              <a:rPr lang="el-GR" sz="1600" dirty="0">
                <a:solidFill>
                  <a:schemeClr val="accent5">
                    <a:lumMod val="50000"/>
                  </a:schemeClr>
                </a:solidFill>
                <a:effectLst/>
                <a:ea typeface="SimSun" panose="02010600030101010101" pitchFamily="2" charset="-122"/>
                <a:cs typeface="Times New Roman" panose="02020603050405020304" pitchFamily="18" charset="0"/>
              </a:rPr>
              <a:t> πρέπει να συμμορφώνονται 100% με ένα από τα πιο αυστηρά πρότυπα αειφόρου λειτουργίας καταλυμάτων στον κόσμο, κάτι που επαληθεύουμε πραγματοποιώντας έναν πλήρη επιτόπιο έλεγχο σε κάθε κατάλυμα ανά 2 χρόνια. </a:t>
            </a:r>
          </a:p>
          <a:p>
            <a:pPr algn="just">
              <a:spcAft>
                <a:spcPts val="400"/>
              </a:spcAft>
            </a:pP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ea typeface="SimSun" panose="02010600030101010101" pitchFamily="2" charset="-122"/>
                <a:cs typeface="Times New Roman" panose="02020603050405020304" pitchFamily="18" charset="0"/>
              </a:rPr>
              <a:t>Έχουμε πραγματοποιήσει χιλιάδες από αυτούς τους ελέγχους σε όλο τον κόσμο και έχουμε διαπιστώσει ότι τα καλύτερα αποτελέσματα επιτυγχάνονται όταν πολλά άτομα κάνουν κάποιες απλές ενέργειες. Επίσης, ανεξάρτητα από το πόσο προσπαθεί ένας πάροχος καταλυμάτων να βελτιωθεί</a:t>
            </a:r>
            <a:r>
              <a:rPr lang="el-GR" sz="1600" dirty="0">
                <a:solidFill>
                  <a:schemeClr val="accent5">
                    <a:lumMod val="50000"/>
                  </a:schemeClr>
                </a:solidFill>
                <a:effectLst/>
                <a:ea typeface="SimSun" panose="02010600030101010101" pitchFamily="2" charset="-122"/>
                <a:cs typeface="Times New Roman" panose="02020603050405020304" pitchFamily="18" charset="0"/>
              </a:rPr>
              <a:t>, θα μπορέσει να επιτύχει μόνο εάν και οι επισκέπτες του είναι επίσης πρόθυμοι να κάνουν μερικές απλές αλλαγές στις επιλογές τους. Επομένως, σας παροτρύνουμε να συνεχίσετε να διαβάζετε για να μάθετε πώς μπορείτε να βοηθήσετε στη βελτίωση του αντίκτυπου του ταξιδιού σας. </a:t>
            </a: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endParaRPr lang="en-GB" sz="1600" dirty="0">
              <a:solidFill>
                <a:schemeClr val="accent5">
                  <a:lumMod val="50000"/>
                </a:schemeClr>
              </a:solidFill>
              <a:effectLst/>
              <a:ea typeface="SimSun" panose="02010600030101010101" pitchFamily="2" charset="-122"/>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442789"/>
          </a:xfrm>
          <a:prstGeom prst="rect">
            <a:avLst/>
          </a:prstGeom>
          <a:noFill/>
        </p:spPr>
        <p:txBody>
          <a:bodyPr wrap="square" rtlCol="0">
            <a:spAutoFit/>
          </a:bodyPr>
          <a:lstStyle/>
          <a:p>
            <a:pPr algn="just">
              <a:spcAft>
                <a:spcPts val="400"/>
              </a:spcAft>
            </a:pPr>
            <a:r>
              <a:rPr lang="en-GB" sz="1800" b="1" dirty="0">
                <a:solidFill>
                  <a:schemeClr val="accent5">
                    <a:lumMod val="50000"/>
                  </a:schemeClr>
                </a:solidFill>
                <a:effectLst/>
                <a:ea typeface="SimSun" panose="02010600030101010101" pitchFamily="2" charset="-122"/>
                <a:cs typeface="Times New Roman" panose="02020603050405020304" pitchFamily="18" charset="0"/>
              </a:rPr>
              <a:t> </a:t>
            </a:r>
            <a:r>
              <a:rPr lang="en-GB" sz="1800" i="1" dirty="0">
                <a:solidFill>
                  <a:schemeClr val="accent5">
                    <a:lumMod val="50000"/>
                  </a:schemeClr>
                </a:solidFill>
                <a:effectLst/>
                <a:ea typeface="SimSun" panose="02010600030101010101" pitchFamily="2" charset="-122"/>
                <a:cs typeface="Times New Roman" panose="02020603050405020304" pitchFamily="18" charset="0"/>
              </a:rPr>
              <a:t>Aiming towards achieving our Travelife Sustainability Certification and within the frames of our sustainability policy, below are some simple actions you can take to support the people and places you visit.</a:t>
            </a:r>
            <a:endParaRPr lang="en-GB" sz="1800" dirty="0">
              <a:solidFill>
                <a:schemeClr val="accent5">
                  <a:lumMod val="50000"/>
                </a:schemeClr>
              </a:solidFill>
              <a:effectLst/>
              <a:ea typeface="SimSun" panose="02010600030101010101" pitchFamily="2" charset="-122"/>
              <a:cs typeface="Times New Roman" panose="02020603050405020304" pitchFamily="18" charset="0"/>
            </a:endParaRPr>
          </a:p>
          <a:p>
            <a:pPr algn="just">
              <a:spcAft>
                <a:spcPts val="400"/>
              </a:spcAft>
            </a:pPr>
            <a:r>
              <a:rPr lang="en-GB" sz="1800" dirty="0">
                <a:solidFill>
                  <a:schemeClr val="accent5">
                    <a:lumMod val="50000"/>
                  </a:schemeClr>
                </a:solidFill>
                <a:effectLst/>
                <a:ea typeface="SimSun" panose="02010600030101010101" pitchFamily="2" charset="-122"/>
                <a:cs typeface="Times New Roman" panose="02020603050405020304" pitchFamily="18" charset="0"/>
              </a:rPr>
              <a:t> </a:t>
            </a:r>
          </a:p>
          <a:p>
            <a:pPr algn="just">
              <a:spcAft>
                <a:spcPts val="400"/>
              </a:spcAft>
            </a:pPr>
            <a:r>
              <a:rPr lang="en-GB" sz="1800" dirty="0">
                <a:solidFill>
                  <a:schemeClr val="accent5">
                    <a:lumMod val="50000"/>
                  </a:schemeClr>
                </a:solidFill>
                <a:effectLst/>
                <a:ea typeface="SimSun" panose="02010600030101010101" pitchFamily="2" charset="-122"/>
                <a:cs typeface="Times New Roman" panose="02020603050405020304" pitchFamily="18" charset="0"/>
              </a:rPr>
              <a:t>We all travel for different reasons and many of us would agree that one of the best things about travel is having new and unique experiences. Because people, culture, history, wildlife and scenery play such important roles in our travel experiences, protecting and supporting these things should be at the heart of every tourism and travel organisation, and every traveller.</a:t>
            </a:r>
          </a:p>
          <a:p>
            <a:pPr algn="just">
              <a:spcAft>
                <a:spcPts val="400"/>
              </a:spcAft>
            </a:pPr>
            <a:r>
              <a:rPr lang="en-GB" sz="1800" dirty="0">
                <a:solidFill>
                  <a:schemeClr val="accent5">
                    <a:lumMod val="50000"/>
                  </a:schemeClr>
                </a:solidFill>
                <a:effectLst/>
                <a:ea typeface="SimSun" panose="02010600030101010101" pitchFamily="2" charset="-122"/>
                <a:cs typeface="Times New Roman" panose="02020603050405020304" pitchFamily="18" charset="0"/>
              </a:rPr>
              <a:t> </a:t>
            </a:r>
          </a:p>
          <a:p>
            <a:pPr algn="just">
              <a:spcAft>
                <a:spcPts val="400"/>
              </a:spcAft>
            </a:pPr>
            <a:r>
              <a:rPr lang="en-GB" sz="1800" dirty="0">
                <a:solidFill>
                  <a:schemeClr val="accent5">
                    <a:lumMod val="50000"/>
                  </a:schemeClr>
                </a:solidFill>
                <a:effectLst/>
                <a:ea typeface="SimSun" panose="02010600030101010101" pitchFamily="2" charset="-122"/>
                <a:cs typeface="Times New Roman" panose="02020603050405020304" pitchFamily="18" charset="0"/>
              </a:rPr>
              <a:t>Travelife certification helps accommodation providers put sustainability at the heart of their business. Travelife Certified properties must achieve 100% compliance with one of the toughest accommodation sustainability standards in the world, something which is verified by conducting a full site audit of each property every 2 years.  Travelife has conducted thousands of these audits all over the world and has found that the greatest impact comes when many individuals take simple actions, and that no matter how hard an accommodation provider works to improve, they are only successful if their guests are also willing to take some simple actions too. In this respect we invite you to keep reading to find out how you can help to improve the impact of your travel.</a:t>
            </a:r>
          </a:p>
          <a:p>
            <a:pPr algn="just">
              <a:spcAft>
                <a:spcPts val="400"/>
              </a:spcAft>
            </a:pPr>
            <a:r>
              <a:rPr lang="en-GB" sz="1800" b="1" dirty="0">
                <a:solidFill>
                  <a:schemeClr val="accent5">
                    <a:lumMod val="50000"/>
                  </a:schemeClr>
                </a:solidFill>
                <a:effectLst/>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ea typeface="SimSun" panose="02010600030101010101" pitchFamily="2" charset="-122"/>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791603"/>
          </a:xfrm>
          <a:prstGeom prst="rect">
            <a:avLst/>
          </a:prstGeom>
          <a:noFill/>
        </p:spPr>
        <p:txBody>
          <a:bodyPr wrap="square" rtlCol="0">
            <a:spAutoFit/>
          </a:bodyPr>
          <a:lstStyle/>
          <a:p>
            <a:pPr algn="just">
              <a:spcAft>
                <a:spcPts val="400"/>
              </a:spcAft>
            </a:pPr>
            <a:r>
              <a:rPr lang="el-GR"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Διερευνώντας για το ταξίδι σας Κράτηση ταξιδιού:</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Εάν έχετε επιλογή, προτιμήστε πάντα εταιρίες που έχουν αναλάβει δράση για να βελτιώσουν τις περιβαλλοντικές και κοινωνικές επιπτώσεις τους. Οι καλύτερες θα δημοσιεύουν ετήσιες εκθέσεις αειφορίας και θα διαθέτουν μια ανεξάρτητη και αξιόπιστη πιστοποίηση αειφορίας, όπως η </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Travelife</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a:t>
            </a:r>
          </a:p>
          <a:p>
            <a:pPr algn="just">
              <a:spcAft>
                <a:spcPts val="400"/>
              </a:spcAft>
            </a:pP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Πολιτισμικά στοιχεία:</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Τα ταξίδια είναι πιο ευχάριστα όταν έχετε κάποια γνώση για το πώς να σέβεστε τα τοπικά έθιμα και τις παραδόσεις. Ακόμη και απλά</a:t>
            </a:r>
            <a:r>
              <a:rPr lang="el-GR"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rPr>
              <a:t> </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πράγματα, όπως το πώς να δίνετε ένα φιλοδώρημα, πώς να ντύνεστε ή να λέτε ευχαριστώ, είναι χρήσιμο να τα γνωρίζετε πριν φτάσετε. </a:t>
            </a:r>
          </a:p>
          <a:p>
            <a:pPr algn="just">
              <a:spcAft>
                <a:spcPts val="400"/>
              </a:spcAft>
            </a:pP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Χερσαία μετακίνηση:</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Μπορείτε να συμβάλετε στη μείωση της κυκλοφοριακής συμφόρησης, της ρύπανσης και των εκπομπών αερίων του θερμοκηπίου επιλέγοντας εταιρίες ταξί ή μεταφοράς προσώπων που διαθέτουν στόλο με οχήματα χαμηλών εκπομπών ρύπων, χρησιμοποιώντας τα μέσα μαζικής μεταφοράς και εξερευνώντας τον προορισμό με τα πόδια ή ποδήλατο, εφόσον κάτι τέτοιο είναι ασφαλές και εφικτό.</a:t>
            </a:r>
          </a:p>
          <a:p>
            <a:pPr algn="just">
              <a:spcAft>
                <a:spcPts val="400"/>
              </a:spcAft>
            </a:pP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Φροντίδα για τους άλλους:</a:t>
            </a:r>
            <a:r>
              <a:rPr lang="el-GR"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Αφιερώστε λίγο χρόνο μαθαίνοντας πώς να αναγνωρίζετε τα σημάδια ότι κάποιος υφίσταται κακοποίηση, εκμετάλλευση ή έχει πέσει θύμα εμπορίας και, σε περίπτωση που εντοπίσετε κάποιο τέτοιο περιστατικό, πώς να το αναφέρετε στις αρμόδιες αρχές. Λογικά μπορείτε να βρείτε αξιόπιστες πληροφορίες και σχετικό εκπαιδευτικό υλικό στο διαδίκτυο (συχνά παρέχονται από την αστυνομία ή κάποια ΜΚΟ), διαφορετικά μπορείτε να ζητήσετε καθοδήγηση από μια αρμόδια τοπική φιλανθρωπική οργάνωση ή να επικοινωνήστε με τον ταξιδιωτικό σας πράκτορα.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512562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5396349"/>
          </a:xfrm>
          <a:prstGeom prst="rect">
            <a:avLst/>
          </a:prstGeom>
          <a:noFill/>
        </p:spPr>
        <p:txBody>
          <a:bodyPr wrap="square" rtlCol="0">
            <a:spAutoFit/>
          </a:bodyPr>
          <a:lstStyle/>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Researching your trip</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Booking travel:</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If you have a choice, always opt for the company that is taking action to improve their environmental and social impacts. The best ones will publish annual sustainability reports and be independently certified by a reputable sustainability label like Travelife.</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Culture:</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Travel is more enjoyable when you have some knowledge of how to respect local customs and culture. Even simple things like how to tip, dress or say thank you are useful to know before you arrive.</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Ground transport:</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You can help ease congestion, pollution and emissions by opting for taxi and transfer companies with low-emission fleets, using public transport and exploring the destination on foot or by bike when it is safe and practical to do so.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Caring for others:</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Spend some time learning how to identify the signs that someone is being trafficked, abused or exploited, then find out how to report it if you ever see it. You should be able to find reputable information and training resources online, often provided by the police or an NGO, otherwise ask for advice from a relevant local charity or check with your travel agent as well as our Hotel. Please reach out to our reception and our colleagues will correspondingly guide you.</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80621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317114"/>
          </a:xfrm>
          <a:prstGeom prst="rect">
            <a:avLst/>
          </a:prstGeom>
          <a:noFill/>
        </p:spPr>
        <p:txBody>
          <a:bodyPr wrap="square" rtlCol="0">
            <a:spAutoFit/>
          </a:bodyPr>
          <a:lstStyle/>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Αποφύγετε τις περιττές αποσκευές:</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Είτε ταξιδεύετε με αεροπλάνο, τρένο, πλοίο ή αυτοκίνητο, ένα ελαφρύτερο φορτίο σημαίνει ότι απαιτούνται λιγότερα καύσιμα για την ολοκλήρωση του ταξιδιού σας, με αποτέλεσμα χαμηλότερες εκπομπές ρύπων.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Πάρτε στις αποσκευές σας ότι θα φέρετε πίσω: Τυχόν ανεπιθύμητα αντικείμενα που αφήνετε πίσω στους προορισμούς που επισκέπτεστε αυξάνουν τη ρύπανση εκεί όπου απουσιάζουν οι κατάλληλες υποδομές διαχείρισης και ανακύκλωσης απορριμμάτων, ενώ επιβαρύνουν τα τοπικά συστήματα διαχείρισης αποβλήτων σε όλους τους προορισμούς. </a:t>
            </a: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Προϊόντα προσωπικής φροντίδας</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Το πλύσιμο ή το κολύμπι όταν χρησιμοποιείτε σαμπουάν, λοσιόν και τζελ που περιέχουν «μικροσφαιρίδια» μπορεί να προκαλέσει σοβαρή μακροπρόθεσμη βλάβη στη βιοποικιλότητα. Καθώς πολλές χώρες τα έχουν ήδη απαγορεύσει, αποφύγετε να ταξιδεύετε με τέτοια προϊόντα. </a:t>
            </a: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Αντηλιακά:</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Ορισμένα συστατικά που βρίσκονται σε κάποια προϊόντα αντηλιακής προστασίας είναι πολύ επιβλαβή για τη θαλάσσια ζωή και τους υφάλους, ακόμη και σε πολύ μικρές ποσότητες, ακόμη και όταν ξεπλυθούν κατά το ντους στο δωμάτιο του ξενοδοχείου. Αναζητήστε μια ασφαλή για τη θαλάσσια ζωή εναλλακτική λύση εάν το αντηλιακό σας περιέχει οποιοδήποτε από τα παρακάτω συστατικά: Οξυβενζόνη, Βενζοφαινόνη-1, Βενζοφαινόνη-8, </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OD</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a:t>
            </a:r>
            <a:r>
              <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PABA</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4-μεθυλο-βενζυλιδένιο καμφορά, 3-βενζυλιδενο-καμφορά, διοξείδιο του Νανο-Τιτανίου, Οξείδιο του Νανο Ψευδάργυρου, Οκτινοξάτη, Οκτοκρυλένιο. </a:t>
            </a:r>
            <a:endParaRPr lang="en-GB"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endParaRPr>
          </a:p>
          <a:p>
            <a:pPr algn="just">
              <a:spcAft>
                <a:spcPts val="400"/>
              </a:spcAft>
            </a:pPr>
            <a:endParaRPr lang="en-GB" sz="1400" dirty="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Πλαστικά μιας χρήσης: </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Αν έχετε μαζί σας τέτοια αντικείμενα, τότε αυτά κάποια στιγμή θα απορριφθούν και πολλοί προορισμοί δεν διαθέτουν κατάλληλες εγκαταστάσεις για να τα διαχειριστούν με ασφάλεια. Προσπαθήστε λοιπόν να ταξιδεύετε με επαναχρησιμοποιούμενα είδη ή όσα είναι κατασκευασμένα από ανακυκλωμένα προϊόντα χαρτιού αντί για πλαστικό.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05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66850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535122"/>
          </a:xfrm>
          <a:prstGeom prst="rect">
            <a:avLst/>
          </a:prstGeom>
          <a:noFill/>
        </p:spPr>
        <p:txBody>
          <a:bodyPr wrap="square" rtlCol="0">
            <a:spAutoFit/>
          </a:bodyPr>
          <a:lstStyle/>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Packing</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Pack light:</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Whether you are travelling by plane, train, ship or car, a lighter load means that less fuel is required to complete the journey, leading to lower emissions.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Pack to bring it back:</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Unwanted items you leave behind add to pollution in destinations that lack good waste and recycling solutions, and in all destinations they add stress to local waste management systems.</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Personal care products:</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Washing or swimming when using shampoos, lotions and gels that contain ‘microbeads’ can cause serious long-term harm to biodiversity. Many countries have already banned them so please do not travel with these items.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Sunscreens:</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Certain ingredients found in some sun protection products are very damaging to marine life and reefs, even in tiny amounts and even from showering them off in your hotel room. Look for a marine-safe alternative if a sunscreen contains any of these ingredients: Oxybenzone, Benzophenone-1, Benzophenone-8, OD-PABA, 4-Methylbenzylidene Camphor, 3-Benzylidene Camphor, nano-Titanium Dioxide, nano-Zinc Oxide, </a:t>
            </a:r>
            <a:r>
              <a:rPr lang="en-GB" sz="1600" dirty="0" err="1">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Octinoxate</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Octocrylene.</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Single-use plastics:</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If you bring them with you then they will have to be disposed of and many destinations lack the facilities to do this safely. See if you can travel with reusable alternatives or ones made from recycled paper products instead of plastic.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12287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042680"/>
          </a:xfrm>
          <a:prstGeom prst="rect">
            <a:avLst/>
          </a:prstGeom>
          <a:noFill/>
        </p:spPr>
        <p:txBody>
          <a:bodyPr wrap="square" rtlCol="0">
            <a:spAutoFit/>
          </a:bodyPr>
          <a:lstStyle/>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Στο κατάλυμά σας</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Θερμοκρασία:</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Το να διατηρείτε το δωμάτιό σας σε μια θερμοκρασία άνεσης είναι σημαντικό, ωστόσο ο κλιματισμός αποτελεί έναν από τους σημαντικότερους παράγοντες που συμβάλλει στις εκπομπές αερίων του θερμοκηπίου στα καταλύματα. Μπορείτε να βοηθήσετε επιλέγοντας πάντα την κατάλληλη ρύθμιση στους θερμοστάτες και διασφαλίζοντας ότι οι μονάδες θέρμανσης/ψύξης απενεργοποιούνται κάθε φορά που οι πόρτες ή τα παράθυρα είναι ανοιχτά. </a:t>
            </a: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Νερό</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Από την προμήθεια και διάθεση του νερού παράγονται πάντα εκπομπές αερίων του θερμοκηπίου, ενώ σε ορισμένους προορισμούς το νερό είναι ένας εξαιρετικά πολύτιμος φυσικός πόρος. Μπορείτε να βοηθήσετε κάνοντας συντομότερα ντους, κλείνοντας τη βρύση ενώ βουρτσίζετε τα δόντια σας και κάνοντας χρήση της επιλογής χαμηλής ροής στο καζανάκι. </a:t>
            </a: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Φαγητό και ποτό</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Περίπου το ένα τρίτο όλων των παραγόμενων τροφίμων δεν καταναλώνεται ποτέ, ενώ ταυτόχρονα η παραγωγή τροφίμων ευθύνεται για το ένα τρίτο όλων των εκπομπών αερίων του θερμοκηπίου. Μπορείτε να βοηθήσετε παραγγέλνοντας μόνο την ποσότητα που θα φάτε, προτιμώντας τοπικά προϊόντα έναντι εισαγόμενων και επιλέγοντας περισσότερα γεύματα χωρίς κρέας κατά τη διάρκεια της διαμονής σας. </a:t>
            </a:r>
          </a:p>
          <a:p>
            <a:pPr algn="just">
              <a:spcAft>
                <a:spcPts val="400"/>
              </a:spcAft>
            </a:pP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4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Μάθετε για την ανακύκλωση:</a:t>
            </a:r>
            <a:r>
              <a:rPr lang="el-GR" sz="14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Κάθε προορισμός ενδέχεται να έχει διαφορετικούς κανόνες ανακύκλωσης που μπορεί να δημιουργούν σύγχυση όταν ταξιδεύετε, επομένως ρωτήστε το προσωπικό του ξενοδοχείου για το τι μπορείτε να ανακυκλώσετε και πώς. Στήριξη της τοπικής κοινωνίας Υποστήριξη τοπικών επιχειρήσεων: Προσπαθήστε να δειπνήσετε και να ψωνίσετε σε επιχειρήσεις που λειτουργούν στην περιοχή και ανήκουν σε ντόπιους. Εάν αγοράζετε δώρα ή αναμνηστικά, προσπαθήστε να βρείτε κάτι που είναι χειροποίητο από έναν ντόπιο καλλιτέχνη ή που παράγεται από μια τοπική μικρή επιχείρηση. </a:t>
            </a:r>
            <a:endParaRPr lang="en-GB" sz="14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0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62804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5416868"/>
          </a:xfrm>
          <a:prstGeom prst="rect">
            <a:avLst/>
          </a:prstGeom>
          <a:noFill/>
        </p:spPr>
        <p:txBody>
          <a:bodyPr wrap="square" rtlCol="0">
            <a:spAutoFit/>
          </a:bodyPr>
          <a:lstStyle/>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At your accommodation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Temperature:</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Keeping your room at a comfortable temperature is important yet this is one of the biggest contributors to greenhouse gas emissions in accommodation. You can help by not adjusting the thermostat more than necessary and by ensuring that heating/cooling units are turned off whenever doors or windows are open.</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Water:</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There are always greenhouse gas emissions created from sourcing and disposing of water, and in some destinations water is an extremely precious resource. You can help by taking shorter showers, turning off the tap whilst brushing your teeth and making use of any low-flush option on toilets.</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Eating &amp; drinking:</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Around a third of all food produced is never eaten, yet food production accounts for a third of all greenhouse gas emissions. You can help by only ordering what you will eat, choosing local items over imported ones and opting for more meat-free meals during your stay.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6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Find out about recycling:</a:t>
            </a:r>
            <a:r>
              <a:rPr lang="en-GB" sz="16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Every location has different recycling rules that can be confusing when you travel, so ask hotel staff about what you can recycle and how. </a:t>
            </a:r>
            <a:endParaRPr lang="en-GB" sz="16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1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65046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252994"/>
          </a:xfrm>
          <a:prstGeom prst="rect">
            <a:avLst/>
          </a:prstGeom>
          <a:noFill/>
        </p:spPr>
        <p:txBody>
          <a:bodyPr wrap="square" rtlCol="0">
            <a:spAutoFit/>
          </a:bodyPr>
          <a:lstStyle/>
          <a:p>
            <a:pPr algn="just">
              <a:spcAft>
                <a:spcPts val="400"/>
              </a:spcAft>
            </a:pPr>
            <a:r>
              <a:rPr lang="el-GR" sz="13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Εξερευνήστε τον πολιτισμό και την περιοχή:</a:t>
            </a:r>
            <a:r>
              <a:rPr lang="el-GR"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Ακόμα κι αν βρίσκεστε σε χαλαρές διακοπές σε κάποια παραλία ή σε ένα σύντομο επαγγελματικό ταξίδι, είναι πιθανό να απολαύσετε περισσότερο την επίσκεψή σας εάν βρείτε λίγο χρόνο να γνωρίσετε μερικά από τα τοπικά αξιοθέατα, τον πολιτισμό και τις δραστηριότητες που είναι διαθέσιμα στο προορισμό. Σεβασμός στους ανθρώπους: Βεβαιωθείτε ότι γνωρίζετε και τηρείτε τυχόν τοπικούς νόμους, έθιμα ή παραδόσεις. Μην τραβάτε φωτογραφίες ή βίντεο ανθρώπων χωρίς την άδειά τους, ειδικά αν σκοπεύετε να τις δημοσιεύσετε στο διαδίκτυο, και να θυμάστε ότι αν απεικονίζονται παιδιά πρέπει να ζητάτε την άδεια από τους γονείς ή τους νόμιμους κηδεμόνες τους.</a:t>
            </a:r>
          </a:p>
          <a:p>
            <a:pPr algn="just">
              <a:spcAft>
                <a:spcPts val="400"/>
              </a:spcAft>
            </a:pPr>
            <a:endParaRPr lang="en-GB" sz="13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r>
              <a:rPr lang="el-GR" sz="13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Προστατέψτε τα παιδιά</a:t>
            </a:r>
            <a:r>
              <a:rPr lang="el-GR"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Αποφύγετε δραστηριότητες που θα μπορούσαν να βλάψουν τα παιδιά, όπως οι επισκέψεις σε ορφανοτροφεία ή σχολεία, οι οποίες μπορεί να διαταράξουν την εκπαίδευσή τους ή να οδηγήσουν στην εκμετάλλευσή τους. Ο καλύτερος τρόπος για να στηρίξετε τα παιδιά είναι να κάνετε κάποια χρηματική δωρεά σε μια αξιόπιστη φιλανθρωπική οργάνωση. Εάν υποψιάζεστε ότι κάποιο παιδί υφίσταται εκμετάλλευση ή κακοποίηση, αναφέρετε αμέσως το ζήτημα στις αρμόδιες αρχές, ενώ σε περίπτωση που δεν είστε σίγουροι πώς να το κάνετε με ασφάλεια, μπορείτε να μιλήσετε με το προσωπικό του καταλύματος ή τον ταξιδιωτικό σας πράκτορα. </a:t>
            </a:r>
          </a:p>
          <a:p>
            <a:pPr algn="just">
              <a:spcAft>
                <a:spcPts val="400"/>
              </a:spcAft>
            </a:pPr>
            <a:endParaRPr lang="en-GB" sz="13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3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Προστασία της βιοποικιλότητας:</a:t>
            </a:r>
            <a:r>
              <a:rPr lang="el-GR"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Φροντίστε για τη σωστή απόρριψη των αποβλήτων σας και ακολουθήστε πιστά τυχόν οδηγίες σχετικά με τον τρόπο προστασίας ευαίσθητων περιοχών όπως οι αμμόλοφοι, οι ύφαλοι ή τα δάση. Μην παίρνετε τίποτα από αυτές τις περιοχές, όπως κοχύλια ή πέτρες, και ομοίως μην αφήνετε τίποτα πίσω σας. </a:t>
            </a:r>
            <a:endParaRPr lang="en-GB"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endParaRPr>
          </a:p>
          <a:p>
            <a:pPr algn="just">
              <a:spcAft>
                <a:spcPts val="400"/>
              </a:spcAft>
            </a:pPr>
            <a:endParaRPr lang="en-GB" sz="1300" dirty="0">
              <a:solidFill>
                <a:schemeClr val="accent5">
                  <a:lumMod val="50000"/>
                </a:schemeClr>
              </a:solidFill>
              <a:latin typeface="Calibri" panose="020F0502020204030204" pitchFamily="34" charset="0"/>
              <a:ea typeface="SimSun" panose="02010600030101010101" pitchFamily="2" charset="-122"/>
              <a:cs typeface="Times New Roman" panose="02020603050405020304" pitchFamily="18" charset="0"/>
            </a:endParaRPr>
          </a:p>
          <a:p>
            <a:pPr algn="just">
              <a:spcAft>
                <a:spcPts val="400"/>
              </a:spcAft>
            </a:pPr>
            <a:r>
              <a:rPr lang="el-GR" sz="13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Υποστήριξη τοπικών πρωτοβουλιών βελτίωσης: </a:t>
            </a:r>
            <a:r>
              <a:rPr lang="el-GR" sz="13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Εάν περάσατε όμορφα σε κάποιον προορισμό και θέλετε να το ανταποδώσετε στους ανθρώπους που ζουν εκεί, τότε σας προτείνουμε να αναζητήσετε μια τοπική πρωτοβουλία βελτίωσης ή φιλανθρωπική οργάνωση για να υποστηρίξετε. Μπορείτε να ζητήσετε ιδέες από το προσωπικό του καταλύματός σας καθώς ενδέχεται να έχουν ήδη κάτι υπόψη τους. Για παράδειγμα, τη συγκέντρωση κεφαλαίων για την κατασκευή ενός νέου ιατρικού κέντρου, τη βελτίωση ενός τοπικού πάρκου ή την προστασία μιας σημαντικής φυσικής περιοχής.</a:t>
            </a:r>
            <a:endParaRPr lang="en-GB" sz="13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13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3500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5899051"/>
          </a:xfrm>
          <a:prstGeom prst="rect">
            <a:avLst/>
          </a:prstGeom>
          <a:noFill/>
        </p:spPr>
        <p:txBody>
          <a:bodyPr wrap="square" rtlCol="0">
            <a:spAutoFit/>
          </a:bodyPr>
          <a:lstStyle/>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Supporting the local community</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Support local businesses:</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Try to dine and shop at locally owned and operated businesses in the area. If you are buying gifts or mementos, see if you can find something that is handcrafted by a local artist or produced by a small business.</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Explore the culture and area:</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Even if you are on a lazy beach holiday or a short business trip, you are likely to get more out of your visit if you find time to take in some of the local sites, culture and activities.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Respecting people:</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Make sure you know about, and observe, any local laws, customs or traditions. Do not take photos or videos of people without their permission, especially if you intend to post these online. Remember that only parents or legal guardians can give permission for children.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Safeguard children:</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Avoid activities that could harm children such as orphanage and school visits that can disrupt education or lead to exploitation. The best way to support children is to donate to a reputable charity. If you suspect that any child is being exploited or abused, immediately report the issue to law enforcement. You can speak with accommodation staff or your travel agent if you are not sure how do that safely.</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Protect biodiversity:</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Be sure to properly dispose of your waste and follow any guidance about how to protect sensitive areas such as sand dunes, reefs or forests. Do not take anything away from these areas such as shells or stones and likewise, do not leave anything behind.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2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Support local improvement initiatives:</a:t>
            </a:r>
            <a:r>
              <a:rPr lang="en-GB" sz="12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If you have had a great time at your destination and would like to give something back to the people who live there, then we suggest looking for a local improvement initiative or charity to support. You could ask staff at your accommodation for ideas as they may already have something in place. For example, raising funds to build a new medical centre, to improve a local park or to protect an important natural area.</a:t>
            </a:r>
            <a:endParaRPr lang="en-GB" sz="12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endParaRPr lang="en-GB" sz="9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688987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ΥΠΕΥΘΥΝΩΝ ΕΠΙΣΚΕΠΤΩΝ</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6873677"/>
          </a:xfrm>
          <a:prstGeom prst="rect">
            <a:avLst/>
          </a:prstGeom>
          <a:noFill/>
        </p:spPr>
        <p:txBody>
          <a:bodyPr wrap="square" rtlCol="0">
            <a:spAutoFit/>
          </a:bodyPr>
          <a:lstStyle/>
          <a:p>
            <a:pPr algn="just">
              <a:spcAft>
                <a:spcPts val="400"/>
              </a:spcAft>
            </a:pPr>
            <a:r>
              <a:rPr lang="el-GR" sz="1800" b="1" i="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Προστασία των ζώων </a:t>
            </a:r>
          </a:p>
          <a:p>
            <a:pPr algn="just">
              <a:spcAft>
                <a:spcPts val="400"/>
              </a:spcAft>
            </a:pP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Αδέσποτα ή κακοποιημένα ζώα</a:t>
            </a: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Εάν ενδιαφέρεστε για τα αδέσποτα ή κακοποιημένα ζώα, ρωτήστε το προσωπικό του καταλύματός σας για την καλύτερη μορφή δράσης. Μπορεί να συνεργάζονται ήδη με μια τοπική φιλοζωική οργάνωση ή να έχουν κάποιες συμβουλές για εσάς. Εάν όχι, μπορείτε να ρωτήσετε τον ταξιδιωτικό σας πράκτορα. Επιπλέον, διεθνείς οργανισμοί όπως οι </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World Animal Protection</a:t>
            </a: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και </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Born Free</a:t>
            </a: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παρέχουν συχνά συμβουλές στο διαδίκτυο σχετικά με το τι πρέπει να κάνετε εάν διαπιστώσετε κάποια κακοποίηση ή παραμέληση άγριων ζώων που βρίσκονται σε αιχμαλωσία (π.χ. φίδια, τίγρεις, αρκούδες, ελέφαντες).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Δραστηριότητες και αξιοθέατα με ζώα:</a:t>
            </a:r>
            <a:r>
              <a:rPr lang="el-GR" sz="1800" u="sng"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Σας προτείνουμε να αποφεύγετε οποιεσδήποτε δραστηριότητες που θα μπορούσαν ενδεχομένως να είναι επιβλαβείς για την ψυχική ή σωματική ευημερία των ζώων. Τέτοιες δραστηριότητες θα μπορούσαν να περιλαμβάνουν τη σίτιση ή το άγγιγμα άγριων ζώων καθώς και περιπτώσεις, π.χ. επιδείξεις, αξιοθέατα, όπου τα ζώα αναγκάζονται να συμπεριφέρονται με τρόπο που δεν θα ήταν φυσιολογικός για αυτά στο φυσικό τους περιβάλλον.</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l-GR"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2404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RESPONSIBLE GUEST GUIDE</a:t>
            </a:r>
            <a:br>
              <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b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B513A988-F716-0195-3487-FA94076426B6}"/>
              </a:ext>
            </a:extLst>
          </p:cNvPr>
          <p:cNvSpPr txBox="1"/>
          <p:nvPr/>
        </p:nvSpPr>
        <p:spPr>
          <a:xfrm>
            <a:off x="4358175" y="294045"/>
            <a:ext cx="7376621" cy="5109091"/>
          </a:xfrm>
          <a:prstGeom prst="rect">
            <a:avLst/>
          </a:prstGeom>
          <a:noFill/>
        </p:spPr>
        <p:txBody>
          <a:bodyPr wrap="square" rtlCol="0">
            <a:spAutoFit/>
          </a:bodyPr>
          <a:lstStyle/>
          <a:p>
            <a:pPr algn="just">
              <a:spcAft>
                <a:spcPts val="400"/>
              </a:spcAft>
            </a:pPr>
            <a:r>
              <a:rPr lang="en-GB"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Safeguarding animals</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Stray or abused animals:</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If you are concerned about stray or abused animals, ask staff at your accommodation about the best course of action. They may already be working with a local animal welfare organisation or have some advice for you. If not, you can ask your travel agent. International organisations like </a:t>
            </a:r>
            <a:r>
              <a:rPr lang="en-GB" sz="1800" u="sng"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hlinkClick r:id="rId3">
                  <a:extLst>
                    <a:ext uri="{A12FA001-AC4F-418D-AE19-62706E023703}">
                      <ahyp:hlinkClr xmlns:ahyp="http://schemas.microsoft.com/office/drawing/2018/hyperlinkcolor" val="tx"/>
                    </a:ext>
                  </a:extLst>
                </a:hlinkClick>
              </a:rPr>
              <a:t>World Animal Protection</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and </a:t>
            </a:r>
            <a:r>
              <a:rPr lang="en-GB" sz="1800" u="sng"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hlinkClick r:id="rId4">
                  <a:extLst>
                    <a:ext uri="{A12FA001-AC4F-418D-AE19-62706E023703}">
                      <ahyp:hlinkClr xmlns:ahyp="http://schemas.microsoft.com/office/drawing/2018/hyperlinkcolor" val="tx"/>
                    </a:ext>
                  </a:extLst>
                </a:hlinkClick>
              </a:rPr>
              <a:t>Born Free</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often have online advice about what to do if you see abuse or neglect of captive wild animals (e.g. snakes, tigers, bears, elephants).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b="1"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Animal activities &amp; attractions:</a:t>
            </a: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We suggest that you avoid any activities that could possibly be harmful to the mental or physical wellbeing of animals. This could include activities involving feeding or touching wild animals and any attractions where animals are forced to behave in a way that would not be normal for them in the wild.</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a:p>
            <a:pPr algn="just">
              <a:spcAft>
                <a:spcPts val="400"/>
              </a:spcAft>
            </a:pPr>
            <a:r>
              <a:rPr lang="en-GB" sz="1800" dirty="0">
                <a:solidFill>
                  <a:schemeClr val="accent5">
                    <a:lumMod val="50000"/>
                  </a:schemeClr>
                </a:solidFill>
                <a:effectLst/>
                <a:latin typeface="Calibri" panose="020F0502020204030204" pitchFamily="34" charset="0"/>
                <a:ea typeface="SimSun" panose="02010600030101010101" pitchFamily="2" charset="-122"/>
                <a:cs typeface="Times New Roman" panose="02020603050405020304" pitchFamily="18" charset="0"/>
              </a:rPr>
              <a:t> </a:t>
            </a:r>
            <a:endParaRPr lang="en-GB" sz="1800" dirty="0">
              <a:solidFill>
                <a:schemeClr val="accent5">
                  <a:lumMod val="50000"/>
                </a:schemeClr>
              </a:solidFill>
              <a:effectLst/>
              <a:latin typeface="Ebrima" panose="02000000000000000000"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794774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ΥΠΕΥΘΥΝΗΣ ΦΙΛΟΞΕΝΙΑΣ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10E184DA-477D-970D-395A-57E160DB78BA}"/>
              </a:ext>
            </a:extLst>
          </p:cNvPr>
          <p:cNvSpPr txBox="1"/>
          <p:nvPr/>
        </p:nvSpPr>
        <p:spPr>
          <a:xfrm>
            <a:off x="4333197" y="326721"/>
            <a:ext cx="7511274" cy="6145272"/>
          </a:xfrm>
          <a:prstGeom prst="rect">
            <a:avLst/>
          </a:prstGeom>
          <a:noFill/>
        </p:spPr>
        <p:txBody>
          <a:bodyPr wrap="square" rtlCol="0">
            <a:spAutoFit/>
          </a:bodyPr>
          <a:lstStyle/>
          <a:p>
            <a:pPr algn="just">
              <a:spcAft>
                <a:spcPts val="400"/>
              </a:spcAft>
            </a:pPr>
            <a:r>
              <a:rPr lang="el-GR" sz="1900" dirty="0">
                <a:solidFill>
                  <a:schemeClr val="accent5">
                    <a:lumMod val="50000"/>
                  </a:schemeClr>
                </a:solidFill>
                <a:effectLst/>
                <a:ea typeface="Calibri" panose="020F0502020204030204" pitchFamily="34" charset="0"/>
                <a:cs typeface="Cambria" panose="02040503050406030204" pitchFamily="18" charset="0"/>
              </a:rPr>
              <a:t>Εάν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εργάζεστε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για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κατά</a:t>
            </a:r>
            <a:r>
              <a:rPr lang="el-GR" sz="1900" dirty="0">
                <a:solidFill>
                  <a:schemeClr val="accent5">
                    <a:lumMod val="50000"/>
                  </a:schemeClr>
                </a:solidFill>
                <a:effectLst/>
                <a:ea typeface="Calibri" panose="020F0502020204030204" pitchFamily="34" charset="0"/>
                <a:cs typeface="Ebrima" panose="02000000000000000000" pitchFamily="2" charset="0"/>
              </a:rPr>
              <a:t>λυμ</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δια</a:t>
            </a:r>
            <a:r>
              <a:rPr lang="el-GR" sz="1900" dirty="0">
                <a:solidFill>
                  <a:schemeClr val="accent5">
                    <a:lumMod val="50000"/>
                  </a:schemeClr>
                </a:solidFill>
                <a:effectLst/>
                <a:ea typeface="Calibri" panose="020F0502020204030204" pitchFamily="34" charset="0"/>
                <a:cs typeface="Ebrima" panose="02000000000000000000" pitchFamily="2" charset="0"/>
              </a:rPr>
              <a:t>θ</a:t>
            </a:r>
            <a:r>
              <a:rPr lang="el-GR" sz="1900" dirty="0">
                <a:solidFill>
                  <a:schemeClr val="accent5">
                    <a:lumMod val="50000"/>
                  </a:schemeClr>
                </a:solidFill>
                <a:effectLst/>
                <a:ea typeface="Calibri" panose="020F0502020204030204" pitchFamily="34" charset="0"/>
                <a:cs typeface="Cambria" panose="02040503050406030204" pitchFamily="18" charset="0"/>
              </a:rPr>
              <a:t>έτει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ήδη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ιστο</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οίηση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n-GB" sz="1900" dirty="0">
                <a:solidFill>
                  <a:schemeClr val="accent5">
                    <a:lumMod val="50000"/>
                  </a:schemeClr>
                </a:solidFill>
                <a:effectLst/>
                <a:ea typeface="Calibri" panose="020F0502020204030204" pitchFamily="34" charset="0"/>
                <a:cs typeface="Times New Roman" panose="02020603050405020304" pitchFamily="18" charset="0"/>
              </a:rPr>
              <a:t>Travelife </a:t>
            </a:r>
            <a:r>
              <a:rPr lang="el-GR" sz="1900" dirty="0">
                <a:solidFill>
                  <a:schemeClr val="accent5">
                    <a:lumMod val="50000"/>
                  </a:schemeClr>
                </a:solidFill>
                <a:effectLst/>
                <a:ea typeface="Calibri" panose="020F0502020204030204" pitchFamily="34" charset="0"/>
                <a:cs typeface="Cambria" panose="02040503050406030204" pitchFamily="18" charset="0"/>
              </a:rPr>
              <a:t>ή</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β</a:t>
            </a:r>
            <a:r>
              <a:rPr lang="el-GR" sz="1900" dirty="0">
                <a:solidFill>
                  <a:schemeClr val="accent5">
                    <a:lumMod val="50000"/>
                  </a:schemeClr>
                </a:solidFill>
                <a:effectLst/>
                <a:ea typeface="Calibri" panose="020F0502020204030204" pitchFamily="34" charset="0"/>
                <a:cs typeface="Cambria" panose="02040503050406030204" pitchFamily="18" charset="0"/>
              </a:rPr>
              <a:t>ρίσκεται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ρος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αρόν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διαδικασία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ιστο</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οίησης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τότε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μπ</a:t>
            </a:r>
            <a:r>
              <a:rPr lang="el-GR" sz="1900" dirty="0">
                <a:solidFill>
                  <a:schemeClr val="accent5">
                    <a:lumMod val="50000"/>
                  </a:schemeClr>
                </a:solidFill>
                <a:effectLst/>
                <a:ea typeface="Calibri" panose="020F0502020204030204" pitchFamily="34" charset="0"/>
                <a:cs typeface="Cambria" panose="02040503050406030204" pitchFamily="18" charset="0"/>
              </a:rPr>
              <a:t>ορείτε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είστε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ερήφανοι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για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ότι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εργάζεστε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έναν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οργανισ</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ό</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ρέ</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ει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ιτ</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γχάνει</a:t>
            </a:r>
            <a:r>
              <a:rPr lang="el-GR" sz="1900" dirty="0">
                <a:solidFill>
                  <a:schemeClr val="accent5">
                    <a:lumMod val="50000"/>
                  </a:schemeClr>
                </a:solidFill>
                <a:effectLst/>
                <a:ea typeface="Calibri" panose="020F0502020204030204" pitchFamily="34" charset="0"/>
                <a:cs typeface="Times New Roman" panose="02020603050405020304" pitchFamily="18" charset="0"/>
              </a:rPr>
              <a:t> 100% </a:t>
            </a:r>
            <a:r>
              <a:rPr lang="el-GR" sz="1900" dirty="0">
                <a:solidFill>
                  <a:schemeClr val="accent5">
                    <a:lumMod val="50000"/>
                  </a:schemeClr>
                </a:solidFill>
                <a:effectLst/>
                <a:ea typeface="Calibri" panose="020F0502020204030204" pitchFamily="34" charset="0"/>
                <a:cs typeface="Cambria" panose="02040503050406030204" pitchFamily="18" charset="0"/>
              </a:rPr>
              <a:t>σ</a:t>
            </a:r>
            <a:r>
              <a:rPr lang="el-GR" sz="1900" dirty="0">
                <a:solidFill>
                  <a:schemeClr val="accent5">
                    <a:lumMod val="50000"/>
                  </a:schemeClr>
                </a:solidFill>
                <a:effectLst/>
                <a:ea typeface="Calibri" panose="020F0502020204030204" pitchFamily="34" charset="0"/>
                <a:cs typeface="Ebrima" panose="02000000000000000000" pitchFamily="2" charset="0"/>
              </a:rPr>
              <a:t>υμμ</a:t>
            </a:r>
            <a:r>
              <a:rPr lang="el-GR" sz="1900" dirty="0">
                <a:solidFill>
                  <a:schemeClr val="accent5">
                    <a:lumMod val="50000"/>
                  </a:schemeClr>
                </a:solidFill>
                <a:effectLst/>
                <a:ea typeface="Calibri" panose="020F0502020204030204" pitchFamily="34" charset="0"/>
                <a:cs typeface="Cambria" panose="02040503050406030204" pitchFamily="18" charset="0"/>
              </a:rPr>
              <a:t>όρφ</a:t>
            </a:r>
            <a:r>
              <a:rPr lang="el-GR" sz="1900" dirty="0">
                <a:solidFill>
                  <a:schemeClr val="accent5">
                    <a:lumMod val="50000"/>
                  </a:schemeClr>
                </a:solidFill>
                <a:effectLst/>
                <a:ea typeface="Calibri" panose="020F0502020204030204" pitchFamily="34" charset="0"/>
                <a:cs typeface="Ebrima" panose="02000000000000000000" pitchFamily="2" charset="0"/>
              </a:rPr>
              <a:t>ω</a:t>
            </a:r>
            <a:r>
              <a:rPr lang="el-GR" sz="1900" dirty="0">
                <a:solidFill>
                  <a:schemeClr val="accent5">
                    <a:lumMod val="50000"/>
                  </a:schemeClr>
                </a:solidFill>
                <a:effectLst/>
                <a:ea typeface="Calibri" panose="020F0502020204030204" pitchFamily="34" charset="0"/>
                <a:cs typeface="Cambria" panose="02040503050406030204" pitchFamily="18" charset="0"/>
              </a:rPr>
              <a:t>ση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ό</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στηρά</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ρότ</a:t>
            </a:r>
            <a:r>
              <a:rPr lang="el-GR" sz="1900" dirty="0">
                <a:solidFill>
                  <a:schemeClr val="accent5">
                    <a:lumMod val="50000"/>
                  </a:schemeClr>
                </a:solidFill>
                <a:effectLst/>
                <a:ea typeface="Calibri" panose="020F0502020204030204" pitchFamily="34" charset="0"/>
                <a:cs typeface="Ebrima" panose="02000000000000000000" pitchFamily="2" charset="0"/>
              </a:rPr>
              <a:t>υπ</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αειφόρο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ειτο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ργίας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κατα</a:t>
            </a:r>
            <a:r>
              <a:rPr lang="el-GR" sz="1900" dirty="0">
                <a:solidFill>
                  <a:schemeClr val="accent5">
                    <a:lumMod val="50000"/>
                  </a:schemeClr>
                </a:solidFill>
                <a:effectLst/>
                <a:ea typeface="Calibri" panose="020F0502020204030204" pitchFamily="34" charset="0"/>
                <a:cs typeface="Ebrima" panose="02000000000000000000" pitchFamily="2" charset="0"/>
              </a:rPr>
              <a:t>λυμ</a:t>
            </a:r>
            <a:r>
              <a:rPr lang="el-GR" sz="1900" dirty="0">
                <a:solidFill>
                  <a:schemeClr val="accent5">
                    <a:lumMod val="50000"/>
                  </a:schemeClr>
                </a:solidFill>
                <a:effectLst/>
                <a:ea typeface="Calibri" panose="020F0502020204030204" pitchFamily="34" charset="0"/>
                <a:cs typeface="Cambria" panose="02040503050406030204" pitchFamily="18" charset="0"/>
              </a:rPr>
              <a:t>άτ</a:t>
            </a:r>
            <a:r>
              <a:rPr lang="el-GR" sz="1900" dirty="0">
                <a:solidFill>
                  <a:schemeClr val="accent5">
                    <a:lumMod val="50000"/>
                  </a:schemeClr>
                </a:solidFill>
                <a:effectLst/>
                <a:ea typeface="Calibri" panose="020F0502020204030204" pitchFamily="34" charset="0"/>
                <a:cs typeface="Ebrima" panose="02000000000000000000" pitchFamily="2" charset="0"/>
              </a:rPr>
              <a:t>ω</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στον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κόσ</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9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η</a:t>
            </a:r>
            <a:r>
              <a:rPr lang="el-GR" sz="1900" dirty="0">
                <a:solidFill>
                  <a:schemeClr val="accent5">
                    <a:lumMod val="50000"/>
                  </a:schemeClr>
                </a:solidFill>
                <a:effectLst/>
                <a:ea typeface="Calibri" panose="020F0502020204030204" pitchFamily="34" charset="0"/>
                <a:cs typeface="Ebrima" panose="02000000000000000000" pitchFamily="2" charset="0"/>
              </a:rPr>
              <a:t>θ</a:t>
            </a:r>
            <a:r>
              <a:rPr lang="el-GR" sz="1900" dirty="0">
                <a:solidFill>
                  <a:schemeClr val="accent5">
                    <a:lumMod val="50000"/>
                  </a:schemeClr>
                </a:solidFill>
                <a:effectLst/>
                <a:ea typeface="Calibri" panose="020F0502020204030204" pitchFamily="34" charset="0"/>
                <a:cs typeface="Cambria" panose="02040503050406030204" pitchFamily="18" charset="0"/>
              </a:rPr>
              <a:t>εύο</a:t>
            </a:r>
            <a:r>
              <a:rPr lang="el-GR" sz="1900" dirty="0">
                <a:solidFill>
                  <a:schemeClr val="accent5">
                    <a:lumMod val="50000"/>
                  </a:schemeClr>
                </a:solidFill>
                <a:effectLst/>
                <a:ea typeface="Calibri" panose="020F0502020204030204" pitchFamily="34" charset="0"/>
                <a:cs typeface="Ebrima" panose="02000000000000000000" pitchFamily="2" charset="0"/>
              </a:rPr>
              <a:t>υμ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τή</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a:t>
            </a:r>
            <a:r>
              <a:rPr lang="el-GR" sz="1900" dirty="0">
                <a:solidFill>
                  <a:schemeClr val="accent5">
                    <a:lumMod val="50000"/>
                  </a:schemeClr>
                </a:solidFill>
                <a:effectLst/>
                <a:ea typeface="Calibri" panose="020F0502020204030204" pitchFamily="34" charset="0"/>
                <a:cs typeface="Ebrima" panose="02000000000000000000" pitchFamily="2" charset="0"/>
              </a:rPr>
              <a:t>υμμ</a:t>
            </a:r>
            <a:r>
              <a:rPr lang="el-GR" sz="1900" dirty="0">
                <a:solidFill>
                  <a:schemeClr val="accent5">
                    <a:lumMod val="50000"/>
                  </a:schemeClr>
                </a:solidFill>
                <a:effectLst/>
                <a:ea typeface="Calibri" panose="020F0502020204030204" pitchFamily="34" charset="0"/>
                <a:cs typeface="Cambria" panose="02040503050406030204" pitchFamily="18" charset="0"/>
              </a:rPr>
              <a:t>όρφ</a:t>
            </a:r>
            <a:r>
              <a:rPr lang="el-GR" sz="1900" dirty="0">
                <a:solidFill>
                  <a:schemeClr val="accent5">
                    <a:lumMod val="50000"/>
                  </a:schemeClr>
                </a:solidFill>
                <a:effectLst/>
                <a:ea typeface="Calibri" panose="020F0502020204030204" pitchFamily="34" charset="0"/>
                <a:cs typeface="Ebrima" panose="02000000000000000000" pitchFamily="2" charset="0"/>
              </a:rPr>
              <a:t>ω</a:t>
            </a:r>
            <a:r>
              <a:rPr lang="el-GR" sz="1900" dirty="0">
                <a:solidFill>
                  <a:schemeClr val="accent5">
                    <a:lumMod val="50000"/>
                  </a:schemeClr>
                </a:solidFill>
                <a:effectLst/>
                <a:ea typeface="Calibri" panose="020F0502020204030204" pitchFamily="34" charset="0"/>
                <a:cs typeface="Cambria" panose="02040503050406030204" pitchFamily="18" charset="0"/>
              </a:rPr>
              <a:t>ση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έσ</a:t>
            </a:r>
            <a:r>
              <a:rPr lang="el-GR" sz="1900" dirty="0">
                <a:solidFill>
                  <a:schemeClr val="accent5">
                    <a:lumMod val="50000"/>
                  </a:schemeClr>
                </a:solidFill>
                <a:effectLst/>
                <a:ea typeface="Calibri" panose="020F0502020204030204" pitchFamily="34" charset="0"/>
                <a:cs typeface="Ebrima" panose="02000000000000000000" pitchFamily="2" charset="0"/>
              </a:rPr>
              <a:t>ω</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ενός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ενδε</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εχούς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ιτό</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έγχο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κά</a:t>
            </a:r>
            <a:r>
              <a:rPr lang="el-GR" sz="1900" dirty="0">
                <a:solidFill>
                  <a:schemeClr val="accent5">
                    <a:lumMod val="50000"/>
                  </a:schemeClr>
                </a:solidFill>
                <a:effectLst/>
                <a:ea typeface="Calibri" panose="020F0502020204030204" pitchFamily="34" charset="0"/>
                <a:cs typeface="Ebrima" panose="02000000000000000000" pitchFamily="2" charset="0"/>
              </a:rPr>
              <a:t>θ</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κατά</a:t>
            </a:r>
            <a:r>
              <a:rPr lang="el-GR" sz="1900" dirty="0">
                <a:solidFill>
                  <a:schemeClr val="accent5">
                    <a:lumMod val="50000"/>
                  </a:schemeClr>
                </a:solidFill>
                <a:effectLst/>
                <a:ea typeface="Calibri" panose="020F0502020204030204" pitchFamily="34" charset="0"/>
                <a:cs typeface="Ebrima" panose="02000000000000000000" pitchFamily="2" charset="0"/>
              </a:rPr>
              <a:t>λυμ</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ανά</a:t>
            </a:r>
            <a:r>
              <a:rPr lang="el-GR" sz="1900" dirty="0">
                <a:solidFill>
                  <a:schemeClr val="accent5">
                    <a:lumMod val="50000"/>
                  </a:schemeClr>
                </a:solidFill>
                <a:effectLst/>
                <a:ea typeface="Calibri" panose="020F0502020204030204" pitchFamily="34" charset="0"/>
                <a:cs typeface="Times New Roman" panose="02020603050405020304" pitchFamily="18" charset="0"/>
              </a:rPr>
              <a:t> 2 </a:t>
            </a:r>
            <a:r>
              <a:rPr lang="el-GR" sz="1900" dirty="0">
                <a:solidFill>
                  <a:schemeClr val="accent5">
                    <a:lumMod val="50000"/>
                  </a:schemeClr>
                </a:solidFill>
                <a:effectLst/>
                <a:ea typeface="Calibri" panose="020F0502020204030204" pitchFamily="34" charset="0"/>
                <a:cs typeface="Cambria" panose="02040503050406030204" pitchFamily="18" charset="0"/>
              </a:rPr>
              <a:t>χρόνια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έχο</a:t>
            </a:r>
            <a:r>
              <a:rPr lang="el-GR" sz="1900" dirty="0">
                <a:solidFill>
                  <a:schemeClr val="accent5">
                    <a:lumMod val="50000"/>
                  </a:schemeClr>
                </a:solidFill>
                <a:effectLst/>
                <a:ea typeface="Calibri" panose="020F0502020204030204" pitchFamily="34" charset="0"/>
                <a:cs typeface="Ebrima" panose="02000000000000000000" pitchFamily="2" charset="0"/>
              </a:rPr>
              <a:t>υμ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δια</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ιστώσει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ότι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τά</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έχο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την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πλ</a:t>
            </a:r>
            <a:r>
              <a:rPr lang="el-GR" sz="1900" dirty="0">
                <a:solidFill>
                  <a:schemeClr val="accent5">
                    <a:lumMod val="50000"/>
                  </a:schemeClr>
                </a:solidFill>
                <a:effectLst/>
                <a:ea typeface="Calibri" panose="020F0502020204030204" pitchFamily="34" charset="0"/>
                <a:cs typeface="Cambria" panose="02040503050406030204" pitchFamily="18" charset="0"/>
              </a:rPr>
              <a:t>ήρη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υπ</a:t>
            </a:r>
            <a:r>
              <a:rPr lang="el-GR" sz="1900" dirty="0">
                <a:solidFill>
                  <a:schemeClr val="accent5">
                    <a:lumMod val="50000"/>
                  </a:schemeClr>
                </a:solidFill>
                <a:effectLst/>
                <a:ea typeface="Calibri" panose="020F0502020204030204" pitchFamily="34" charset="0"/>
                <a:cs typeface="Cambria" panose="02040503050406030204" pitchFamily="18" charset="0"/>
              </a:rPr>
              <a:t>οστήριξη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ροσ</a:t>
            </a:r>
            <a:r>
              <a:rPr lang="el-GR" sz="1900" dirty="0">
                <a:solidFill>
                  <a:schemeClr val="accent5">
                    <a:lumMod val="50000"/>
                  </a:schemeClr>
                </a:solidFill>
                <a:effectLst/>
                <a:ea typeface="Calibri" panose="020F0502020204030204" pitchFamily="34" charset="0"/>
                <a:cs typeface="Ebrima" panose="02000000000000000000" pitchFamily="2" charset="0"/>
              </a:rPr>
              <a:t>ωπ</a:t>
            </a:r>
            <a:r>
              <a:rPr lang="el-GR" sz="1900" dirty="0">
                <a:solidFill>
                  <a:schemeClr val="accent5">
                    <a:lumMod val="50000"/>
                  </a:schemeClr>
                </a:solidFill>
                <a:effectLst/>
                <a:ea typeface="Calibri" panose="020F0502020204030204" pitchFamily="34" charset="0"/>
                <a:cs typeface="Cambria" panose="02040503050406030204" pitchFamily="18" charset="0"/>
              </a:rPr>
              <a:t>ικού</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a:t>
            </a:r>
            <a:r>
              <a:rPr lang="el-GR" sz="1900" dirty="0">
                <a:solidFill>
                  <a:schemeClr val="accent5">
                    <a:lumMod val="50000"/>
                  </a:schemeClr>
                </a:solidFill>
                <a:effectLst/>
                <a:ea typeface="Calibri" panose="020F0502020204030204" pitchFamily="34" charset="0"/>
                <a:cs typeface="Ebrima" panose="02000000000000000000" pitchFamily="2" charset="0"/>
              </a:rPr>
              <a:t>ω</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ισκε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τών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ιτ</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γχάνο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ψη</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ότερες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ιδόσεις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ό</a:t>
            </a:r>
            <a:r>
              <a:rPr lang="el-GR" sz="1900" dirty="0">
                <a:solidFill>
                  <a:schemeClr val="accent5">
                    <a:lumMod val="50000"/>
                  </a:schemeClr>
                </a:solidFill>
                <a:effectLst/>
                <a:ea typeface="Calibri" panose="020F0502020204030204" pitchFamily="34" charset="0"/>
                <a:cs typeface="Times New Roman" panose="02020603050405020304" pitchFamily="18" charset="0"/>
              </a:rPr>
              <a:t>,</a:t>
            </a:r>
            <a:r>
              <a:rPr lang="el-GR" sz="1900" dirty="0">
                <a:solidFill>
                  <a:schemeClr val="accent5">
                    <a:lumMod val="50000"/>
                  </a:schemeClr>
                </a:solidFill>
                <a:effectLst/>
                <a:ea typeface="Calibri" panose="020F0502020204030204" pitchFamily="34" charset="0"/>
                <a:cs typeface="Cambria" panose="02040503050406030204" pitchFamily="18" charset="0"/>
              </a:rPr>
              <a:t>τι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αφορά</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στην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αειφόρο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ειτο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ργία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Π</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ήρης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υπ</a:t>
            </a:r>
            <a:r>
              <a:rPr lang="el-GR" sz="1900" dirty="0">
                <a:solidFill>
                  <a:schemeClr val="accent5">
                    <a:lumMod val="50000"/>
                  </a:schemeClr>
                </a:solidFill>
                <a:effectLst/>
                <a:ea typeface="Calibri" panose="020F0502020204030204" pitchFamily="34" charset="0"/>
                <a:cs typeface="Cambria" panose="02040503050406030204" pitchFamily="18" charset="0"/>
              </a:rPr>
              <a:t>οστήριξη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ση</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αίνει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είστε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ρό</a:t>
            </a:r>
            <a:r>
              <a:rPr lang="el-GR" sz="1900" dirty="0">
                <a:solidFill>
                  <a:schemeClr val="accent5">
                    <a:lumMod val="50000"/>
                  </a:schemeClr>
                </a:solidFill>
                <a:effectLst/>
                <a:ea typeface="Calibri" panose="020F0502020204030204" pitchFamily="34" charset="0"/>
                <a:cs typeface="Ebrima" panose="02000000000000000000" pitchFamily="2" charset="0"/>
              </a:rPr>
              <a:t>θυμ</a:t>
            </a:r>
            <a:r>
              <a:rPr lang="el-GR" sz="1900" dirty="0">
                <a:solidFill>
                  <a:schemeClr val="accent5">
                    <a:lumMod val="50000"/>
                  </a:schemeClr>
                </a:solidFill>
                <a:effectLst/>
                <a:ea typeface="Calibri" panose="020F0502020204030204" pitchFamily="34" charset="0"/>
                <a:cs typeface="Cambria" panose="02040503050406030204" pitchFamily="18" charset="0"/>
              </a:rPr>
              <a:t>οι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κάνετε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ικρές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λλ</a:t>
            </a:r>
            <a:r>
              <a:rPr lang="el-GR" sz="1900" dirty="0">
                <a:solidFill>
                  <a:schemeClr val="accent5">
                    <a:lumMod val="50000"/>
                  </a:schemeClr>
                </a:solidFill>
                <a:effectLst/>
                <a:ea typeface="Calibri" panose="020F0502020204030204" pitchFamily="34" charset="0"/>
                <a:cs typeface="Cambria" panose="02040503050406030204" pitchFamily="18" charset="0"/>
              </a:rPr>
              <a:t>αγές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ρο</a:t>
            </a:r>
            <a:r>
              <a:rPr lang="el-GR" sz="1900" dirty="0">
                <a:solidFill>
                  <a:schemeClr val="accent5">
                    <a:lumMod val="50000"/>
                  </a:schemeClr>
                </a:solidFill>
                <a:effectLst/>
                <a:ea typeface="Calibri" panose="020F0502020204030204" pitchFamily="34" charset="0"/>
                <a:cs typeface="Ebrima" panose="02000000000000000000" pitchFamily="2" charset="0"/>
              </a:rPr>
              <a:t>β</a:t>
            </a:r>
            <a:r>
              <a:rPr lang="el-GR" sz="1900" dirty="0">
                <a:solidFill>
                  <a:schemeClr val="accent5">
                    <a:lumMod val="50000"/>
                  </a:schemeClr>
                </a:solidFill>
                <a:effectLst/>
                <a:ea typeface="Calibri" panose="020F0502020204030204" pitchFamily="34" charset="0"/>
                <a:cs typeface="Cambria" panose="02040503050406030204" pitchFamily="18" charset="0"/>
              </a:rPr>
              <a:t>είτε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πλ</a:t>
            </a:r>
            <a:r>
              <a:rPr lang="el-GR" sz="1900" dirty="0">
                <a:solidFill>
                  <a:schemeClr val="accent5">
                    <a:lumMod val="50000"/>
                  </a:schemeClr>
                </a:solidFill>
                <a:effectLst/>
                <a:ea typeface="Calibri" panose="020F0502020204030204" pitchFamily="34" charset="0"/>
                <a:cs typeface="Cambria" panose="02040503050406030204" pitchFamily="18" charset="0"/>
              </a:rPr>
              <a:t>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ενέργειες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a:t>
            </a:r>
            <a:r>
              <a:rPr lang="el-GR" sz="1900" dirty="0">
                <a:solidFill>
                  <a:schemeClr val="accent5">
                    <a:lumMod val="50000"/>
                  </a:schemeClr>
                </a:solidFill>
                <a:effectLst/>
                <a:ea typeface="Calibri" panose="020F0502020204030204" pitchFamily="34" charset="0"/>
                <a:cs typeface="Ebrima" panose="02000000000000000000" pitchFamily="2" charset="0"/>
              </a:rPr>
              <a:t>υλλ</a:t>
            </a:r>
            <a:r>
              <a:rPr lang="el-GR" sz="1900" dirty="0">
                <a:solidFill>
                  <a:schemeClr val="accent5">
                    <a:lumMod val="50000"/>
                  </a:schemeClr>
                </a:solidFill>
                <a:effectLst/>
                <a:ea typeface="Calibri" panose="020F0502020204030204" pitchFamily="34" charset="0"/>
                <a:cs typeface="Cambria" panose="02040503050406030204" pitchFamily="18" charset="0"/>
              </a:rPr>
              <a:t>ογικά</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έχο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ση</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αντικές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θ</a:t>
            </a:r>
            <a:r>
              <a:rPr lang="el-GR" sz="1900" dirty="0">
                <a:solidFill>
                  <a:schemeClr val="accent5">
                    <a:lumMod val="50000"/>
                  </a:schemeClr>
                </a:solidFill>
                <a:effectLst/>
                <a:ea typeface="Calibri" panose="020F0502020204030204" pitchFamily="34" charset="0"/>
                <a:cs typeface="Cambria" panose="02040503050406030204" pitchFamily="18" charset="0"/>
              </a:rPr>
              <a:t>ετικές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τώσεις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στον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ροορισ</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ό</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στο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αν</a:t>
            </a:r>
            <a:r>
              <a:rPr lang="el-GR" sz="1900" dirty="0">
                <a:solidFill>
                  <a:schemeClr val="accent5">
                    <a:lumMod val="50000"/>
                  </a:schemeClr>
                </a:solidFill>
                <a:effectLst/>
                <a:ea typeface="Calibri" panose="020F0502020204030204" pitchFamily="34" charset="0"/>
                <a:cs typeface="Ebrima" panose="02000000000000000000" pitchFamily="2" charset="0"/>
              </a:rPr>
              <a:t>θ</a:t>
            </a:r>
            <a:r>
              <a:rPr lang="el-GR" sz="1900" dirty="0">
                <a:solidFill>
                  <a:schemeClr val="accent5">
                    <a:lumMod val="50000"/>
                  </a:schemeClr>
                </a:solidFill>
                <a:effectLst/>
                <a:ea typeface="Calibri" panose="020F0502020204030204" pitchFamily="34" charset="0"/>
                <a:cs typeface="Cambria" panose="02040503050406030204" pitchFamily="18" charset="0"/>
              </a:rPr>
              <a:t>ρώ</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ζο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εκεί</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9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900" dirty="0">
                <a:solidFill>
                  <a:schemeClr val="accent5">
                    <a:lumMod val="50000"/>
                  </a:schemeClr>
                </a:solidFill>
                <a:effectLst/>
                <a:ea typeface="Calibri" panose="020F0502020204030204" pitchFamily="34" charset="0"/>
                <a:cs typeface="Cambria" panose="02040503050406030204" pitchFamily="18" charset="0"/>
              </a:rPr>
              <a:t>Σε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τόν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οδηγό</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ροτείνο</a:t>
            </a:r>
            <a:r>
              <a:rPr lang="el-GR" sz="1900" dirty="0">
                <a:solidFill>
                  <a:schemeClr val="accent5">
                    <a:lumMod val="50000"/>
                  </a:schemeClr>
                </a:solidFill>
                <a:effectLst/>
                <a:ea typeface="Calibri" panose="020F0502020204030204" pitchFamily="34" charset="0"/>
                <a:cs typeface="Ebrima" panose="02000000000000000000" pitchFamily="2" charset="0"/>
              </a:rPr>
              <a:t>υμ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ερικές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ό</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τές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τις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ικρές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λλ</a:t>
            </a:r>
            <a:r>
              <a:rPr lang="el-GR" sz="1900" dirty="0">
                <a:solidFill>
                  <a:schemeClr val="accent5">
                    <a:lumMod val="50000"/>
                  </a:schemeClr>
                </a:solidFill>
                <a:effectLst/>
                <a:ea typeface="Calibri" panose="020F0502020204030204" pitchFamily="34" charset="0"/>
                <a:cs typeface="Cambria" panose="02040503050406030204" pitchFamily="18" charset="0"/>
              </a:rPr>
              <a:t>αγές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και</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τις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πλ</a:t>
            </a:r>
            <a:r>
              <a:rPr lang="el-GR" sz="1900" dirty="0">
                <a:solidFill>
                  <a:schemeClr val="accent5">
                    <a:lumMod val="50000"/>
                  </a:schemeClr>
                </a:solidFill>
                <a:effectLst/>
                <a:ea typeface="Calibri" panose="020F0502020204030204" pitchFamily="34" charset="0"/>
                <a:cs typeface="Cambria" panose="02040503050406030204" pitchFamily="18" charset="0"/>
              </a:rPr>
              <a:t>ές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ενέργειες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μπ</a:t>
            </a:r>
            <a:r>
              <a:rPr lang="el-GR" sz="1900" dirty="0">
                <a:solidFill>
                  <a:schemeClr val="accent5">
                    <a:lumMod val="50000"/>
                  </a:schemeClr>
                </a:solidFill>
                <a:effectLst/>
                <a:ea typeface="Calibri" panose="020F0502020204030204" pitchFamily="34" charset="0"/>
                <a:cs typeface="Cambria" panose="02040503050406030204" pitchFamily="18" charset="0"/>
              </a:rPr>
              <a:t>ορείτε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κάνετε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Εάν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έχετε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ερισσότερες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ιδέες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για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ώς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μπ</a:t>
            </a:r>
            <a:r>
              <a:rPr lang="el-GR" sz="1900" dirty="0">
                <a:solidFill>
                  <a:schemeClr val="accent5">
                    <a:lumMod val="50000"/>
                  </a:schemeClr>
                </a:solidFill>
                <a:effectLst/>
                <a:ea typeface="Calibri" panose="020F0502020204030204" pitchFamily="34" charset="0"/>
                <a:cs typeface="Cambria" panose="02040503050406030204" pitchFamily="18" charset="0"/>
              </a:rPr>
              <a:t>ορείτε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κάνετε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την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εργασία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σας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ιο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αειφόρο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τρό</a:t>
            </a:r>
            <a:r>
              <a:rPr lang="el-GR" sz="1900" dirty="0">
                <a:solidFill>
                  <a:schemeClr val="accent5">
                    <a:lumMod val="50000"/>
                  </a:schemeClr>
                </a:solidFill>
                <a:effectLst/>
                <a:ea typeface="Calibri" panose="020F0502020204030204" pitchFamily="34" charset="0"/>
                <a:cs typeface="Ebrima" panose="02000000000000000000" pitchFamily="2" charset="0"/>
              </a:rPr>
              <a:t>π</a:t>
            </a:r>
            <a:r>
              <a:rPr lang="el-GR" sz="1900" dirty="0">
                <a:solidFill>
                  <a:schemeClr val="accent5">
                    <a:lumMod val="50000"/>
                  </a:schemeClr>
                </a:solidFill>
                <a:effectLst/>
                <a:ea typeface="Calibri" panose="020F0502020204030204" pitchFamily="34" charset="0"/>
                <a:cs typeface="Cambria" panose="02040503050406030204" pitchFamily="18" charset="0"/>
              </a:rPr>
              <a:t>ο</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τότε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σας</a:t>
            </a:r>
            <a:r>
              <a:rPr lang="el-GR" sz="1900" dirty="0">
                <a:solidFill>
                  <a:schemeClr val="accent5">
                    <a:lumMod val="50000"/>
                  </a:schemeClr>
                </a:solidFill>
                <a:effectLst/>
                <a:ea typeface="Calibri" panose="020F0502020204030204" pitchFamily="34" charset="0"/>
                <a:cs typeface="Times New Roman" panose="02020603050405020304" pitchFamily="18" charset="0"/>
              </a:rPr>
              <a:t> π</a:t>
            </a:r>
            <a:r>
              <a:rPr lang="el-GR" sz="1900" dirty="0">
                <a:solidFill>
                  <a:schemeClr val="accent5">
                    <a:lumMod val="50000"/>
                  </a:schemeClr>
                </a:solidFill>
                <a:effectLst/>
                <a:ea typeface="Calibri" panose="020F0502020204030204" pitchFamily="34" charset="0"/>
                <a:cs typeface="Cambria" panose="02040503050406030204" pitchFamily="18" charset="0"/>
              </a:rPr>
              <a:t>αροτρύνο</a:t>
            </a:r>
            <a:r>
              <a:rPr lang="el-GR" sz="1900" dirty="0">
                <a:solidFill>
                  <a:schemeClr val="accent5">
                    <a:lumMod val="50000"/>
                  </a:schemeClr>
                </a:solidFill>
                <a:effectLst/>
                <a:ea typeface="Calibri" panose="020F0502020204030204" pitchFamily="34" charset="0"/>
                <a:cs typeface="Ebrima" panose="02000000000000000000" pitchFamily="2" charset="0"/>
              </a:rPr>
              <a:t>υμ</a:t>
            </a:r>
            <a:r>
              <a:rPr lang="el-GR" sz="1900" dirty="0">
                <a:solidFill>
                  <a:schemeClr val="accent5">
                    <a:lumMod val="50000"/>
                  </a:schemeClr>
                </a:solidFill>
                <a:effectLst/>
                <a:ea typeface="Calibri" panose="020F0502020204030204" pitchFamily="34" charset="0"/>
                <a:cs typeface="Cambria" panose="02040503050406030204" pitchFamily="18" charset="0"/>
              </a:rPr>
              <a:t>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να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Ebrima" panose="02000000000000000000" pitchFamily="2" charset="0"/>
              </a:rPr>
              <a:t>μ</a:t>
            </a:r>
            <a:r>
              <a:rPr lang="el-GR" sz="1900" dirty="0">
                <a:solidFill>
                  <a:schemeClr val="accent5">
                    <a:lumMod val="50000"/>
                  </a:schemeClr>
                </a:solidFill>
                <a:effectLst/>
                <a:ea typeface="Calibri" panose="020F0502020204030204" pitchFamily="34" charset="0"/>
                <a:cs typeface="Cambria" panose="02040503050406030204" pitchFamily="18" charset="0"/>
              </a:rPr>
              <a:t>εταφέρετε</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α</a:t>
            </a:r>
            <a:r>
              <a:rPr lang="el-GR" sz="1900" dirty="0">
                <a:solidFill>
                  <a:schemeClr val="accent5">
                    <a:lumMod val="50000"/>
                  </a:schemeClr>
                </a:solidFill>
                <a:effectLst/>
                <a:ea typeface="Calibri" panose="020F0502020204030204" pitchFamily="34" charset="0"/>
                <a:cs typeface="Ebrima" panose="02000000000000000000" pitchFamily="2" charset="0"/>
              </a:rPr>
              <a:t>υ</a:t>
            </a:r>
            <a:r>
              <a:rPr lang="el-GR" sz="1900" dirty="0">
                <a:solidFill>
                  <a:schemeClr val="accent5">
                    <a:lumMod val="50000"/>
                  </a:schemeClr>
                </a:solidFill>
                <a:effectLst/>
                <a:ea typeface="Calibri" panose="020F0502020204030204" pitchFamily="34" charset="0"/>
                <a:cs typeface="Cambria" panose="02040503050406030204" pitchFamily="18" charset="0"/>
              </a:rPr>
              <a:t>τά</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τα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σχό</a:t>
            </a:r>
            <a:r>
              <a:rPr lang="el-GR" sz="1900" dirty="0">
                <a:solidFill>
                  <a:schemeClr val="accent5">
                    <a:lumMod val="50000"/>
                  </a:schemeClr>
                </a:solidFill>
                <a:effectLst/>
                <a:ea typeface="Calibri" panose="020F0502020204030204" pitchFamily="34" charset="0"/>
                <a:cs typeface="Ebrima" panose="02000000000000000000" pitchFamily="2" charset="0"/>
              </a:rPr>
              <a:t>λ</a:t>
            </a:r>
            <a:r>
              <a:rPr lang="el-GR" sz="1900" dirty="0">
                <a:solidFill>
                  <a:schemeClr val="accent5">
                    <a:lumMod val="50000"/>
                  </a:schemeClr>
                </a:solidFill>
                <a:effectLst/>
                <a:ea typeface="Calibri" panose="020F0502020204030204" pitchFamily="34" charset="0"/>
                <a:cs typeface="Cambria" panose="02040503050406030204" pitchFamily="18" charset="0"/>
              </a:rPr>
              <a:t>ια</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στον</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εργοδότη</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r>
              <a:rPr lang="el-GR" sz="1900" dirty="0">
                <a:solidFill>
                  <a:schemeClr val="accent5">
                    <a:lumMod val="50000"/>
                  </a:schemeClr>
                </a:solidFill>
                <a:effectLst/>
                <a:ea typeface="Calibri" panose="020F0502020204030204" pitchFamily="34" charset="0"/>
                <a:cs typeface="Cambria" panose="02040503050406030204" pitchFamily="18" charset="0"/>
              </a:rPr>
              <a:t>σας</a:t>
            </a:r>
            <a:r>
              <a:rPr lang="el-GR" sz="1900" dirty="0">
                <a:solidFill>
                  <a:schemeClr val="accent5">
                    <a:lumMod val="50000"/>
                  </a:schemeClr>
                </a:solidFill>
                <a:effectLst/>
                <a:ea typeface="Calibri" panose="020F0502020204030204" pitchFamily="34" charset="0"/>
                <a:cs typeface="Times New Roman" panose="02020603050405020304" pitchFamily="18" charset="0"/>
              </a:rPr>
              <a:t>. </a:t>
            </a:r>
            <a:endParaRPr lang="en-GB" sz="1900" dirty="0">
              <a:solidFill>
                <a:schemeClr val="accent5">
                  <a:lumMod val="50000"/>
                </a:schemeClr>
              </a:solidFill>
              <a:effectLst/>
              <a:ea typeface="Calibri" panose="020F0502020204030204" pitchFamily="34"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RESPONSIBLE HOSPITALITY GUIDE</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10E184DA-477D-970D-395A-57E160DB78BA}"/>
              </a:ext>
            </a:extLst>
          </p:cNvPr>
          <p:cNvSpPr txBox="1"/>
          <p:nvPr/>
        </p:nvSpPr>
        <p:spPr>
          <a:xfrm>
            <a:off x="4333197" y="326721"/>
            <a:ext cx="7511274" cy="5940088"/>
          </a:xfrm>
          <a:prstGeom prst="rect">
            <a:avLst/>
          </a:prstGeom>
          <a:noFill/>
        </p:spPr>
        <p:txBody>
          <a:bodyPr wrap="square" rtlCol="0">
            <a:spAutoFit/>
          </a:bodyPr>
          <a:lstStyle/>
          <a:p>
            <a:pPr>
              <a:spcAft>
                <a:spcPts val="400"/>
              </a:spcAft>
            </a:pPr>
            <a:r>
              <a:rPr lang="en-GB" sz="1800" b="1" dirty="0">
                <a:solidFill>
                  <a:schemeClr val="accent5">
                    <a:lumMod val="50000"/>
                  </a:schemeClr>
                </a:solidFill>
                <a:effectLst/>
                <a:ea typeface="Calibri" panose="020F0502020204030204" pitchFamily="34" charset="0"/>
                <a:cs typeface="Times New Roman" panose="02020603050405020304" pitchFamily="18" charset="0"/>
              </a:rPr>
              <a:t>Responsible Hospitality Guide</a:t>
            </a:r>
            <a:endParaRPr lang="en-GB" sz="1800" dirty="0">
              <a:solidFill>
                <a:schemeClr val="accent5">
                  <a:lumMod val="50000"/>
                </a:schemeClr>
              </a:solidFill>
              <a:effectLst/>
              <a:ea typeface="Calibri" panose="020F0502020204030204" pitchFamily="34" charset="0"/>
              <a:cs typeface="Times New Roman" panose="02020603050405020304" pitchFamily="18" charset="0"/>
            </a:endParaRPr>
          </a:p>
          <a:p>
            <a:pPr>
              <a:spcAft>
                <a:spcPts val="400"/>
              </a:spcAft>
            </a:pPr>
            <a:r>
              <a:rPr lang="en-GB" sz="1800" i="1" dirty="0">
                <a:solidFill>
                  <a:schemeClr val="accent5">
                    <a:lumMod val="50000"/>
                  </a:schemeClr>
                </a:solidFill>
                <a:effectLst/>
                <a:ea typeface="Calibri" panose="020F0502020204030204" pitchFamily="34" charset="0"/>
                <a:cs typeface="Times New Roman" panose="02020603050405020304" pitchFamily="18" charset="0"/>
              </a:rPr>
              <a:t>Simple actions hospitality staff can take to support people and the environment.</a:t>
            </a:r>
            <a:endParaRPr lang="en-GB" sz="1800" dirty="0">
              <a:solidFill>
                <a:schemeClr val="accent5">
                  <a:lumMod val="50000"/>
                </a:schemeClr>
              </a:solidFill>
              <a:effectLst/>
              <a:ea typeface="Calibri" panose="020F0502020204030204" pitchFamily="34" charset="0"/>
              <a:cs typeface="Times New Roman" panose="02020603050405020304" pitchFamily="18" charset="0"/>
            </a:endParaRPr>
          </a:p>
          <a:p>
            <a:pPr>
              <a:spcAft>
                <a:spcPts val="400"/>
              </a:spcAft>
            </a:pPr>
            <a:r>
              <a:rPr lang="en-GB" sz="1800" dirty="0">
                <a:solidFill>
                  <a:schemeClr val="accent5">
                    <a:lumMod val="50000"/>
                  </a:schemeClr>
                </a:solidFill>
                <a:effectLst/>
                <a:ea typeface="Calibri" panose="020F0502020204030204" pitchFamily="34" charset="0"/>
                <a:cs typeface="Times New Roman" panose="02020603050405020304" pitchFamily="18" charset="0"/>
              </a:rPr>
              <a:t> </a:t>
            </a:r>
          </a:p>
          <a:p>
            <a:pPr>
              <a:spcAft>
                <a:spcPts val="400"/>
              </a:spcAft>
            </a:pPr>
            <a:r>
              <a:rPr lang="en-GB" sz="1800" dirty="0">
                <a:solidFill>
                  <a:schemeClr val="accent5">
                    <a:lumMod val="50000"/>
                  </a:schemeClr>
                </a:solidFill>
                <a:effectLst/>
                <a:ea typeface="Calibri" panose="020F0502020204030204" pitchFamily="34" charset="0"/>
                <a:cs typeface="Times New Roman" panose="02020603050405020304" pitchFamily="18" charset="0"/>
              </a:rPr>
              <a:t>Dear colleagues , our Hotel aims to renew its Travelife certificate by the end of 2024.  We should all be proud that we work for an organisation that must achieve 100% compliance with one of the toughest accommodation sustainability standards in the world.  </a:t>
            </a:r>
          </a:p>
          <a:p>
            <a:pPr>
              <a:spcAft>
                <a:spcPts val="400"/>
              </a:spcAft>
            </a:pPr>
            <a:endParaRPr lang="en-GB" sz="1800" dirty="0">
              <a:solidFill>
                <a:schemeClr val="accent5">
                  <a:lumMod val="50000"/>
                </a:schemeClr>
              </a:solidFill>
              <a:effectLst/>
              <a:ea typeface="Calibri" panose="020F0502020204030204" pitchFamily="34" charset="0"/>
              <a:cs typeface="Times New Roman" panose="02020603050405020304" pitchFamily="18" charset="0"/>
            </a:endParaRPr>
          </a:p>
          <a:p>
            <a:r>
              <a:rPr lang="en-GB" sz="1800" dirty="0">
                <a:solidFill>
                  <a:schemeClr val="accent5">
                    <a:lumMod val="50000"/>
                  </a:schemeClr>
                </a:solidFill>
                <a:effectLst/>
                <a:ea typeface="Times New Roman" panose="02020603050405020304" pitchFamily="18" charset="0"/>
                <a:cs typeface="Segoe UI" panose="020B0502040204020203" pitchFamily="34" charset="0"/>
              </a:rPr>
              <a:t>Our compliance will be </a:t>
            </a:r>
            <a:r>
              <a:rPr lang="en-US" sz="1800" dirty="0">
                <a:solidFill>
                  <a:schemeClr val="accent5">
                    <a:lumMod val="50000"/>
                  </a:schemeClr>
                </a:solidFill>
                <a:effectLst/>
                <a:ea typeface="Times New Roman" panose="02020603050405020304" pitchFamily="18" charset="0"/>
                <a:cs typeface="Segoe UI" panose="020B0502040204020203" pitchFamily="34" charset="0"/>
              </a:rPr>
              <a:t>verified through a full site audit this coming October and then every 2 years. Travelife has advised that organizations that have the most success with sustainability are the ones that have the full support of their staff and guests, all of whom are willing to make small changes and take simple actions that collectively result in meaningful impacts on the local area and the people who live there.</a:t>
            </a:r>
          </a:p>
          <a:p>
            <a:endParaRPr lang="en-GB" sz="1800" dirty="0">
              <a:solidFill>
                <a:schemeClr val="accent5">
                  <a:lumMod val="50000"/>
                </a:schemeClr>
              </a:solidFill>
              <a:effectLst/>
              <a:ea typeface="Times New Roman" panose="02020603050405020304" pitchFamily="18" charset="0"/>
            </a:endParaRPr>
          </a:p>
          <a:p>
            <a:pPr>
              <a:spcAft>
                <a:spcPts val="400"/>
              </a:spcAft>
            </a:pPr>
            <a:r>
              <a:rPr lang="en-GB" sz="1800" dirty="0">
                <a:solidFill>
                  <a:schemeClr val="accent5">
                    <a:lumMod val="50000"/>
                  </a:schemeClr>
                </a:solidFill>
                <a:effectLst/>
                <a:ea typeface="Calibri" panose="020F0502020204030204" pitchFamily="34" charset="0"/>
                <a:cs typeface="Times New Roman" panose="02020603050405020304" pitchFamily="18" charset="0"/>
              </a:rPr>
              <a:t>In this guide Travelife has suggested some of those small changes and simple actions that we can take. If you have any more ideas about how our workplace can be more sustainable, then be sure to provide that feedback to us.</a:t>
            </a:r>
          </a:p>
          <a:p>
            <a:endParaRPr lang="en-GB" dirty="0">
              <a:solidFill>
                <a:schemeClr val="accent5">
                  <a:lumMod val="50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ΥΠΕΥΘΥΝΗΣ ΦΙΛΟΞΕΝΙΑΣ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10E184DA-477D-970D-395A-57E160DB78BA}"/>
              </a:ext>
            </a:extLst>
          </p:cNvPr>
          <p:cNvSpPr txBox="1"/>
          <p:nvPr/>
        </p:nvSpPr>
        <p:spPr>
          <a:xfrm>
            <a:off x="4333197" y="326721"/>
            <a:ext cx="7511274" cy="6555641"/>
          </a:xfrm>
          <a:prstGeom prst="rect">
            <a:avLst/>
          </a:prstGeom>
          <a:noFill/>
        </p:spPr>
        <p:txBody>
          <a:bodyPr wrap="square" rtlCol="0">
            <a:spAutoFit/>
          </a:bodyPr>
          <a:lstStyle/>
          <a:p>
            <a:pPr algn="just">
              <a:spcAft>
                <a:spcPts val="400"/>
              </a:spcAft>
            </a:pPr>
            <a:r>
              <a:rPr lang="el-GR" sz="1300" b="1" dirty="0">
                <a:solidFill>
                  <a:schemeClr val="accent5">
                    <a:lumMod val="50000"/>
                  </a:schemeClr>
                </a:solidFill>
                <a:effectLst/>
                <a:ea typeface="Calibri" panose="020F0502020204030204" pitchFamily="34" charset="0"/>
                <a:cs typeface="Times New Roman" panose="02020603050405020304" pitchFamily="18" charset="0"/>
              </a:rPr>
              <a:t>Υ</a:t>
            </a:r>
            <a:r>
              <a:rPr lang="el-GR" sz="1300" b="1" dirty="0">
                <a:solidFill>
                  <a:schemeClr val="accent5">
                    <a:lumMod val="50000"/>
                  </a:schemeClr>
                </a:solidFill>
                <a:effectLst/>
                <a:ea typeface="Calibri" panose="020F0502020204030204" pitchFamily="34" charset="0"/>
                <a:cs typeface="Ebrima" panose="02000000000000000000" pitchFamily="2" charset="0"/>
              </a:rPr>
              <a:t>π</a:t>
            </a:r>
            <a:r>
              <a:rPr lang="el-GR" sz="1300" b="1" dirty="0">
                <a:solidFill>
                  <a:schemeClr val="accent5">
                    <a:lumMod val="50000"/>
                  </a:schemeClr>
                </a:solidFill>
                <a:effectLst/>
                <a:ea typeface="Calibri" panose="020F0502020204030204" pitchFamily="34" charset="0"/>
                <a:cs typeface="Cambria" panose="02040503050406030204" pitchFamily="18" charset="0"/>
              </a:rPr>
              <a:t>οστήριξη</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της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κοινότητάς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σας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300" b="1" dirty="0">
                <a:solidFill>
                  <a:schemeClr val="accent5">
                    <a:lumMod val="50000"/>
                  </a:schemeClr>
                </a:solidFill>
                <a:effectLst/>
                <a:ea typeface="Calibri" panose="020F0502020204030204" pitchFamily="34" charset="0"/>
                <a:cs typeface="Cambria" panose="02040503050406030204" pitchFamily="18" charset="0"/>
              </a:rPr>
              <a:t>Σε</a:t>
            </a:r>
            <a:r>
              <a:rPr lang="el-GR" sz="1300" b="1" dirty="0">
                <a:solidFill>
                  <a:schemeClr val="accent5">
                    <a:lumMod val="50000"/>
                  </a:schemeClr>
                </a:solidFill>
                <a:effectLst/>
                <a:ea typeface="Calibri" panose="020F0502020204030204" pitchFamily="34" charset="0"/>
                <a:cs typeface="Ebrima" panose="02000000000000000000" pitchFamily="2" charset="0"/>
              </a:rPr>
              <a:t>β</a:t>
            </a:r>
            <a:r>
              <a:rPr lang="el-GR" sz="1300" b="1" dirty="0">
                <a:solidFill>
                  <a:schemeClr val="accent5">
                    <a:lumMod val="50000"/>
                  </a:schemeClr>
                </a:solidFill>
                <a:effectLst/>
                <a:ea typeface="Calibri" panose="020F0502020204030204" pitchFamily="34" charset="0"/>
                <a:cs typeface="Cambria" panose="02040503050406030204" pitchFamily="18" charset="0"/>
              </a:rPr>
              <a:t>ασ</a:t>
            </a:r>
            <a:r>
              <a:rPr lang="el-GR" sz="1300" b="1" dirty="0">
                <a:solidFill>
                  <a:schemeClr val="accent5">
                    <a:lumMod val="50000"/>
                  </a:schemeClr>
                </a:solidFill>
                <a:effectLst/>
                <a:ea typeface="Calibri" panose="020F0502020204030204" pitchFamily="34" charset="0"/>
                <a:cs typeface="Ebrima" panose="02000000000000000000" pitchFamily="2" charset="0"/>
              </a:rPr>
              <a:t>μ</a:t>
            </a:r>
            <a:r>
              <a:rPr lang="el-GR" sz="1300" b="1" dirty="0">
                <a:solidFill>
                  <a:schemeClr val="accent5">
                    <a:lumMod val="50000"/>
                  </a:schemeClr>
                </a:solidFill>
                <a:effectLst/>
                <a:ea typeface="Calibri" panose="020F0502020204030204" pitchFamily="34" charset="0"/>
                <a:cs typeface="Cambria" panose="02040503050406030204" pitchFamily="18" charset="0"/>
              </a:rPr>
              <a:t>ός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στο</a:t>
            </a:r>
            <a:r>
              <a:rPr lang="el-GR" sz="1300" b="1" dirty="0">
                <a:solidFill>
                  <a:schemeClr val="accent5">
                    <a:lumMod val="50000"/>
                  </a:schemeClr>
                </a:solidFill>
                <a:effectLst/>
                <a:ea typeface="Calibri" panose="020F0502020204030204" pitchFamily="34" charset="0"/>
                <a:cs typeface="Ebrima" panose="02000000000000000000" pitchFamily="2" charset="0"/>
              </a:rPr>
              <a:t>υ</a:t>
            </a:r>
            <a:r>
              <a:rPr lang="el-GR" sz="1300" b="1" dirty="0">
                <a:solidFill>
                  <a:schemeClr val="accent5">
                    <a:lumMod val="50000"/>
                  </a:schemeClr>
                </a:solidFill>
                <a:effectLst/>
                <a:ea typeface="Calibri" panose="020F0502020204030204" pitchFamily="34" charset="0"/>
                <a:cs typeface="Cambria" panose="02040503050406030204" pitchFamily="18" charset="0"/>
              </a:rPr>
              <a:t>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αν</a:t>
            </a:r>
            <a:r>
              <a:rPr lang="el-GR" sz="1300" b="1" dirty="0">
                <a:solidFill>
                  <a:schemeClr val="accent5">
                    <a:lumMod val="50000"/>
                  </a:schemeClr>
                </a:solidFill>
                <a:effectLst/>
                <a:ea typeface="Calibri" panose="020F0502020204030204" pitchFamily="34" charset="0"/>
                <a:cs typeface="Ebrima" panose="02000000000000000000" pitchFamily="2" charset="0"/>
              </a:rPr>
              <a:t>θ</a:t>
            </a:r>
            <a:r>
              <a:rPr lang="el-GR" sz="1300" b="1" dirty="0">
                <a:solidFill>
                  <a:schemeClr val="accent5">
                    <a:lumMod val="50000"/>
                  </a:schemeClr>
                </a:solidFill>
                <a:effectLst/>
                <a:ea typeface="Calibri" panose="020F0502020204030204" pitchFamily="34" charset="0"/>
                <a:cs typeface="Cambria" panose="02040503050406030204" pitchFamily="18" charset="0"/>
              </a:rPr>
              <a:t>ρώ</a:t>
            </a:r>
            <a:r>
              <a:rPr lang="el-GR" sz="1300" b="1" dirty="0">
                <a:solidFill>
                  <a:schemeClr val="accent5">
                    <a:lumMod val="50000"/>
                  </a:schemeClr>
                </a:solidFill>
                <a:effectLst/>
                <a:ea typeface="Calibri" panose="020F0502020204030204" pitchFamily="34" charset="0"/>
                <a:cs typeface="Ebrima" panose="02000000000000000000" pitchFamily="2" charset="0"/>
              </a:rPr>
              <a:t>π</a:t>
            </a:r>
            <a:r>
              <a:rPr lang="el-GR" sz="1300" b="1" dirty="0">
                <a:solidFill>
                  <a:schemeClr val="accent5">
                    <a:lumMod val="50000"/>
                  </a:schemeClr>
                </a:solidFill>
                <a:effectLst/>
                <a:ea typeface="Calibri" panose="020F0502020204030204" pitchFamily="34" charset="0"/>
                <a:cs typeface="Cambria" panose="02040503050406030204" pitchFamily="18" charset="0"/>
              </a:rPr>
              <a:t>ο</a:t>
            </a:r>
            <a:r>
              <a:rPr lang="el-GR" sz="1300" b="1" dirty="0">
                <a:solidFill>
                  <a:schemeClr val="accent5">
                    <a:lumMod val="50000"/>
                  </a:schemeClr>
                </a:solidFill>
                <a:effectLst/>
                <a:ea typeface="Calibri" panose="020F0502020204030204" pitchFamily="34" charset="0"/>
                <a:cs typeface="Ebrima" panose="02000000000000000000" pitchFamily="2" charset="0"/>
              </a:rPr>
              <a:t>υ</a:t>
            </a:r>
            <a:r>
              <a:rPr lang="el-GR" sz="1300" b="1" dirty="0">
                <a:solidFill>
                  <a:schemeClr val="accent5">
                    <a:lumMod val="50000"/>
                  </a:schemeClr>
                </a:solidFill>
                <a:effectLst/>
                <a:ea typeface="Calibri" panose="020F0502020204030204" pitchFamily="34" charset="0"/>
                <a:cs typeface="Cambria" panose="02040503050406030204" pitchFamily="18" charset="0"/>
              </a:rPr>
              <a:t>ς</a:t>
            </a:r>
            <a:r>
              <a:rPr lang="el-GR" sz="1300" b="1" dirty="0">
                <a:solidFill>
                  <a:schemeClr val="accent5">
                    <a:lumMod val="50000"/>
                  </a:schemeClr>
                </a:solidFill>
                <a:effectLst/>
                <a:ea typeface="Calibri" panose="020F0502020204030204" pitchFamily="34" charset="0"/>
                <a:cs typeface="Times New Roman" panose="02020603050405020304" pitchFamily="18" charset="0"/>
              </a:rPr>
              <a:t>:</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αντικό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άν</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ρ</a:t>
            </a:r>
            <a:r>
              <a:rPr lang="el-GR" sz="1300" dirty="0">
                <a:solidFill>
                  <a:schemeClr val="accent5">
                    <a:lumMod val="50000"/>
                  </a:schemeClr>
                </a:solidFill>
                <a:effectLst/>
                <a:ea typeface="Calibri" panose="020F0502020204030204" pitchFamily="34" charset="0"/>
                <a:cs typeface="Ebrima" panose="02000000000000000000" pitchFamily="2" charset="0"/>
              </a:rPr>
              <a:t>ωπ</a:t>
            </a:r>
            <a:r>
              <a:rPr lang="el-GR" sz="1300" dirty="0">
                <a:solidFill>
                  <a:schemeClr val="accent5">
                    <a:lumMod val="50000"/>
                  </a:schemeClr>
                </a:solidFill>
                <a:effectLst/>
                <a:ea typeface="Calibri" panose="020F0502020204030204" pitchFamily="34" charset="0"/>
                <a:cs typeface="Cambria" panose="02040503050406030204" pitchFamily="18" charset="0"/>
              </a:rPr>
              <a:t>οι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ική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κοινότητα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αισ</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άνονται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οφέ</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ρισ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ού</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ότι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αντικοί</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οργανισ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Εσείς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ορείτε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οη</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ήσετε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αντι</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ετ</a:t>
            </a:r>
            <a:r>
              <a:rPr lang="el-GR" sz="1300" dirty="0">
                <a:solidFill>
                  <a:schemeClr val="accent5">
                    <a:lumMod val="50000"/>
                  </a:schemeClr>
                </a:solidFill>
                <a:effectLst/>
                <a:ea typeface="Calibri" panose="020F0502020204030204" pitchFamily="34" charset="0"/>
                <a:cs typeface="Ebrima" panose="02000000000000000000" pitchFamily="2" charset="0"/>
              </a:rPr>
              <a:t>ωπ</a:t>
            </a:r>
            <a:r>
              <a:rPr lang="el-GR" sz="1300" dirty="0">
                <a:solidFill>
                  <a:schemeClr val="accent5">
                    <a:lumMod val="50000"/>
                  </a:schemeClr>
                </a:solidFill>
                <a:effectLst/>
                <a:ea typeface="Calibri" panose="020F0502020204030204" pitchFamily="34" charset="0"/>
                <a:cs typeface="Cambria" panose="02040503050406030204" pitchFamily="18" charset="0"/>
              </a:rPr>
              <a:t>ίζοντας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ντό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ίδιο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ί</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εδο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σε</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ασ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ού</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γένειας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δείχνετε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άτες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Μην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τρα</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άτε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φ</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τογραφίες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ίντεο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ατό</a:t>
            </a:r>
            <a:r>
              <a:rPr lang="el-GR" sz="1300" dirty="0">
                <a:solidFill>
                  <a:schemeClr val="accent5">
                    <a:lumMod val="50000"/>
                  </a:schemeClr>
                </a:solidFill>
                <a:effectLst/>
                <a:ea typeface="Calibri" panose="020F0502020204030204" pitchFamily="34" charset="0"/>
                <a:cs typeface="Ebrima" panose="02000000000000000000" pitchFamily="2" charset="0"/>
              </a:rPr>
              <a:t>μω</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χ</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ρίς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άδειά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ειδικά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σκο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εύετε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τις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οσιεύσετε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διαδίκτ</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θυμ</a:t>
            </a:r>
            <a:r>
              <a:rPr lang="el-GR" sz="1300" dirty="0">
                <a:solidFill>
                  <a:schemeClr val="accent5">
                    <a:lumMod val="50000"/>
                  </a:schemeClr>
                </a:solidFill>
                <a:effectLst/>
                <a:ea typeface="Calibri" panose="020F0502020204030204" pitchFamily="34" charset="0"/>
                <a:cs typeface="Cambria" panose="02040503050406030204" pitchFamily="18" charset="0"/>
              </a:rPr>
              <a:t>άστε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ότι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εικονίζονται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αιδιά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ρέ</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ζητάτε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άδεια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γονείς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νό</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ι</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κηδε</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όνες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300" b="1"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ση</a:t>
            </a:r>
            <a:r>
              <a:rPr lang="el-GR" sz="1300" b="1" dirty="0">
                <a:solidFill>
                  <a:schemeClr val="accent5">
                    <a:lumMod val="50000"/>
                  </a:schemeClr>
                </a:solidFill>
                <a:effectLst/>
                <a:ea typeface="Calibri" panose="020F0502020204030204" pitchFamily="34" charset="0"/>
                <a:cs typeface="Ebrima" panose="02000000000000000000" pitchFamily="2" charset="0"/>
              </a:rPr>
              <a:t>μ</a:t>
            </a:r>
            <a:r>
              <a:rPr lang="el-GR" sz="1300" b="1" dirty="0">
                <a:solidFill>
                  <a:schemeClr val="accent5">
                    <a:lumMod val="50000"/>
                  </a:schemeClr>
                </a:solidFill>
                <a:effectLst/>
                <a:ea typeface="Calibri" panose="020F0502020204030204" pitchFamily="34" charset="0"/>
                <a:cs typeface="Cambria" panose="02040503050406030204" pitchFamily="18" charset="0"/>
              </a:rPr>
              <a:t>αντικών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Ebrima" panose="02000000000000000000" pitchFamily="2" charset="0"/>
              </a:rPr>
              <a:t>π</a:t>
            </a:r>
            <a:r>
              <a:rPr lang="el-GR" sz="1300" b="1" dirty="0">
                <a:solidFill>
                  <a:schemeClr val="accent5">
                    <a:lumMod val="50000"/>
                  </a:schemeClr>
                </a:solidFill>
                <a:effectLst/>
                <a:ea typeface="Calibri" panose="020F0502020204030204" pitchFamily="34" charset="0"/>
                <a:cs typeface="Cambria" panose="02040503050406030204" pitchFamily="18" charset="0"/>
              </a:rPr>
              <a:t>ο</a:t>
            </a:r>
            <a:r>
              <a:rPr lang="el-GR" sz="1300" b="1" dirty="0">
                <a:solidFill>
                  <a:schemeClr val="accent5">
                    <a:lumMod val="50000"/>
                  </a:schemeClr>
                </a:solidFill>
                <a:effectLst/>
                <a:ea typeface="Calibri" panose="020F0502020204030204" pitchFamily="34" charset="0"/>
                <a:cs typeface="Ebrima" panose="02000000000000000000" pitchFamily="2" charset="0"/>
              </a:rPr>
              <a:t>λ</a:t>
            </a:r>
            <a:r>
              <a:rPr lang="el-GR" sz="1300" b="1" dirty="0">
                <a:solidFill>
                  <a:schemeClr val="accent5">
                    <a:lumMod val="50000"/>
                  </a:schemeClr>
                </a:solidFill>
                <a:effectLst/>
                <a:ea typeface="Calibri" panose="020F0502020204030204" pitchFamily="34" charset="0"/>
                <a:cs typeface="Cambria" panose="02040503050406030204" pitchFamily="18" charset="0"/>
              </a:rPr>
              <a:t>ιτιστικών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ή</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ιστορικών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Ebrima" panose="02000000000000000000" pitchFamily="2" charset="0"/>
              </a:rPr>
              <a:t>μ</a:t>
            </a:r>
            <a:r>
              <a:rPr lang="el-GR" sz="1300" b="1" dirty="0">
                <a:solidFill>
                  <a:schemeClr val="accent5">
                    <a:lumMod val="50000"/>
                  </a:schemeClr>
                </a:solidFill>
                <a:effectLst/>
                <a:ea typeface="Calibri" panose="020F0502020204030204" pitchFamily="34" charset="0"/>
                <a:cs typeface="Cambria" panose="02040503050406030204" pitchFamily="18" charset="0"/>
              </a:rPr>
              <a:t>νη</a:t>
            </a:r>
            <a:r>
              <a:rPr lang="el-GR" sz="1300" b="1" dirty="0">
                <a:solidFill>
                  <a:schemeClr val="accent5">
                    <a:lumMod val="50000"/>
                  </a:schemeClr>
                </a:solidFill>
                <a:effectLst/>
                <a:ea typeface="Calibri" panose="020F0502020204030204" pitchFamily="34" charset="0"/>
                <a:cs typeface="Ebrima" panose="02000000000000000000" pitchFamily="2" charset="0"/>
              </a:rPr>
              <a:t>μ</a:t>
            </a:r>
            <a:r>
              <a:rPr lang="el-GR" sz="1300" b="1" dirty="0">
                <a:solidFill>
                  <a:schemeClr val="accent5">
                    <a:lumMod val="50000"/>
                  </a:schemeClr>
                </a:solidFill>
                <a:effectLst/>
                <a:ea typeface="Calibri" panose="020F0502020204030204" pitchFamily="34" charset="0"/>
                <a:cs typeface="Cambria" panose="02040503050406030204" pitchFamily="18" charset="0"/>
              </a:rPr>
              <a:t>εί</a:t>
            </a:r>
            <a:r>
              <a:rPr lang="el-GR" sz="1300" b="1" dirty="0">
                <a:solidFill>
                  <a:schemeClr val="accent5">
                    <a:lumMod val="50000"/>
                  </a:schemeClr>
                </a:solidFill>
                <a:effectLst/>
                <a:ea typeface="Calibri" panose="020F0502020204030204" pitchFamily="34" charset="0"/>
                <a:cs typeface="Ebrima" panose="02000000000000000000" pitchFamily="2" charset="0"/>
              </a:rPr>
              <a:t>ω</a:t>
            </a:r>
            <a:r>
              <a:rPr lang="el-GR" sz="1300" b="1" dirty="0">
                <a:solidFill>
                  <a:schemeClr val="accent5">
                    <a:lumMod val="50000"/>
                  </a:schemeClr>
                </a:solidFill>
                <a:effectLst/>
                <a:ea typeface="Calibri" panose="020F0502020204030204" pitchFamily="34" charset="0"/>
                <a:cs typeface="Cambria" panose="02040503050406030204" pitchFamily="18" charset="0"/>
              </a:rPr>
              <a:t>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Τέτοια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νη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εία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ορεί</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κτίρια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εσίες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έχο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ιστορικό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ιτισ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ρησκε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τικό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ιστη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ονικό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ενδιαφέρον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Θα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ορούσαν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ίσης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εσίες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ρούνται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ιερές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τόχ</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ονες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πλ</a:t>
            </a:r>
            <a:r>
              <a:rPr lang="el-GR" sz="1300" dirty="0">
                <a:solidFill>
                  <a:schemeClr val="accent5">
                    <a:lumMod val="50000"/>
                  </a:schemeClr>
                </a:solidFill>
                <a:effectLst/>
                <a:ea typeface="Calibri" panose="020F0502020204030204" pitchFamily="34" charset="0"/>
                <a:cs typeface="Cambria" panose="02040503050406030204" pitchFamily="18" charset="0"/>
              </a:rPr>
              <a:t>η</a:t>
            </a:r>
            <a:r>
              <a:rPr lang="el-GR" sz="1300" dirty="0">
                <a:solidFill>
                  <a:schemeClr val="accent5">
                    <a:lumMod val="50000"/>
                  </a:schemeClr>
                </a:solidFill>
                <a:effectLst/>
                <a:ea typeface="Calibri" panose="020F0502020204030204" pitchFamily="34" charset="0"/>
                <a:cs typeface="Ebrima" panose="02000000000000000000" pitchFamily="2" charset="0"/>
              </a:rPr>
              <a:t>θυ</a:t>
            </a:r>
            <a:r>
              <a:rPr lang="el-GR" sz="1300" dirty="0">
                <a:solidFill>
                  <a:schemeClr val="accent5">
                    <a:lumMod val="50000"/>
                  </a:schemeClr>
                </a:solidFill>
                <a:effectLst/>
                <a:ea typeface="Calibri" panose="020F0502020204030204" pitchFamily="34" charset="0"/>
                <a:cs typeface="Cambria" panose="02040503050406030204" pitchFamily="18" charset="0"/>
              </a:rPr>
              <a:t>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ούς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αντικό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γν</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ρίζετε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υπ</a:t>
            </a:r>
            <a:r>
              <a:rPr lang="el-GR" sz="1300" dirty="0">
                <a:solidFill>
                  <a:schemeClr val="accent5">
                    <a:lumMod val="50000"/>
                  </a:schemeClr>
                </a:solidFill>
                <a:effectLst/>
                <a:ea typeface="Calibri" panose="020F0502020204030204" pitchFamily="34" charset="0"/>
                <a:cs typeface="Cambria" panose="02040503050406030204" pitchFamily="18" charset="0"/>
              </a:rPr>
              <a:t>άρχο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τέτοια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έρη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εριοχή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ώς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ροστατεύετε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ενώ</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ρέ</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δείχνετε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δέοντα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σε</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ασ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όταν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ισκέ</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τεστε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Εκτός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ασία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έχο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έρη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τά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ντό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ορούσαν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ίσης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είναι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ένας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όγο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οίο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ρίστες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ισκέ</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τονται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εξαρχής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γκεκρι</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ένο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ροορισ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300" b="1"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το</a:t>
            </a:r>
            <a:r>
              <a:rPr lang="el-GR" sz="1300" b="1" dirty="0">
                <a:solidFill>
                  <a:schemeClr val="accent5">
                    <a:lumMod val="50000"/>
                  </a:schemeClr>
                </a:solidFill>
                <a:effectLst/>
                <a:ea typeface="Calibri" panose="020F0502020204030204" pitchFamily="34" charset="0"/>
                <a:cs typeface="Ebrima" panose="02000000000000000000" pitchFamily="2" charset="0"/>
              </a:rPr>
              <a:t>υ</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το</a:t>
            </a:r>
            <a:r>
              <a:rPr lang="el-GR" sz="1300" b="1" dirty="0">
                <a:solidFill>
                  <a:schemeClr val="accent5">
                    <a:lumMod val="50000"/>
                  </a:schemeClr>
                </a:solidFill>
                <a:effectLst/>
                <a:ea typeface="Calibri" panose="020F0502020204030204" pitchFamily="34" charset="0"/>
                <a:cs typeface="Ebrima" panose="02000000000000000000" pitchFamily="2" charset="0"/>
              </a:rPr>
              <a:t>π</a:t>
            </a:r>
            <a:r>
              <a:rPr lang="el-GR" sz="1300" b="1" dirty="0">
                <a:solidFill>
                  <a:schemeClr val="accent5">
                    <a:lumMod val="50000"/>
                  </a:schemeClr>
                </a:solidFill>
                <a:effectLst/>
                <a:ea typeface="Calibri" panose="020F0502020204030204" pitchFamily="34" charset="0"/>
                <a:cs typeface="Cambria" panose="02040503050406030204" pitchFamily="18" charset="0"/>
              </a:rPr>
              <a:t>ικού</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τρό</a:t>
            </a:r>
            <a:r>
              <a:rPr lang="el-GR" sz="1300" b="1" dirty="0">
                <a:solidFill>
                  <a:schemeClr val="accent5">
                    <a:lumMod val="50000"/>
                  </a:schemeClr>
                </a:solidFill>
                <a:effectLst/>
                <a:ea typeface="Calibri" panose="020F0502020204030204" pitchFamily="34" charset="0"/>
                <a:cs typeface="Ebrima" panose="02000000000000000000" pitchFamily="2" charset="0"/>
              </a:rPr>
              <a:t>π</a:t>
            </a:r>
            <a:r>
              <a:rPr lang="el-GR" sz="1300" b="1" dirty="0">
                <a:solidFill>
                  <a:schemeClr val="accent5">
                    <a:lumMod val="50000"/>
                  </a:schemeClr>
                </a:solidFill>
                <a:effectLst/>
                <a:ea typeface="Calibri" panose="020F0502020204030204" pitchFamily="34" charset="0"/>
                <a:cs typeface="Cambria" panose="02040503050406030204" pitchFamily="18" charset="0"/>
              </a:rPr>
              <a:t>ο</a:t>
            </a:r>
            <a:r>
              <a:rPr lang="el-GR" sz="1300" b="1" dirty="0">
                <a:solidFill>
                  <a:schemeClr val="accent5">
                    <a:lumMod val="50000"/>
                  </a:schemeClr>
                </a:solidFill>
                <a:effectLst/>
                <a:ea typeface="Calibri" panose="020F0502020204030204" pitchFamily="34" charset="0"/>
                <a:cs typeface="Ebrima" panose="02000000000000000000" pitchFamily="2" charset="0"/>
              </a:rPr>
              <a:t>υ</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ζ</a:t>
            </a:r>
            <a:r>
              <a:rPr lang="el-GR" sz="1300" b="1" dirty="0">
                <a:solidFill>
                  <a:schemeClr val="accent5">
                    <a:lumMod val="50000"/>
                  </a:schemeClr>
                </a:solidFill>
                <a:effectLst/>
                <a:ea typeface="Calibri" panose="020F0502020204030204" pitchFamily="34" charset="0"/>
                <a:cs typeface="Ebrima" panose="02000000000000000000" pitchFamily="2" charset="0"/>
              </a:rPr>
              <a:t>ω</a:t>
            </a:r>
            <a:r>
              <a:rPr lang="el-GR" sz="1300" b="1" dirty="0">
                <a:solidFill>
                  <a:schemeClr val="accent5">
                    <a:lumMod val="50000"/>
                  </a:schemeClr>
                </a:solidFill>
                <a:effectLst/>
                <a:ea typeface="Calibri" panose="020F0502020204030204" pitchFamily="34" charset="0"/>
                <a:cs typeface="Cambria" panose="02040503050406030204" pitchFamily="18" charset="0"/>
              </a:rPr>
              <a:t>ής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ρισ</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ορεί</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ροσφέρει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αντικά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οικονο</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κοιν</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νικά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οφέ</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ρώ</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λλ</a:t>
            </a:r>
            <a:r>
              <a:rPr lang="el-GR" sz="1300" dirty="0">
                <a:solidFill>
                  <a:schemeClr val="accent5">
                    <a:lumMod val="50000"/>
                  </a:schemeClr>
                </a:solidFill>
                <a:effectLst/>
                <a:ea typeface="Calibri" panose="020F0502020204030204" pitchFamily="34" charset="0"/>
                <a:cs typeface="Cambria" panose="02040503050406030204" pitchFamily="18" charset="0"/>
              </a:rPr>
              <a:t>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όνο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εφόσον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δεν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ηρεάζει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αρνητικά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ασφά</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εια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έ</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ι</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τις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αραδόσεις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τρό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ζ</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ής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Μ</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ορείτε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οη</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ήσετε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ακο</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υθ</a:t>
            </a:r>
            <a:r>
              <a:rPr lang="el-GR" sz="1300" dirty="0">
                <a:solidFill>
                  <a:schemeClr val="accent5">
                    <a:lumMod val="50000"/>
                  </a:schemeClr>
                </a:solidFill>
                <a:effectLst/>
                <a:ea typeface="Calibri" panose="020F0502020204030204" pitchFamily="34" charset="0"/>
                <a:cs typeface="Cambria" panose="02040503050406030204" pitchFamily="18" charset="0"/>
              </a:rPr>
              <a:t>ώντας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τις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οδηγίες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δίνονται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σχετικά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ώς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κρατάτε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ασφα</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είς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ρώ</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στην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κοινότητά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ειδικά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ά</a:t>
            </a:r>
            <a:r>
              <a:rPr lang="el-GR" sz="1300" dirty="0">
                <a:solidFill>
                  <a:schemeClr val="accent5">
                    <a:lumMod val="50000"/>
                  </a:schemeClr>
                </a:solidFill>
                <a:effectLst/>
                <a:ea typeface="Calibri" panose="020F0502020204030204" pitchFamily="34" charset="0"/>
                <a:cs typeface="Ebrima" panose="02000000000000000000" pitchFamily="2" charset="0"/>
              </a:rPr>
              <a:t>λω</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ίσης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εάν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δεν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είστε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ήδη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εξοικει</a:t>
            </a:r>
            <a:r>
              <a:rPr lang="el-GR" sz="1300" dirty="0">
                <a:solidFill>
                  <a:schemeClr val="accent5">
                    <a:lumMod val="50000"/>
                  </a:schemeClr>
                </a:solidFill>
                <a:effectLst/>
                <a:ea typeface="Calibri" panose="020F0502020204030204" pitchFamily="34" charset="0"/>
                <a:cs typeface="Ebrima" panose="02000000000000000000" pitchFamily="2" charset="0"/>
              </a:rPr>
              <a:t>ωμ</a:t>
            </a:r>
            <a:r>
              <a:rPr lang="el-GR" sz="1300" dirty="0">
                <a:solidFill>
                  <a:schemeClr val="accent5">
                    <a:lumMod val="50000"/>
                  </a:schemeClr>
                </a:solidFill>
                <a:effectLst/>
                <a:ea typeface="Calibri" panose="020F0502020204030204" pitchFamily="34" charset="0"/>
                <a:cs typeface="Cambria" panose="02040503050406030204" pitchFamily="18" charset="0"/>
              </a:rPr>
              <a:t>ένοι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έ</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ι</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εριοχής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τότε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αρρύνο</a:t>
            </a:r>
            <a:r>
              <a:rPr lang="el-GR" sz="1300" dirty="0">
                <a:solidFill>
                  <a:schemeClr val="accent5">
                    <a:lumMod val="50000"/>
                  </a:schemeClr>
                </a:solidFill>
                <a:effectLst/>
                <a:ea typeface="Calibri" panose="020F0502020204030204" pitchFamily="34" charset="0"/>
                <a:cs typeface="Ebrima" panose="02000000000000000000" pitchFamily="2" charset="0"/>
              </a:rPr>
              <a:t>υμ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αφιερώστε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χρόνο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αίνοντας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για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τά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ώστε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ξέρετε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ώς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σέ</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εστε</a:t>
            </a:r>
            <a:r>
              <a:rPr lang="el-GR" sz="1300" dirty="0">
                <a:solidFill>
                  <a:schemeClr val="accent5">
                    <a:lumMod val="50000"/>
                  </a:schemeClr>
                </a:solidFill>
                <a:effectLst/>
                <a:ea typeface="Calibri" panose="020F0502020204030204" pitchFamily="34" charset="0"/>
                <a:cs typeface="Times New Roman" panose="02020603050405020304" pitchFamily="18" charset="0"/>
              </a:rPr>
              <a:t>.</a:t>
            </a:r>
          </a:p>
          <a:p>
            <a:pPr algn="just">
              <a:spcAft>
                <a:spcPts val="400"/>
              </a:spcAft>
            </a:pP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n-US"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ε</a:t>
            </a:r>
            <a:r>
              <a:rPr lang="el-GR" sz="1300" b="1" dirty="0">
                <a:solidFill>
                  <a:schemeClr val="accent5">
                    <a:lumMod val="50000"/>
                  </a:schemeClr>
                </a:solidFill>
                <a:effectLst/>
                <a:ea typeface="Calibri" panose="020F0502020204030204" pitchFamily="34" charset="0"/>
                <a:cs typeface="Ebrima" panose="02000000000000000000" pitchFamily="2" charset="0"/>
              </a:rPr>
              <a:t>υ</a:t>
            </a:r>
            <a:r>
              <a:rPr lang="el-GR" sz="1300" b="1" dirty="0">
                <a:solidFill>
                  <a:schemeClr val="accent5">
                    <a:lumMod val="50000"/>
                  </a:schemeClr>
                </a:solidFill>
                <a:effectLst/>
                <a:ea typeface="Calibri" panose="020F0502020204030204" pitchFamily="34" charset="0"/>
                <a:cs typeface="Cambria" panose="02040503050406030204" pitchFamily="18" charset="0"/>
              </a:rPr>
              <a:t>ά</a:t>
            </a:r>
            <a:r>
              <a:rPr lang="el-GR" sz="1300" b="1" dirty="0">
                <a:solidFill>
                  <a:schemeClr val="accent5">
                    <a:lumMod val="50000"/>
                  </a:schemeClr>
                </a:solidFill>
                <a:effectLst/>
                <a:ea typeface="Calibri" panose="020F0502020204030204" pitchFamily="34" charset="0"/>
                <a:cs typeface="Ebrima" panose="02000000000000000000" pitchFamily="2" charset="0"/>
              </a:rPr>
              <a:t>λω</a:t>
            </a:r>
            <a:r>
              <a:rPr lang="el-GR" sz="1300" b="1" dirty="0">
                <a:solidFill>
                  <a:schemeClr val="accent5">
                    <a:lumMod val="50000"/>
                  </a:schemeClr>
                </a:solidFill>
                <a:effectLst/>
                <a:ea typeface="Calibri" panose="020F0502020204030204" pitchFamily="34" charset="0"/>
                <a:cs typeface="Cambria" panose="02040503050406030204" pitchFamily="18" charset="0"/>
              </a:rPr>
              <a:t>τ</a:t>
            </a:r>
            <a:r>
              <a:rPr lang="el-GR" sz="1300" b="1" dirty="0">
                <a:solidFill>
                  <a:schemeClr val="accent5">
                    <a:lumMod val="50000"/>
                  </a:schemeClr>
                </a:solidFill>
                <a:effectLst/>
                <a:ea typeface="Calibri" panose="020F0502020204030204" pitchFamily="34" charset="0"/>
                <a:cs typeface="Ebrima" panose="02000000000000000000" pitchFamily="2" charset="0"/>
              </a:rPr>
              <a:t>ω</a:t>
            </a:r>
            <a:r>
              <a:rPr lang="el-GR" sz="1300" b="1" dirty="0">
                <a:solidFill>
                  <a:schemeClr val="accent5">
                    <a:lumMod val="50000"/>
                  </a:schemeClr>
                </a:solidFill>
                <a:effectLst/>
                <a:ea typeface="Calibri" panose="020F0502020204030204" pitchFamily="34" charset="0"/>
                <a:cs typeface="Cambria" panose="02040503050406030204" pitchFamily="18" charset="0"/>
              </a:rPr>
              <a:t>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 </a:t>
            </a:r>
            <a:r>
              <a:rPr lang="el-GR" sz="1300" b="1" dirty="0">
                <a:solidFill>
                  <a:schemeClr val="accent5">
                    <a:lumMod val="50000"/>
                  </a:schemeClr>
                </a:solidFill>
                <a:effectLst/>
                <a:ea typeface="Calibri" panose="020F0502020204030204" pitchFamily="34" charset="0"/>
                <a:cs typeface="Cambria" panose="02040503050406030204" pitchFamily="18" charset="0"/>
              </a:rPr>
              <a:t>ατό</a:t>
            </a:r>
            <a:r>
              <a:rPr lang="el-GR" sz="1300" b="1" dirty="0">
                <a:solidFill>
                  <a:schemeClr val="accent5">
                    <a:lumMod val="50000"/>
                  </a:schemeClr>
                </a:solidFill>
                <a:effectLst/>
                <a:ea typeface="Calibri" panose="020F0502020204030204" pitchFamily="34" charset="0"/>
                <a:cs typeface="Ebrima" panose="02000000000000000000" pitchFamily="2" charset="0"/>
              </a:rPr>
              <a:t>μω</a:t>
            </a:r>
            <a:r>
              <a:rPr lang="el-GR" sz="1300" b="1" dirty="0">
                <a:solidFill>
                  <a:schemeClr val="accent5">
                    <a:lumMod val="50000"/>
                  </a:schemeClr>
                </a:solidFill>
                <a:effectLst/>
                <a:ea typeface="Calibri" panose="020F0502020204030204" pitchFamily="34" charset="0"/>
                <a:cs typeface="Cambria" panose="02040503050406030204" pitchFamily="18" charset="0"/>
              </a:rPr>
              <a:t>ν</a:t>
            </a:r>
            <a:r>
              <a:rPr lang="el-GR" sz="1300" b="1" dirty="0">
                <a:solidFill>
                  <a:schemeClr val="accent5">
                    <a:lumMod val="50000"/>
                  </a:schemeClr>
                </a:solidFill>
                <a:effectLst/>
                <a:ea typeface="Calibri" panose="020F0502020204030204" pitchFamily="34" charset="0"/>
                <a:cs typeface="Times New Roman" panose="02020603050405020304" pitchFamily="18" charset="0"/>
              </a:rPr>
              <a:t>:</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ιστο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οιη</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ένα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n-GB" sz="1300" dirty="0">
                <a:solidFill>
                  <a:schemeClr val="accent5">
                    <a:lumMod val="50000"/>
                  </a:schemeClr>
                </a:solidFill>
                <a:effectLst/>
                <a:ea typeface="Calibri" panose="020F0502020204030204" pitchFamily="34" charset="0"/>
                <a:cs typeface="Times New Roman" panose="02020603050405020304" pitchFamily="18" charset="0"/>
              </a:rPr>
              <a:t>Travelife </a:t>
            </a:r>
            <a:r>
              <a:rPr lang="el-GR" sz="1300" dirty="0">
                <a:solidFill>
                  <a:schemeClr val="accent5">
                    <a:lumMod val="50000"/>
                  </a:schemeClr>
                </a:solidFill>
                <a:effectLst/>
                <a:ea typeface="Calibri" panose="020F0502020204030204" pitchFamily="34" charset="0"/>
                <a:cs typeface="Cambria" panose="02040503050406030204" pitchFamily="18" charset="0"/>
              </a:rPr>
              <a:t>κατα</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ύ</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ατα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ρέ</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αρέχο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τακτική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εκ</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αίδε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σχετικά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τρό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αναγνώρισης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αναφοράς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ενδείξε</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εκ</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ετά</a:t>
            </a:r>
            <a:r>
              <a:rPr lang="el-GR" sz="1300" dirty="0">
                <a:solidFill>
                  <a:schemeClr val="accent5">
                    <a:lumMod val="50000"/>
                  </a:schemeClr>
                </a:solidFill>
                <a:effectLst/>
                <a:ea typeface="Calibri" panose="020F0502020204030204" pitchFamily="34" charset="0"/>
                <a:cs typeface="Ebrima" panose="02000000000000000000" pitchFamily="2" charset="0"/>
              </a:rPr>
              <a:t>λλ</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κακο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οίησης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αιδιών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a:t>
            </a:r>
            <a:r>
              <a:rPr lang="el-GR" sz="1300" dirty="0">
                <a:solidFill>
                  <a:schemeClr val="accent5">
                    <a:lumMod val="50000"/>
                  </a:schemeClr>
                </a:solidFill>
                <a:effectLst/>
                <a:ea typeface="Calibri" panose="020F0502020204030204" pitchFamily="34" charset="0"/>
                <a:cs typeface="Ebrima" panose="02000000000000000000" pitchFamily="2" charset="0"/>
              </a:rPr>
              <a:t>θ</a:t>
            </a:r>
            <a:r>
              <a:rPr lang="el-GR" sz="1300" dirty="0">
                <a:solidFill>
                  <a:schemeClr val="accent5">
                    <a:lumMod val="50000"/>
                  </a:schemeClr>
                </a:solidFill>
                <a:effectLst/>
                <a:ea typeface="Calibri" panose="020F0502020204030204" pitchFamily="34" charset="0"/>
                <a:cs typeface="Cambria" panose="02040503050406030204" pitchFamily="18" charset="0"/>
              </a:rPr>
              <a:t>αρρύνο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ίσης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να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ακο</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υθ</a:t>
            </a:r>
            <a:r>
              <a:rPr lang="el-GR" sz="1300" dirty="0">
                <a:solidFill>
                  <a:schemeClr val="accent5">
                    <a:lumMod val="50000"/>
                  </a:schemeClr>
                </a:solidFill>
                <a:effectLst/>
                <a:ea typeface="Calibri" panose="020F0502020204030204" pitchFamily="34" charset="0"/>
                <a:cs typeface="Cambria" panose="02040503050406030204" pitchFamily="18" charset="0"/>
              </a:rPr>
              <a:t>ήσετε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οιεσδή</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οτε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κατε</a:t>
            </a:r>
            <a:r>
              <a:rPr lang="el-GR" sz="1300" dirty="0">
                <a:solidFill>
                  <a:schemeClr val="accent5">
                    <a:lumMod val="50000"/>
                  </a:schemeClr>
                </a:solidFill>
                <a:effectLst/>
                <a:ea typeface="Calibri" panose="020F0502020204030204" pitchFamily="34" charset="0"/>
                <a:cs typeface="Ebrima" panose="02000000000000000000" pitchFamily="2" charset="0"/>
              </a:rPr>
              <a:t>υθυ</a:t>
            </a:r>
            <a:r>
              <a:rPr lang="el-GR" sz="1300" dirty="0">
                <a:solidFill>
                  <a:schemeClr val="accent5">
                    <a:lumMod val="50000"/>
                  </a:schemeClr>
                </a:solidFill>
                <a:effectLst/>
                <a:ea typeface="Calibri" panose="020F0502020204030204" pitchFamily="34" charset="0"/>
                <a:cs typeface="Cambria" panose="02040503050406030204" pitchFamily="18" charset="0"/>
              </a:rPr>
              <a:t>ντήριες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γρα</a:t>
            </a:r>
            <a:r>
              <a:rPr lang="el-GR" sz="1300" dirty="0">
                <a:solidFill>
                  <a:schemeClr val="accent5">
                    <a:lumMod val="50000"/>
                  </a:schemeClr>
                </a:solidFill>
                <a:effectLst/>
                <a:ea typeface="Calibri" panose="020F0502020204030204" pitchFamily="34" charset="0"/>
                <a:cs typeface="Ebrima" panose="02000000000000000000" pitchFamily="2" charset="0"/>
              </a:rPr>
              <a:t>μμ</a:t>
            </a:r>
            <a:r>
              <a:rPr lang="el-GR" sz="1300" dirty="0">
                <a:solidFill>
                  <a:schemeClr val="accent5">
                    <a:lumMod val="50000"/>
                  </a:schemeClr>
                </a:solidFill>
                <a:effectLst/>
                <a:ea typeface="Calibri" panose="020F0502020204030204" pitchFamily="34" charset="0"/>
                <a:cs typeface="Cambria" panose="02040503050406030204" pitchFamily="18" charset="0"/>
              </a:rPr>
              <a:t>ές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σας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δίνονται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σχετικά</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τρό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αναγνώρισης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αναφοράς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ενδείξε</a:t>
            </a:r>
            <a:r>
              <a:rPr lang="el-GR" sz="1300" dirty="0">
                <a:solidFill>
                  <a:schemeClr val="accent5">
                    <a:lumMod val="50000"/>
                  </a:schemeClr>
                </a:solidFill>
                <a:effectLst/>
                <a:ea typeface="Calibri" panose="020F0502020204030204" pitchFamily="34" charset="0"/>
                <a:cs typeface="Ebrima" panose="02000000000000000000" pitchFamily="2" charset="0"/>
              </a:rPr>
              <a:t>ω</a:t>
            </a:r>
            <a:r>
              <a:rPr lang="el-GR" sz="1300" dirty="0">
                <a:solidFill>
                  <a:schemeClr val="accent5">
                    <a:lumMod val="50000"/>
                  </a:schemeClr>
                </a:solidFill>
                <a:effectLst/>
                <a:ea typeface="Calibri" panose="020F0502020204030204" pitchFamily="34" charset="0"/>
                <a:cs typeface="Cambria" panose="02040503050406030204" pitchFamily="18" charset="0"/>
              </a:rPr>
              <a:t>ν</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σε</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ερι</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τώσεις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ό</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ενή</a:t>
            </a:r>
            <a:r>
              <a:rPr lang="el-GR" sz="1300" dirty="0">
                <a:solidFill>
                  <a:schemeClr val="accent5">
                    <a:lumMod val="50000"/>
                  </a:schemeClr>
                </a:solidFill>
                <a:effectLst/>
                <a:ea typeface="Calibri" panose="020F0502020204030204" pitchFamily="34" charset="0"/>
                <a:cs typeface="Ebrima" panose="02000000000000000000" pitchFamily="2" charset="0"/>
              </a:rPr>
              <a:t>λ</a:t>
            </a:r>
            <a:r>
              <a:rPr lang="el-GR" sz="1300" dirty="0">
                <a:solidFill>
                  <a:schemeClr val="accent5">
                    <a:lumMod val="50000"/>
                  </a:schemeClr>
                </a:solidFill>
                <a:effectLst/>
                <a:ea typeface="Calibri" panose="020F0502020204030204" pitchFamily="34" charset="0"/>
                <a:cs typeface="Cambria" panose="02040503050406030204" pitchFamily="18" charset="0"/>
              </a:rPr>
              <a:t>ικες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φίστανται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μπ</a:t>
            </a:r>
            <a:r>
              <a:rPr lang="el-GR" sz="1300" dirty="0">
                <a:solidFill>
                  <a:schemeClr val="accent5">
                    <a:lumMod val="50000"/>
                  </a:schemeClr>
                </a:solidFill>
                <a:effectLst/>
                <a:ea typeface="Calibri" panose="020F0502020204030204" pitchFamily="34" charset="0"/>
                <a:cs typeface="Cambria" panose="02040503050406030204" pitchFamily="18" charset="0"/>
              </a:rPr>
              <a:t>ορία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κακο</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οίηση</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ή</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εκ</a:t>
            </a:r>
            <a:r>
              <a:rPr lang="el-GR" sz="1300" dirty="0">
                <a:solidFill>
                  <a:schemeClr val="accent5">
                    <a:lumMod val="50000"/>
                  </a:schemeClr>
                </a:solidFill>
                <a:effectLst/>
                <a:ea typeface="Calibri" panose="020F0502020204030204" pitchFamily="34" charset="0"/>
                <a:cs typeface="Ebrima" panose="02000000000000000000" pitchFamily="2" charset="0"/>
              </a:rPr>
              <a:t>μ</a:t>
            </a:r>
            <a:r>
              <a:rPr lang="el-GR" sz="1300" dirty="0">
                <a:solidFill>
                  <a:schemeClr val="accent5">
                    <a:lumMod val="50000"/>
                  </a:schemeClr>
                </a:solidFill>
                <a:effectLst/>
                <a:ea typeface="Calibri" panose="020F0502020204030204" pitchFamily="34" charset="0"/>
                <a:cs typeface="Cambria" panose="02040503050406030204" pitchFamily="18" charset="0"/>
              </a:rPr>
              <a:t>ετά</a:t>
            </a:r>
            <a:r>
              <a:rPr lang="el-GR" sz="1300" dirty="0">
                <a:solidFill>
                  <a:schemeClr val="accent5">
                    <a:lumMod val="50000"/>
                  </a:schemeClr>
                </a:solidFill>
                <a:effectLst/>
                <a:ea typeface="Calibri" panose="020F0502020204030204" pitchFamily="34" charset="0"/>
                <a:cs typeface="Ebrima" panose="02000000000000000000" pitchFamily="2" charset="0"/>
              </a:rPr>
              <a:t>λλ</a:t>
            </a:r>
            <a:r>
              <a:rPr lang="el-GR" sz="1300" dirty="0">
                <a:solidFill>
                  <a:schemeClr val="accent5">
                    <a:lumMod val="50000"/>
                  </a:schemeClr>
                </a:solidFill>
                <a:effectLst/>
                <a:ea typeface="Calibri" panose="020F0502020204030204" pitchFamily="34" charset="0"/>
                <a:cs typeface="Cambria" panose="02040503050406030204" pitchFamily="18" charset="0"/>
              </a:rPr>
              <a:t>ε</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Cambria" panose="02040503050406030204" pitchFamily="18" charset="0"/>
              </a:rPr>
              <a:t>ση</a:t>
            </a:r>
            <a:r>
              <a:rPr lang="el-GR" sz="1300" dirty="0">
                <a:solidFill>
                  <a:schemeClr val="accent5">
                    <a:lumMod val="50000"/>
                  </a:schemeClr>
                </a:solidFill>
                <a:effectLst/>
                <a:ea typeface="Calibri" panose="020F0502020204030204" pitchFamily="34" charset="0"/>
                <a:cs typeface="Times New Roman" panose="02020603050405020304" pitchFamily="18" charset="0"/>
              </a:rPr>
              <a:t>.</a:t>
            </a: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n-US"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και</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φροντίδα</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Cambria" panose="02040503050406030204" pitchFamily="18" charset="0"/>
              </a:rPr>
              <a:t>το</a:t>
            </a:r>
            <a:r>
              <a:rPr lang="el-GR" sz="1300" dirty="0">
                <a:solidFill>
                  <a:schemeClr val="accent5">
                    <a:lumMod val="50000"/>
                  </a:schemeClr>
                </a:solidFill>
                <a:effectLst/>
                <a:ea typeface="Calibri" panose="020F0502020204030204" pitchFamily="34" charset="0"/>
                <a:cs typeface="Ebrima" panose="02000000000000000000" pitchFamily="2" charset="0"/>
              </a:rPr>
              <a:t>υ</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r>
              <a:rPr lang="el-GR" sz="1300" dirty="0">
                <a:solidFill>
                  <a:schemeClr val="accent5">
                    <a:lumMod val="50000"/>
                  </a:schemeClr>
                </a:solidFill>
                <a:effectLst/>
                <a:ea typeface="Calibri" panose="020F0502020204030204" pitchFamily="34" charset="0"/>
                <a:cs typeface="Ebrima" panose="02000000000000000000" pitchFamily="2" charset="0"/>
              </a:rPr>
              <a:t>π</a:t>
            </a:r>
            <a:r>
              <a:rPr lang="el-GR" sz="1300" dirty="0">
                <a:solidFill>
                  <a:schemeClr val="accent5">
                    <a:lumMod val="50000"/>
                  </a:schemeClr>
                </a:solidFill>
                <a:effectLst/>
                <a:ea typeface="Calibri" panose="020F0502020204030204" pitchFamily="34" charset="0"/>
                <a:cs typeface="Cambria" panose="02040503050406030204" pitchFamily="18" charset="0"/>
              </a:rPr>
              <a:t>ερι</a:t>
            </a:r>
            <a:r>
              <a:rPr lang="el-GR" sz="1300" dirty="0">
                <a:solidFill>
                  <a:schemeClr val="accent5">
                    <a:lumMod val="50000"/>
                  </a:schemeClr>
                </a:solidFill>
                <a:effectLst/>
                <a:ea typeface="Calibri" panose="020F0502020204030204" pitchFamily="34" charset="0"/>
                <a:cs typeface="Ebrima" panose="02000000000000000000" pitchFamily="2" charset="0"/>
              </a:rPr>
              <a:t>β</a:t>
            </a:r>
            <a:r>
              <a:rPr lang="el-GR" sz="1300" dirty="0">
                <a:solidFill>
                  <a:schemeClr val="accent5">
                    <a:lumMod val="50000"/>
                  </a:schemeClr>
                </a:solidFill>
                <a:effectLst/>
                <a:ea typeface="Calibri" panose="020F0502020204030204" pitchFamily="34" charset="0"/>
                <a:cs typeface="Cambria" panose="02040503050406030204" pitchFamily="18" charset="0"/>
              </a:rPr>
              <a:t>ά</a:t>
            </a:r>
            <a:r>
              <a:rPr lang="el-GR" sz="1300" dirty="0">
                <a:solidFill>
                  <a:schemeClr val="accent5">
                    <a:lumMod val="50000"/>
                  </a:schemeClr>
                </a:solidFill>
                <a:effectLst/>
                <a:ea typeface="Calibri" panose="020F0502020204030204" pitchFamily="34" charset="0"/>
                <a:cs typeface="Ebrima" panose="02000000000000000000" pitchFamily="2" charset="0"/>
              </a:rPr>
              <a:t>λλ</a:t>
            </a:r>
            <a:r>
              <a:rPr lang="el-GR" sz="1300" dirty="0">
                <a:solidFill>
                  <a:schemeClr val="accent5">
                    <a:lumMod val="50000"/>
                  </a:schemeClr>
                </a:solidFill>
                <a:effectLst/>
                <a:ea typeface="Calibri" panose="020F0502020204030204" pitchFamily="34" charset="0"/>
                <a:cs typeface="Cambria" panose="02040503050406030204" pitchFamily="18" charset="0"/>
              </a:rPr>
              <a:t>οντος</a:t>
            </a:r>
            <a:r>
              <a:rPr lang="el-GR" sz="1300" dirty="0">
                <a:solidFill>
                  <a:schemeClr val="accent5">
                    <a:lumMod val="50000"/>
                  </a:schemeClr>
                </a:solidFill>
                <a:effectLst/>
                <a:ea typeface="Calibri" panose="020F0502020204030204" pitchFamily="34" charset="0"/>
                <a:cs typeface="Times New Roman" panose="02020603050405020304" pitchFamily="18" charset="0"/>
              </a:rPr>
              <a:t> </a:t>
            </a:r>
            <a:endParaRPr lang="en-GB" sz="1300" dirty="0">
              <a:solidFill>
                <a:schemeClr val="accent5">
                  <a:lumMod val="50000"/>
                </a:schemeClr>
              </a:solidFill>
              <a:effectLst/>
              <a:ea typeface="Calibri" panose="020F0502020204030204" pitchFamily="34" charset="0"/>
              <a:cs typeface="Times New Roman" panose="02020603050405020304" pitchFamily="18" charset="0"/>
            </a:endParaRPr>
          </a:p>
          <a:p>
            <a:pPr algn="just"/>
            <a:endParaRPr lang="en-GB" sz="1300" dirty="0">
              <a:solidFill>
                <a:schemeClr val="accent5">
                  <a:lumMod val="50000"/>
                </a:schemeClr>
              </a:solidFill>
            </a:endParaRPr>
          </a:p>
        </p:txBody>
      </p:sp>
    </p:spTree>
    <p:extLst>
      <p:ext uri="{BB962C8B-B14F-4D97-AF65-F5344CB8AC3E}">
        <p14:creationId xmlns:p14="http://schemas.microsoft.com/office/powerpoint/2010/main" val="3217628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RESPONSIBLE HOSPITALITY GUIDE</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10E184DA-477D-970D-395A-57E160DB78BA}"/>
              </a:ext>
            </a:extLst>
          </p:cNvPr>
          <p:cNvSpPr txBox="1"/>
          <p:nvPr/>
        </p:nvSpPr>
        <p:spPr>
          <a:xfrm>
            <a:off x="4333197" y="326721"/>
            <a:ext cx="7511274" cy="5304016"/>
          </a:xfrm>
          <a:prstGeom prst="rect">
            <a:avLst/>
          </a:prstGeom>
          <a:noFill/>
        </p:spPr>
        <p:txBody>
          <a:bodyPr wrap="square" rtlCol="0">
            <a:spAutoFit/>
          </a:bodyPr>
          <a:lstStyle/>
          <a:p>
            <a:pPr>
              <a:spcAft>
                <a:spcPts val="400"/>
              </a:spcAft>
            </a:pPr>
            <a:r>
              <a:rPr lang="en-GB" sz="1400" b="1" dirty="0">
                <a:effectLst/>
                <a:ea typeface="Calibri" panose="020F0502020204030204" pitchFamily="34" charset="0"/>
                <a:cs typeface="Times New Roman" panose="02020603050405020304" pitchFamily="18" charset="0"/>
              </a:rPr>
              <a:t>Supporting our community</a:t>
            </a:r>
            <a:endParaRPr lang="en-GB" sz="1400" dirty="0">
              <a:effectLst/>
              <a:ea typeface="Calibri" panose="020F0502020204030204" pitchFamily="34" charset="0"/>
              <a:cs typeface="Times New Roman" panose="02020603050405020304" pitchFamily="18" charset="0"/>
            </a:endParaRPr>
          </a:p>
          <a:p>
            <a:pPr>
              <a:spcAft>
                <a:spcPts val="400"/>
              </a:spcAft>
            </a:pPr>
            <a:r>
              <a:rPr lang="en-GB" sz="1400" b="1" dirty="0">
                <a:effectLst/>
                <a:ea typeface="Calibri" panose="020F0502020204030204" pitchFamily="34" charset="0"/>
                <a:cs typeface="Times New Roman" panose="02020603050405020304" pitchFamily="18" charset="0"/>
              </a:rPr>
              <a:t>Respecting people:</a:t>
            </a:r>
            <a:r>
              <a:rPr lang="en-GB" sz="1400" dirty="0">
                <a:effectLst/>
                <a:ea typeface="Calibri" panose="020F0502020204030204" pitchFamily="34" charset="0"/>
                <a:cs typeface="Times New Roman" panose="02020603050405020304" pitchFamily="18" charset="0"/>
              </a:rPr>
              <a:t> It is important that people in our community feel the benefits of tourism, and that they are important to our organisation. You can help by treating local people with the same level of respect and courtesy that you give to guests. Please do not take any photos or videos of people without their permission, especially if you intend to post these online. Remember that parents or legal guardians must give permission for children.</a:t>
            </a:r>
          </a:p>
          <a:p>
            <a:pPr>
              <a:spcAft>
                <a:spcPts val="400"/>
              </a:spcAft>
            </a:pPr>
            <a:r>
              <a:rPr lang="en-GB" sz="1400" b="1" dirty="0">
                <a:effectLst/>
                <a:ea typeface="Calibri" panose="020F0502020204030204" pitchFamily="34" charset="0"/>
                <a:cs typeface="Times New Roman" panose="02020603050405020304" pitchFamily="18" charset="0"/>
              </a:rPr>
              <a:t>Protecting important cultural or historical sites:</a:t>
            </a:r>
            <a:r>
              <a:rPr lang="en-GB" sz="1400" dirty="0">
                <a:effectLst/>
                <a:ea typeface="Calibri" panose="020F0502020204030204" pitchFamily="34" charset="0"/>
                <a:cs typeface="Times New Roman" panose="02020603050405020304" pitchFamily="18" charset="0"/>
              </a:rPr>
              <a:t> These sites could be buildings or locations involving history, culture, religion or science. They could also be areas considered sacred by indigenous peoples. It is important that you are aware of these sites in your community, and how to protect and respect them when you visit. Not only are they important to people in your area, but they could also be part of the reason why tourists visit in the first place.</a:t>
            </a:r>
          </a:p>
          <a:p>
            <a:pPr>
              <a:spcAft>
                <a:spcPts val="400"/>
              </a:spcAft>
            </a:pPr>
            <a:r>
              <a:rPr lang="en-GB" sz="1400" b="1" dirty="0">
                <a:effectLst/>
                <a:ea typeface="Calibri" panose="020F0502020204030204" pitchFamily="34" charset="0"/>
                <a:cs typeface="Times New Roman" panose="02020603050405020304" pitchFamily="18" charset="0"/>
              </a:rPr>
              <a:t>Protecting the local way of life:</a:t>
            </a:r>
            <a:r>
              <a:rPr lang="en-GB" sz="1400" dirty="0">
                <a:effectLst/>
                <a:ea typeface="Calibri" panose="020F0502020204030204" pitchFamily="34" charset="0"/>
                <a:cs typeface="Times New Roman" panose="02020603050405020304" pitchFamily="18" charset="0"/>
              </a:rPr>
              <a:t> Tourism can provide important economic and social benefits to people, but only if does not negatively affect their safety, customs, traditions or way of life. You can help by following any guidelines given to you about how to keep people in your community safe, especially the most vulnerable. Also, if you are not already familiar with all of the customs and traditions in the area, then we encourage you to spend time learning about them so that you know how to respect them. </a:t>
            </a:r>
          </a:p>
          <a:p>
            <a:pPr>
              <a:spcAft>
                <a:spcPts val="400"/>
              </a:spcAft>
            </a:pPr>
            <a:r>
              <a:rPr lang="en-GB" sz="1400" b="1" dirty="0">
                <a:effectLst/>
                <a:ea typeface="Calibri" panose="020F0502020204030204" pitchFamily="34" charset="0"/>
                <a:cs typeface="Times New Roman" panose="02020603050405020304" pitchFamily="18" charset="0"/>
              </a:rPr>
              <a:t>Protecting vulnerable people:</a:t>
            </a:r>
            <a:r>
              <a:rPr lang="en-GB" sz="1400" dirty="0">
                <a:effectLst/>
                <a:ea typeface="Calibri" panose="020F0502020204030204" pitchFamily="34" charset="0"/>
                <a:cs typeface="Times New Roman" panose="02020603050405020304" pitchFamily="18" charset="0"/>
              </a:rPr>
              <a:t> </a:t>
            </a:r>
            <a:r>
              <a:rPr lang="en-GB" sz="1400" dirty="0">
                <a:effectLst/>
                <a:ea typeface="Calibri" panose="020F0502020204030204" pitchFamily="34" charset="0"/>
                <a:cs typeface="Segoe UI" panose="020B0502040204020203" pitchFamily="34" charset="0"/>
              </a:rPr>
              <a:t>Travelife Certified properties and our property consequently, must provide staff with regular training about how to identify and report signs of child exploitation or abuse</a:t>
            </a:r>
            <a:r>
              <a:rPr lang="en-GB" sz="1400" dirty="0">
                <a:effectLst/>
                <a:ea typeface="Calibri" panose="020F0502020204030204" pitchFamily="34" charset="0"/>
                <a:cs typeface="Times New Roman" panose="02020603050405020304" pitchFamily="18" charset="0"/>
              </a:rPr>
              <a:t>. You are encouraged to follow any guidelines you are given about how to identify and report the signs that adults are being trafficked, abused or exploited and report this to your head of dept or the Hotel Management.</a:t>
            </a:r>
          </a:p>
          <a:p>
            <a:endParaRPr lang="en-GB" sz="1400" dirty="0"/>
          </a:p>
        </p:txBody>
      </p:sp>
    </p:spTree>
    <p:extLst>
      <p:ext uri="{BB962C8B-B14F-4D97-AF65-F5344CB8AC3E}">
        <p14:creationId xmlns:p14="http://schemas.microsoft.com/office/powerpoint/2010/main" val="1176094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ΥΠΕΥΘΥΝΗΣ ΦΙΛΟΞΕΝΙΑΣ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FCE73521-E5F7-31AA-FD69-722CDE8B61CA}"/>
              </a:ext>
            </a:extLst>
          </p:cNvPr>
          <p:cNvSpPr txBox="1"/>
          <p:nvPr/>
        </p:nvSpPr>
        <p:spPr>
          <a:xfrm>
            <a:off x="4317682" y="294045"/>
            <a:ext cx="7672068" cy="6383799"/>
          </a:xfrm>
          <a:prstGeom prst="rect">
            <a:avLst/>
          </a:prstGeom>
          <a:noFill/>
        </p:spPr>
        <p:txBody>
          <a:bodyPr wrap="square" rtlCol="0">
            <a:spAutoFit/>
          </a:bodyPr>
          <a:lstStyle/>
          <a:p>
            <a:pPr algn="just">
              <a:spcAft>
                <a:spcPts val="400"/>
              </a:spcAft>
            </a:pPr>
            <a:r>
              <a:rPr lang="el-GR" sz="1050" b="1" dirty="0">
                <a:solidFill>
                  <a:schemeClr val="accent5">
                    <a:lumMod val="50000"/>
                  </a:schemeClr>
                </a:solidFill>
                <a:effectLst/>
                <a:ea typeface="Calibri" panose="020F0502020204030204" pitchFamily="34" charset="0"/>
                <a:cs typeface="Cambria" panose="02040503050406030204" pitchFamily="18" charset="0"/>
              </a:rPr>
              <a:t>Α</a:t>
            </a:r>
            <a:r>
              <a:rPr lang="el-GR" sz="1050" b="1" dirty="0">
                <a:solidFill>
                  <a:schemeClr val="accent5">
                    <a:lumMod val="50000"/>
                  </a:schemeClr>
                </a:solidFill>
                <a:effectLst/>
                <a:ea typeface="Calibri" panose="020F0502020204030204" pitchFamily="34" charset="0"/>
                <a:cs typeface="Ebrima" panose="02000000000000000000" pitchFamily="2" charset="0"/>
              </a:rPr>
              <a:t>π</a:t>
            </a:r>
            <a:r>
              <a:rPr lang="el-GR" sz="1050" b="1" dirty="0">
                <a:solidFill>
                  <a:schemeClr val="accent5">
                    <a:lumMod val="50000"/>
                  </a:schemeClr>
                </a:solidFill>
                <a:effectLst/>
                <a:ea typeface="Calibri" panose="020F0502020204030204" pitchFamily="34" charset="0"/>
                <a:cs typeface="Cambria" panose="02040503050406030204" pitchFamily="18" charset="0"/>
              </a:rPr>
              <a:t>ό</a:t>
            </a:r>
            <a:r>
              <a:rPr lang="el-GR" sz="1050" b="1" dirty="0">
                <a:solidFill>
                  <a:schemeClr val="accent5">
                    <a:lumMod val="50000"/>
                  </a:schemeClr>
                </a:solidFill>
                <a:effectLst/>
                <a:ea typeface="Calibri" panose="020F0502020204030204" pitchFamily="34" charset="0"/>
                <a:cs typeface="Ebrima" panose="02000000000000000000" pitchFamily="2" charset="0"/>
              </a:rPr>
              <a:t>βλ</a:t>
            </a:r>
            <a:r>
              <a:rPr lang="el-GR" sz="1050" b="1" dirty="0">
                <a:solidFill>
                  <a:schemeClr val="accent5">
                    <a:lumMod val="50000"/>
                  </a:schemeClr>
                </a:solidFill>
                <a:effectLst/>
                <a:ea typeface="Calibri" panose="020F0502020204030204" pitchFamily="34" charset="0"/>
                <a:cs typeface="Cambria" panose="02040503050406030204" pitchFamily="18" charset="0"/>
              </a:rPr>
              <a:t>ητα</a:t>
            </a:r>
            <a:r>
              <a:rPr lang="el-GR" sz="1050" b="1" dirty="0">
                <a:solidFill>
                  <a:schemeClr val="accent5">
                    <a:lumMod val="50000"/>
                  </a:schemeClr>
                </a:solidFill>
                <a:effectLst/>
                <a:ea typeface="Calibri" panose="020F0502020204030204" pitchFamily="34" charset="0"/>
                <a:cs typeface="Times New Roman" panose="02020603050405020304" pitchFamily="18" charset="0"/>
              </a:rPr>
              <a:t>:</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βλ</a:t>
            </a:r>
            <a:r>
              <a:rPr lang="el-GR" sz="1050" dirty="0">
                <a:solidFill>
                  <a:schemeClr val="accent5">
                    <a:lumMod val="50000"/>
                  </a:schemeClr>
                </a:solidFill>
                <a:effectLst/>
                <a:ea typeface="Calibri" panose="020F0502020204030204" pitchFamily="34" charset="0"/>
                <a:cs typeface="Cambria" panose="02040503050406030204" pitchFamily="18" charset="0"/>
              </a:rPr>
              <a:t>ητα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δη</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ιο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ργούνται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έα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ριστικής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φι</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οξενίας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είναι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λλ</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ίσ</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ην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νειδητο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οιείτε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εκτός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βλ</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β</a:t>
            </a:r>
            <a:r>
              <a:rPr lang="el-GR" sz="1050" dirty="0">
                <a:solidFill>
                  <a:schemeClr val="accent5">
                    <a:lumMod val="50000"/>
                  </a:schemeClr>
                </a:solidFill>
                <a:effectLst/>
                <a:ea typeface="Calibri" panose="020F0502020204030204" pitchFamily="34" charset="0"/>
                <a:cs typeface="Cambria" panose="02040503050406030204" pitchFamily="18" charset="0"/>
              </a:rPr>
              <a:t>ιο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οικι</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ότητα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υμβ</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Ebrima" panose="02000000000000000000" pitchFamily="2" charset="0"/>
              </a:rPr>
              <a:t>λλ</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αντικά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στις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ές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αερί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οκη</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ίο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Μ</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ορείτε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β</a:t>
            </a:r>
            <a:r>
              <a:rPr lang="el-GR" sz="1050" dirty="0">
                <a:solidFill>
                  <a:schemeClr val="accent5">
                    <a:lumMod val="50000"/>
                  </a:schemeClr>
                </a:solidFill>
                <a:effectLst/>
                <a:ea typeface="Calibri" panose="020F0502020204030204" pitchFamily="34" charset="0"/>
                <a:cs typeface="Cambria" panose="02040503050406030204" pitchFamily="18" charset="0"/>
              </a:rPr>
              <a:t>οη</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ήσετε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στη</a:t>
            </a:r>
            <a:r>
              <a:rPr lang="el-GR" sz="1050" dirty="0">
                <a:solidFill>
                  <a:schemeClr val="accent5">
                    <a:lumMod val="50000"/>
                  </a:schemeClr>
                </a:solidFill>
                <a:effectLst/>
                <a:ea typeface="Calibri" panose="020F0502020204030204" pitchFamily="34" charset="0"/>
                <a:cs typeface="Times New Roman" panose="02020603050405020304" pitchFamily="18" charset="0"/>
              </a:rPr>
              <a:t> μ</a:t>
            </a:r>
            <a:r>
              <a:rPr lang="el-GR" sz="1050" dirty="0">
                <a:solidFill>
                  <a:schemeClr val="accent5">
                    <a:lumMod val="50000"/>
                  </a:schemeClr>
                </a:solidFill>
                <a:effectLst/>
                <a:ea typeface="Calibri" panose="020F0502020204030204" pitchFamily="34" charset="0"/>
                <a:cs typeface="Cambria" panose="02040503050406030204" pitchFamily="18" charset="0"/>
              </a:rPr>
              <a:t>εί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ακο</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υθ</a:t>
            </a:r>
            <a:r>
              <a:rPr lang="el-GR" sz="1050" dirty="0">
                <a:solidFill>
                  <a:schemeClr val="accent5">
                    <a:lumMod val="50000"/>
                  </a:schemeClr>
                </a:solidFill>
                <a:effectLst/>
                <a:ea typeface="Calibri" panose="020F0502020204030204" pitchFamily="34" charset="0"/>
                <a:cs typeface="Cambria" panose="02040503050406030204" pitchFamily="18" charset="0"/>
              </a:rPr>
              <a:t>ώντας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τις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οδηγίες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δίνονται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σχετικά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στό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χειρισ</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ορρι</a:t>
            </a:r>
            <a:r>
              <a:rPr lang="el-GR" sz="1050" dirty="0">
                <a:solidFill>
                  <a:schemeClr val="accent5">
                    <a:lumMod val="50000"/>
                  </a:schemeClr>
                </a:solidFill>
                <a:effectLst/>
                <a:ea typeface="Calibri" panose="020F0502020204030204" pitchFamily="34" charset="0"/>
                <a:cs typeface="Ebrima" panose="02000000000000000000" pitchFamily="2" charset="0"/>
              </a:rPr>
              <a:t>μμ</a:t>
            </a:r>
            <a:r>
              <a:rPr lang="el-GR" sz="1050" dirty="0">
                <a:solidFill>
                  <a:schemeClr val="accent5">
                    <a:lumMod val="50000"/>
                  </a:schemeClr>
                </a:solidFill>
                <a:effectLst/>
                <a:ea typeface="Calibri" panose="020F0502020204030204" pitchFamily="34" charset="0"/>
                <a:cs typeface="Cambria" panose="02040503050406030204" pitchFamily="18" charset="0"/>
              </a:rPr>
              <a:t>άτ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χώρο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εργασίας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ιδιαίτερα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όταν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ρόκειται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ανακύκ</a:t>
            </a:r>
            <a:r>
              <a:rPr lang="el-GR" sz="1050" dirty="0">
                <a:solidFill>
                  <a:schemeClr val="accent5">
                    <a:lumMod val="50000"/>
                  </a:schemeClr>
                </a:solidFill>
                <a:effectLst/>
                <a:ea typeface="Calibri" panose="020F0502020204030204" pitchFamily="34" charset="0"/>
                <a:cs typeface="Ebrima" panose="02000000000000000000" pitchFamily="2" charset="0"/>
              </a:rPr>
              <a:t>λω</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Τρόφι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Περί</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Times New Roman" panose="02020603050405020304" pitchFamily="18" charset="0"/>
              </a:rPr>
              <a:t> 30% </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λω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τροφί</a:t>
            </a:r>
            <a:r>
              <a:rPr lang="el-GR" sz="1050" dirty="0">
                <a:solidFill>
                  <a:schemeClr val="accent5">
                    <a:lumMod val="50000"/>
                  </a:schemeClr>
                </a:solidFill>
                <a:effectLst/>
                <a:ea typeface="Calibri" panose="020F0502020204030204" pitchFamily="34" charset="0"/>
                <a:cs typeface="Ebrima" panose="02000000000000000000" pitchFamily="2" charset="0"/>
              </a:rPr>
              <a:t>μω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αράγονται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αγκοσ</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τε</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ικά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δεν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κατανα</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ώνονται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οτέ</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Τα</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τόχρονα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Times New Roman" panose="02020603050405020304" pitchFamily="18" charset="0"/>
              </a:rPr>
              <a:t> 30%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νό</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ών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αερί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οκη</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ίο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κόσ</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ροέρχεται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αραγ</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γή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τροφί</a:t>
            </a:r>
            <a:r>
              <a:rPr lang="el-GR" sz="1050" dirty="0">
                <a:solidFill>
                  <a:schemeClr val="accent5">
                    <a:lumMod val="50000"/>
                  </a:schemeClr>
                </a:solidFill>
                <a:effectLst/>
                <a:ea typeface="Calibri" panose="020F0502020204030204" pitchFamily="34" charset="0"/>
                <a:cs typeface="Ebrima" panose="02000000000000000000" pitchFamily="2" charset="0"/>
              </a:rPr>
              <a:t>μω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Μ</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ορείτε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β</a:t>
            </a:r>
            <a:r>
              <a:rPr lang="el-GR" sz="1050" dirty="0">
                <a:solidFill>
                  <a:schemeClr val="accent5">
                    <a:lumMod val="50000"/>
                  </a:schemeClr>
                </a:solidFill>
                <a:effectLst/>
                <a:ea typeface="Calibri" panose="020F0502020204030204" pitchFamily="34" charset="0"/>
                <a:cs typeface="Cambria" panose="02040503050406030204" pitchFamily="18" charset="0"/>
              </a:rPr>
              <a:t>οη</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ήσετε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ακο</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υθ</a:t>
            </a:r>
            <a:r>
              <a:rPr lang="el-GR" sz="1050" dirty="0">
                <a:solidFill>
                  <a:schemeClr val="accent5">
                    <a:lumMod val="50000"/>
                  </a:schemeClr>
                </a:solidFill>
                <a:effectLst/>
                <a:ea typeface="Calibri" panose="020F0502020204030204" pitchFamily="34" charset="0"/>
                <a:cs typeface="Cambria" panose="02040503050406030204" pitchFamily="18" charset="0"/>
              </a:rPr>
              <a:t>ώντας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τις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οδηγίες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δίνονται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σχετικά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τρό</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ρό</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ηψης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ατά</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τροφί</a:t>
            </a:r>
            <a:r>
              <a:rPr lang="el-GR" sz="1050" dirty="0">
                <a:solidFill>
                  <a:schemeClr val="accent5">
                    <a:lumMod val="50000"/>
                  </a:schemeClr>
                </a:solidFill>
                <a:effectLst/>
                <a:ea typeface="Calibri" panose="020F0502020204030204" pitchFamily="34" charset="0"/>
                <a:cs typeface="Ebrima" panose="02000000000000000000" pitchFamily="2" charset="0"/>
              </a:rPr>
              <a:t>μω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Εάν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υπ</a:t>
            </a:r>
            <a:r>
              <a:rPr lang="el-GR" sz="1050" dirty="0">
                <a:solidFill>
                  <a:schemeClr val="accent5">
                    <a:lumMod val="50000"/>
                  </a:schemeClr>
                </a:solidFill>
                <a:effectLst/>
                <a:ea typeface="Calibri" panose="020F0502020204030204" pitchFamily="34" charset="0"/>
                <a:cs typeface="Cambria" panose="02040503050406030204" pitchFamily="18" charset="0"/>
              </a:rPr>
              <a:t>άρχει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νατότητα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οστο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οίησης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φροντίστε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γίνεται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στό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τρό</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ώς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τό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ορεί</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ειώσει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τις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ές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αερί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οκη</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ίο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βλ</a:t>
            </a:r>
            <a:r>
              <a:rPr lang="el-GR" sz="1050" dirty="0">
                <a:solidFill>
                  <a:schemeClr val="accent5">
                    <a:lumMod val="50000"/>
                  </a:schemeClr>
                </a:solidFill>
                <a:effectLst/>
                <a:ea typeface="Calibri" panose="020F0502020204030204" pitchFamily="34" charset="0"/>
                <a:cs typeface="Cambria" panose="02040503050406030204" pitchFamily="18" charset="0"/>
              </a:rPr>
              <a:t>ητα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τροφί</a:t>
            </a:r>
            <a:r>
              <a:rPr lang="el-GR" sz="1050" dirty="0">
                <a:solidFill>
                  <a:schemeClr val="accent5">
                    <a:lumMod val="50000"/>
                  </a:schemeClr>
                </a:solidFill>
                <a:effectLst/>
                <a:ea typeface="Calibri" panose="020F0502020204030204" pitchFamily="34" charset="0"/>
                <a:cs typeface="Ebrima" panose="02000000000000000000" pitchFamily="2" charset="0"/>
              </a:rPr>
              <a:t>μω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ερισσότερο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90%. </a:t>
            </a:r>
            <a:r>
              <a:rPr lang="el-GR" sz="1050" dirty="0">
                <a:solidFill>
                  <a:schemeClr val="accent5">
                    <a:lumMod val="50000"/>
                  </a:schemeClr>
                </a:solidFill>
                <a:effectLst/>
                <a:ea typeface="Calibri" panose="020F0502020204030204" pitchFamily="34" charset="0"/>
                <a:cs typeface="Cambria" panose="02040503050406030204" pitchFamily="18" charset="0"/>
              </a:rPr>
              <a:t>ί</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05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050" b="1" dirty="0">
                <a:solidFill>
                  <a:schemeClr val="accent5">
                    <a:lumMod val="50000"/>
                  </a:schemeClr>
                </a:solidFill>
                <a:effectLst/>
                <a:ea typeface="Calibri" panose="020F0502020204030204" pitchFamily="34" charset="0"/>
                <a:cs typeface="Cambria" panose="02040503050406030204" pitchFamily="18" charset="0"/>
              </a:rPr>
              <a:t>Θέρ</a:t>
            </a:r>
            <a:r>
              <a:rPr lang="el-GR" sz="1050" b="1" dirty="0">
                <a:solidFill>
                  <a:schemeClr val="accent5">
                    <a:lumMod val="50000"/>
                  </a:schemeClr>
                </a:solidFill>
                <a:effectLst/>
                <a:ea typeface="Calibri" panose="020F0502020204030204" pitchFamily="34" charset="0"/>
                <a:cs typeface="Ebrima" panose="02000000000000000000" pitchFamily="2" charset="0"/>
              </a:rPr>
              <a:t>μ</a:t>
            </a:r>
            <a:r>
              <a:rPr lang="el-GR" sz="1050" b="1" dirty="0">
                <a:solidFill>
                  <a:schemeClr val="accent5">
                    <a:lumMod val="50000"/>
                  </a:schemeClr>
                </a:solidFill>
                <a:effectLst/>
                <a:ea typeface="Calibri" panose="020F0502020204030204" pitchFamily="34" charset="0"/>
                <a:cs typeface="Cambria" panose="02040503050406030204" pitchFamily="18" charset="0"/>
              </a:rPr>
              <a:t>ανση</a:t>
            </a:r>
            <a:r>
              <a:rPr lang="el-GR" sz="1050" b="1" dirty="0">
                <a:solidFill>
                  <a:schemeClr val="accent5">
                    <a:lumMod val="50000"/>
                  </a:schemeClr>
                </a:solidFill>
                <a:effectLst/>
                <a:ea typeface="Calibri" panose="020F0502020204030204" pitchFamily="34" charset="0"/>
                <a:cs typeface="Times New Roman" panose="02020603050405020304" pitchFamily="18" charset="0"/>
              </a:rPr>
              <a:t> &amp; </a:t>
            </a:r>
            <a:r>
              <a:rPr lang="el-GR" sz="1050" b="1" dirty="0">
                <a:solidFill>
                  <a:schemeClr val="accent5">
                    <a:lumMod val="50000"/>
                  </a:schemeClr>
                </a:solidFill>
                <a:effectLst/>
                <a:ea typeface="Calibri" panose="020F0502020204030204" pitchFamily="34" charset="0"/>
                <a:cs typeface="Cambria" panose="02040503050406030204" pitchFamily="18" charset="0"/>
              </a:rPr>
              <a:t>ψύξη</a:t>
            </a:r>
            <a:r>
              <a:rPr lang="el-GR" sz="1050" b="1" dirty="0">
                <a:solidFill>
                  <a:schemeClr val="accent5">
                    <a:lumMod val="50000"/>
                  </a:schemeClr>
                </a:solidFill>
                <a:effectLst/>
                <a:ea typeface="Calibri" panose="020F0502020204030204" pitchFamily="34" charset="0"/>
                <a:cs typeface="Times New Roman" panose="02020603050405020304" pitchFamily="18" charset="0"/>
              </a:rPr>
              <a:t>:</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Κά</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φορά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ανοίγο</a:t>
            </a:r>
            <a:r>
              <a:rPr lang="el-GR" sz="1050" dirty="0">
                <a:solidFill>
                  <a:schemeClr val="accent5">
                    <a:lumMod val="50000"/>
                  </a:schemeClr>
                </a:solidFill>
                <a:effectLst/>
                <a:ea typeface="Calibri" panose="020F0502020204030204" pitchFamily="34" charset="0"/>
                <a:cs typeface="Ebrima" panose="02000000000000000000" pitchFamily="2" charset="0"/>
              </a:rPr>
              <a:t>υμ</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όρτα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χώρο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οκρασία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είναι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ρ</a:t>
            </a:r>
            <a:r>
              <a:rPr lang="el-GR" sz="1050" dirty="0">
                <a:solidFill>
                  <a:schemeClr val="accent5">
                    <a:lumMod val="50000"/>
                  </a:schemeClr>
                </a:solidFill>
                <a:effectLst/>
                <a:ea typeface="Calibri" panose="020F0502020204030204" pitchFamily="34" charset="0"/>
                <a:cs typeface="Ebrima" panose="02000000000000000000" pitchFamily="2" charset="0"/>
              </a:rPr>
              <a:t>υθμ</a:t>
            </a:r>
            <a:r>
              <a:rPr lang="el-GR" sz="1050" dirty="0">
                <a:solidFill>
                  <a:schemeClr val="accent5">
                    <a:lumMod val="50000"/>
                  </a:schemeClr>
                </a:solidFill>
                <a:effectLst/>
                <a:ea typeface="Calibri" panose="020F0502020204030204" pitchFamily="34" charset="0"/>
                <a:cs typeface="Cambria" panose="02040503050406030204" pitchFamily="18" charset="0"/>
              </a:rPr>
              <a:t>ιζό</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ενη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πω</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αινό</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ενο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γραφείο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ατιζό</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ενο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a:t>
            </a:r>
            <a:r>
              <a:rPr lang="el-GR" sz="1050" dirty="0">
                <a:solidFill>
                  <a:schemeClr val="accent5">
                    <a:lumMod val="50000"/>
                  </a:schemeClr>
                </a:solidFill>
                <a:effectLst/>
                <a:ea typeface="Calibri" panose="020F0502020204030204" pitchFamily="34" charset="0"/>
                <a:cs typeface="Ebrima" panose="02000000000000000000" pitchFamily="2" charset="0"/>
              </a:rPr>
              <a:t>ωμ</a:t>
            </a:r>
            <a:r>
              <a:rPr lang="el-GR" sz="1050" dirty="0">
                <a:solidFill>
                  <a:schemeClr val="accent5">
                    <a:lumMod val="50000"/>
                  </a:schemeClr>
                </a:solidFill>
                <a:effectLst/>
                <a:ea typeface="Calibri" panose="020F0502020204030204" pitchFamily="34" charset="0"/>
                <a:cs typeface="Cambria" panose="02040503050406030204" pitchFamily="18" charset="0"/>
              </a:rPr>
              <a:t>άτιο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ψ</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γείο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φούρνος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αέρας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εσ</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τερικό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διαφεύγει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αέρας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εξ</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τερικό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ερι</a:t>
            </a:r>
            <a:r>
              <a:rPr lang="el-GR" sz="1050" dirty="0">
                <a:solidFill>
                  <a:schemeClr val="accent5">
                    <a:lumMod val="50000"/>
                  </a:schemeClr>
                </a:solidFill>
                <a:effectLst/>
                <a:ea typeface="Calibri" panose="020F0502020204030204" pitchFamily="34" charset="0"/>
                <a:cs typeface="Ebrima" panose="02000000000000000000" pitchFamily="2" charset="0"/>
              </a:rPr>
              <a:t>β</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Ebrima" panose="02000000000000000000" pitchFamily="2" charset="0"/>
              </a:rPr>
              <a:t>λλ</a:t>
            </a:r>
            <a:r>
              <a:rPr lang="el-GR" sz="1050" dirty="0">
                <a:solidFill>
                  <a:schemeClr val="accent5">
                    <a:lumMod val="50000"/>
                  </a:schemeClr>
                </a:solidFill>
                <a:effectLst/>
                <a:ea typeface="Calibri" panose="020F0502020204030204" pitchFamily="34" charset="0"/>
                <a:cs typeface="Cambria" panose="02040503050406030204" pitchFamily="18" charset="0"/>
              </a:rPr>
              <a:t>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εισέρχεται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έσα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τό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αίνει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ηχανή</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πω</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ψ</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γεία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καταψύκτες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φούρνοι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ατιστικά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ρέ</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ειτο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ργήσο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έντονα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ώστε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αναφέρο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ι</a:t>
            </a:r>
            <a:r>
              <a:rPr lang="el-GR" sz="1050" dirty="0">
                <a:solidFill>
                  <a:schemeClr val="accent5">
                    <a:lumMod val="50000"/>
                  </a:schemeClr>
                </a:solidFill>
                <a:effectLst/>
                <a:ea typeface="Calibri" panose="020F0502020204030204" pitchFamily="34" charset="0"/>
                <a:cs typeface="Ebrima" panose="02000000000000000000" pitchFamily="2" charset="0"/>
              </a:rPr>
              <a:t>θυμ</a:t>
            </a:r>
            <a:r>
              <a:rPr lang="el-GR" sz="1050" dirty="0">
                <a:solidFill>
                  <a:schemeClr val="accent5">
                    <a:lumMod val="50000"/>
                  </a:schemeClr>
                </a:solidFill>
                <a:effectLst/>
                <a:ea typeface="Calibri" panose="020F0502020204030204" pitchFamily="34" charset="0"/>
                <a:cs typeface="Cambria" panose="02040503050406030204" pitchFamily="18" charset="0"/>
              </a:rPr>
              <a:t>ητή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οκρασία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έν</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όσο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ερισσότερο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ένει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ανοιχτή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όρτα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αρά</a:t>
            </a:r>
            <a:r>
              <a:rPr lang="el-GR" sz="1050" dirty="0">
                <a:solidFill>
                  <a:schemeClr val="accent5">
                    <a:lumMod val="50000"/>
                  </a:schemeClr>
                </a:solidFill>
                <a:effectLst/>
                <a:ea typeface="Calibri" panose="020F0502020204030204" pitchFamily="34" charset="0"/>
                <a:cs typeface="Ebrima" panose="02000000000000000000" pitchFamily="2" charset="0"/>
              </a:rPr>
              <a:t>θυ</a:t>
            </a:r>
            <a:r>
              <a:rPr lang="el-GR" sz="1050" dirty="0">
                <a:solidFill>
                  <a:schemeClr val="accent5">
                    <a:lumMod val="50000"/>
                  </a:schemeClr>
                </a:solidFill>
                <a:effectLst/>
                <a:ea typeface="Calibri" panose="020F0502020204030204" pitchFamily="34" charset="0"/>
                <a:cs typeface="Cambria" panose="02040503050406030204" pitchFamily="18" charset="0"/>
              </a:rPr>
              <a:t>ρο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τόσο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ερισσότερη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ενέργεια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χρησι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οιείται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ρύ</a:t>
            </a:r>
            <a:r>
              <a:rPr lang="el-GR" sz="1050" dirty="0">
                <a:solidFill>
                  <a:schemeClr val="accent5">
                    <a:lumMod val="50000"/>
                  </a:schemeClr>
                </a:solidFill>
                <a:effectLst/>
                <a:ea typeface="Calibri" panose="020F0502020204030204" pitchFamily="34" charset="0"/>
                <a:cs typeface="Ebrima" panose="02000000000000000000" pitchFamily="2" charset="0"/>
              </a:rPr>
              <a:t>θμ</a:t>
            </a:r>
            <a:r>
              <a:rPr lang="el-GR" sz="1050" dirty="0">
                <a:solidFill>
                  <a:schemeClr val="accent5">
                    <a:lumMod val="50000"/>
                  </a:schemeClr>
                </a:solidFill>
                <a:effectLst/>
                <a:ea typeface="Calibri" panose="020F0502020204030204" pitchFamily="34" charset="0"/>
                <a:cs typeface="Cambria" panose="02040503050406030204" pitchFamily="18" charset="0"/>
              </a:rPr>
              <a:t>ισή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Μ</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ορείτε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ιτύχετε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αντική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εξοικονό</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ηση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αφιερώνοντας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ίγο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χρόνο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είνετε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εσα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τις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όρτες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τούς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χώρο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05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050" b="1" dirty="0">
                <a:solidFill>
                  <a:schemeClr val="accent5">
                    <a:lumMod val="50000"/>
                  </a:schemeClr>
                </a:solidFill>
                <a:effectLst/>
                <a:ea typeface="Calibri" panose="020F0502020204030204" pitchFamily="34" charset="0"/>
                <a:cs typeface="Cambria" panose="02040503050406030204" pitchFamily="18" charset="0"/>
              </a:rPr>
              <a:t>Παρακο</a:t>
            </a:r>
            <a:r>
              <a:rPr lang="el-GR" sz="1050" b="1" dirty="0">
                <a:solidFill>
                  <a:schemeClr val="accent5">
                    <a:lumMod val="50000"/>
                  </a:schemeClr>
                </a:solidFill>
                <a:effectLst/>
                <a:ea typeface="Calibri" panose="020F0502020204030204" pitchFamily="34" charset="0"/>
                <a:cs typeface="Ebrima" panose="02000000000000000000" pitchFamily="2" charset="0"/>
              </a:rPr>
              <a:t>λ</a:t>
            </a:r>
            <a:r>
              <a:rPr lang="el-GR" sz="1050" b="1" dirty="0">
                <a:solidFill>
                  <a:schemeClr val="accent5">
                    <a:lumMod val="50000"/>
                  </a:schemeClr>
                </a:solidFill>
                <a:effectLst/>
                <a:ea typeface="Calibri" panose="020F0502020204030204" pitchFamily="34" charset="0"/>
                <a:cs typeface="Cambria" panose="02040503050406030204" pitchFamily="18" charset="0"/>
              </a:rPr>
              <a:t>ού</a:t>
            </a:r>
            <a:r>
              <a:rPr lang="el-GR" sz="1050" b="1" dirty="0">
                <a:solidFill>
                  <a:schemeClr val="accent5">
                    <a:lumMod val="50000"/>
                  </a:schemeClr>
                </a:solidFill>
                <a:effectLst/>
                <a:ea typeface="Calibri" panose="020F0502020204030204" pitchFamily="34" charset="0"/>
                <a:cs typeface="Ebrima" panose="02000000000000000000" pitchFamily="2" charset="0"/>
              </a:rPr>
              <a:t>θ</a:t>
            </a:r>
            <a:r>
              <a:rPr lang="el-GR" sz="1050" b="1" dirty="0">
                <a:solidFill>
                  <a:schemeClr val="accent5">
                    <a:lumMod val="50000"/>
                  </a:schemeClr>
                </a:solidFill>
                <a:effectLst/>
                <a:ea typeface="Calibri" panose="020F0502020204030204" pitchFamily="34" charset="0"/>
                <a:cs typeface="Cambria" panose="02040503050406030204" pitchFamily="18" charset="0"/>
              </a:rPr>
              <a:t>ηση</a:t>
            </a:r>
            <a:r>
              <a:rPr lang="el-GR" sz="1050" b="1" dirty="0">
                <a:solidFill>
                  <a:schemeClr val="accent5">
                    <a:lumMod val="50000"/>
                  </a:schemeClr>
                </a:solidFill>
                <a:effectLst/>
                <a:ea typeface="Calibri" panose="020F0502020204030204" pitchFamily="34" charset="0"/>
                <a:cs typeface="Times New Roman" panose="02020603050405020304" pitchFamily="18" charset="0"/>
              </a:rPr>
              <a:t> </a:t>
            </a:r>
            <a:r>
              <a:rPr lang="el-GR" sz="1050" b="1" dirty="0">
                <a:solidFill>
                  <a:schemeClr val="accent5">
                    <a:lumMod val="50000"/>
                  </a:schemeClr>
                </a:solidFill>
                <a:effectLst/>
                <a:ea typeface="Calibri" panose="020F0502020204030204" pitchFamily="34" charset="0"/>
                <a:cs typeface="Ebrima" panose="02000000000000000000" pitchFamily="2" charset="0"/>
              </a:rPr>
              <a:t>θ</a:t>
            </a:r>
            <a:r>
              <a:rPr lang="el-GR" sz="1050" b="1" dirty="0">
                <a:solidFill>
                  <a:schemeClr val="accent5">
                    <a:lumMod val="50000"/>
                  </a:schemeClr>
                </a:solidFill>
                <a:effectLst/>
                <a:ea typeface="Calibri" panose="020F0502020204030204" pitchFamily="34" charset="0"/>
                <a:cs typeface="Cambria" panose="02040503050406030204" pitchFamily="18" charset="0"/>
              </a:rPr>
              <a:t>ερ</a:t>
            </a:r>
            <a:r>
              <a:rPr lang="el-GR" sz="1050" b="1" dirty="0">
                <a:solidFill>
                  <a:schemeClr val="accent5">
                    <a:lumMod val="50000"/>
                  </a:schemeClr>
                </a:solidFill>
                <a:effectLst/>
                <a:ea typeface="Calibri" panose="020F0502020204030204" pitchFamily="34" charset="0"/>
                <a:cs typeface="Ebrima" panose="02000000000000000000" pitchFamily="2" charset="0"/>
              </a:rPr>
              <a:t>μ</a:t>
            </a:r>
            <a:r>
              <a:rPr lang="el-GR" sz="1050" b="1" dirty="0">
                <a:solidFill>
                  <a:schemeClr val="accent5">
                    <a:lumMod val="50000"/>
                  </a:schemeClr>
                </a:solidFill>
                <a:effectLst/>
                <a:ea typeface="Calibri" panose="020F0502020204030204" pitchFamily="34" charset="0"/>
                <a:cs typeface="Cambria" panose="02040503050406030204" pitchFamily="18" charset="0"/>
              </a:rPr>
              <a:t>οκρασιών</a:t>
            </a:r>
            <a:r>
              <a:rPr lang="el-GR" sz="1050" b="1" dirty="0">
                <a:solidFill>
                  <a:schemeClr val="accent5">
                    <a:lumMod val="50000"/>
                  </a:schemeClr>
                </a:solidFill>
                <a:effectLst/>
                <a:ea typeface="Calibri" panose="020F0502020204030204" pitchFamily="34" charset="0"/>
                <a:cs typeface="Times New Roman" panose="02020603050405020304" pitchFamily="18" charset="0"/>
              </a:rPr>
              <a:t> </a:t>
            </a:r>
            <a:r>
              <a:rPr lang="el-GR" sz="1050" b="1" dirty="0">
                <a:solidFill>
                  <a:schemeClr val="accent5">
                    <a:lumMod val="50000"/>
                  </a:schemeClr>
                </a:solidFill>
                <a:effectLst/>
                <a:ea typeface="Calibri" panose="020F0502020204030204" pitchFamily="34" charset="0"/>
                <a:cs typeface="Cambria" panose="02040503050406030204" pitchFamily="18" charset="0"/>
              </a:rPr>
              <a:t>δ</a:t>
            </a:r>
            <a:r>
              <a:rPr lang="el-GR" sz="1050" b="1" dirty="0">
                <a:solidFill>
                  <a:schemeClr val="accent5">
                    <a:lumMod val="50000"/>
                  </a:schemeClr>
                </a:solidFill>
                <a:effectLst/>
                <a:ea typeface="Calibri" panose="020F0502020204030204" pitchFamily="34" charset="0"/>
                <a:cs typeface="Ebrima" panose="02000000000000000000" pitchFamily="2" charset="0"/>
              </a:rPr>
              <a:t>ωμ</a:t>
            </a:r>
            <a:r>
              <a:rPr lang="el-GR" sz="1050" b="1" dirty="0">
                <a:solidFill>
                  <a:schemeClr val="accent5">
                    <a:lumMod val="50000"/>
                  </a:schemeClr>
                </a:solidFill>
                <a:effectLst/>
                <a:ea typeface="Calibri" panose="020F0502020204030204" pitchFamily="34" charset="0"/>
                <a:cs typeface="Cambria" panose="02040503050406030204" pitchFamily="18" charset="0"/>
              </a:rPr>
              <a:t>ατίο</a:t>
            </a:r>
            <a:r>
              <a:rPr lang="el-GR" sz="1050" b="1" dirty="0">
                <a:solidFill>
                  <a:schemeClr val="accent5">
                    <a:lumMod val="50000"/>
                  </a:schemeClr>
                </a:solidFill>
                <a:effectLst/>
                <a:ea typeface="Calibri" panose="020F0502020204030204" pitchFamily="34" charset="0"/>
                <a:cs typeface="Ebrima" panose="02000000000000000000" pitchFamily="2" charset="0"/>
              </a:rPr>
              <a:t>υ</a:t>
            </a:r>
            <a:r>
              <a:rPr lang="el-GR" sz="1050" b="1" dirty="0">
                <a:solidFill>
                  <a:schemeClr val="accent5">
                    <a:lumMod val="50000"/>
                  </a:schemeClr>
                </a:solidFill>
                <a:effectLst/>
                <a:ea typeface="Calibri" panose="020F0502020204030204" pitchFamily="34" charset="0"/>
                <a:cs typeface="Times New Roman" panose="02020603050405020304" pitchFamily="18" charset="0"/>
              </a:rPr>
              <a:t>:</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Μ</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ορείτε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υμβ</a:t>
            </a:r>
            <a:r>
              <a:rPr lang="el-GR" sz="1050" dirty="0">
                <a:solidFill>
                  <a:schemeClr val="accent5">
                    <a:lumMod val="50000"/>
                  </a:schemeClr>
                </a:solidFill>
                <a:effectLst/>
                <a:ea typeface="Calibri" panose="020F0502020204030204" pitchFamily="34" charset="0"/>
                <a:cs typeface="Cambria" panose="02040503050406030204" pitchFamily="18" charset="0"/>
              </a:rPr>
              <a:t>ά</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ών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στή</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έρ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ανσης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ψύξης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ι</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έγοντας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άντα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κατά</a:t>
            </a:r>
            <a:r>
              <a:rPr lang="el-GR" sz="1050" dirty="0">
                <a:solidFill>
                  <a:schemeClr val="accent5">
                    <a:lumMod val="50000"/>
                  </a:schemeClr>
                </a:solidFill>
                <a:effectLst/>
                <a:ea typeface="Calibri" panose="020F0502020204030204" pitchFamily="34" charset="0"/>
                <a:cs typeface="Ebrima" panose="02000000000000000000" pitchFamily="2" charset="0"/>
              </a:rPr>
              <a:t>λλ</a:t>
            </a:r>
            <a:r>
              <a:rPr lang="el-GR" sz="1050" dirty="0">
                <a:solidFill>
                  <a:schemeClr val="accent5">
                    <a:lumMod val="50000"/>
                  </a:schemeClr>
                </a:solidFill>
                <a:effectLst/>
                <a:ea typeface="Calibri" panose="020F0502020204030204" pitchFamily="34" charset="0"/>
                <a:cs typeface="Cambria" panose="02040503050406030204" pitchFamily="18" charset="0"/>
              </a:rPr>
              <a:t>η</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ρύ</a:t>
            </a:r>
            <a:r>
              <a:rPr lang="el-GR" sz="1050" dirty="0">
                <a:solidFill>
                  <a:schemeClr val="accent5">
                    <a:lumMod val="50000"/>
                  </a:schemeClr>
                </a:solidFill>
                <a:effectLst/>
                <a:ea typeface="Calibri" panose="020F0502020204030204" pitchFamily="34" charset="0"/>
                <a:cs typeface="Ebrima" panose="02000000000000000000" pitchFamily="2" charset="0"/>
              </a:rPr>
              <a:t>θμ</a:t>
            </a:r>
            <a:r>
              <a:rPr lang="el-GR" sz="1050" dirty="0">
                <a:solidFill>
                  <a:schemeClr val="accent5">
                    <a:lumMod val="50000"/>
                  </a:schemeClr>
                </a:solidFill>
                <a:effectLst/>
                <a:ea typeface="Calibri" panose="020F0502020204030204" pitchFamily="34" charset="0"/>
                <a:cs typeface="Cambria" panose="02040503050406030204" pitchFamily="18" charset="0"/>
              </a:rPr>
              <a:t>ιση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ερ</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οστάτες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είνοντας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ανε</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ιστήρες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όταν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δεν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χρειάζονται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ενεργο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οιώντας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ατισ</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έχετε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ανοιχτές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όρτες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αρά</a:t>
            </a:r>
            <a:r>
              <a:rPr lang="el-GR" sz="1050" dirty="0">
                <a:solidFill>
                  <a:schemeClr val="accent5">
                    <a:lumMod val="50000"/>
                  </a:schemeClr>
                </a:solidFill>
                <a:effectLst/>
                <a:ea typeface="Calibri" panose="020F0502020204030204" pitchFamily="34" charset="0"/>
                <a:cs typeface="Ebrima" panose="02000000000000000000" pitchFamily="2" charset="0"/>
              </a:rPr>
              <a:t>θυ</a:t>
            </a:r>
            <a:r>
              <a:rPr lang="el-GR" sz="1050" dirty="0">
                <a:solidFill>
                  <a:schemeClr val="accent5">
                    <a:lumMod val="50000"/>
                  </a:schemeClr>
                </a:solidFill>
                <a:effectLst/>
                <a:ea typeface="Calibri" panose="020F0502020204030204" pitchFamily="34" charset="0"/>
                <a:cs typeface="Cambria" panose="02040503050406030204" pitchFamily="18" charset="0"/>
              </a:rPr>
              <a:t>ρα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εκτός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υπ</a:t>
            </a:r>
            <a:r>
              <a:rPr lang="el-GR" sz="1050" dirty="0">
                <a:solidFill>
                  <a:schemeClr val="accent5">
                    <a:lumMod val="50000"/>
                  </a:schemeClr>
                </a:solidFill>
                <a:effectLst/>
                <a:ea typeface="Calibri" panose="020F0502020204030204" pitchFamily="34" charset="0"/>
                <a:cs typeface="Cambria" panose="02040503050406030204" pitchFamily="18" charset="0"/>
              </a:rPr>
              <a:t>άρχει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σχετική</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τό</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ατη</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ειτο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ργία</a:t>
            </a:r>
            <a:r>
              <a:rPr lang="el-GR" sz="1050" dirty="0">
                <a:solidFill>
                  <a:schemeClr val="accent5">
                    <a:lumMod val="50000"/>
                  </a:schemeClr>
                </a:solidFill>
                <a:effectLst/>
                <a:ea typeface="Calibri" panose="020F0502020204030204" pitchFamily="34" charset="0"/>
                <a:cs typeface="Times New Roman" panose="02020603050405020304" pitchFamily="18" charset="0"/>
              </a:rPr>
              <a:t>).</a:t>
            </a:r>
          </a:p>
          <a:p>
            <a:pPr algn="just">
              <a:spcAft>
                <a:spcPts val="400"/>
              </a:spcAft>
            </a:pPr>
            <a:endParaRPr lang="en-GB" sz="105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050" b="1" dirty="0">
                <a:solidFill>
                  <a:schemeClr val="accent5">
                    <a:lumMod val="50000"/>
                  </a:schemeClr>
                </a:solidFill>
                <a:effectLst/>
                <a:ea typeface="Calibri" panose="020F0502020204030204" pitchFamily="34" charset="0"/>
                <a:cs typeface="Cambria" panose="02040503050406030204" pitchFamily="18" charset="0"/>
              </a:rPr>
              <a:t>Α</a:t>
            </a:r>
            <a:r>
              <a:rPr lang="el-GR" sz="1050" b="1" dirty="0">
                <a:solidFill>
                  <a:schemeClr val="accent5">
                    <a:lumMod val="50000"/>
                  </a:schemeClr>
                </a:solidFill>
                <a:effectLst/>
                <a:ea typeface="Calibri" panose="020F0502020204030204" pitchFamily="34" charset="0"/>
                <a:cs typeface="Ebrima" panose="02000000000000000000" pitchFamily="2" charset="0"/>
              </a:rPr>
              <a:t>π</a:t>
            </a:r>
            <a:r>
              <a:rPr lang="el-GR" sz="1050" b="1" dirty="0">
                <a:solidFill>
                  <a:schemeClr val="accent5">
                    <a:lumMod val="50000"/>
                  </a:schemeClr>
                </a:solidFill>
                <a:effectLst/>
                <a:ea typeface="Calibri" panose="020F0502020204030204" pitchFamily="34" charset="0"/>
                <a:cs typeface="Cambria" panose="02040503050406030204" pitchFamily="18" charset="0"/>
              </a:rPr>
              <a:t>οδοτική</a:t>
            </a:r>
            <a:r>
              <a:rPr lang="el-GR" sz="1050" b="1" dirty="0">
                <a:solidFill>
                  <a:schemeClr val="accent5">
                    <a:lumMod val="50000"/>
                  </a:schemeClr>
                </a:solidFill>
                <a:effectLst/>
                <a:ea typeface="Calibri" panose="020F0502020204030204" pitchFamily="34" charset="0"/>
                <a:cs typeface="Times New Roman" panose="02020603050405020304" pitchFamily="18" charset="0"/>
              </a:rPr>
              <a:t> </a:t>
            </a:r>
            <a:r>
              <a:rPr lang="el-GR" sz="1050" b="1" dirty="0">
                <a:solidFill>
                  <a:schemeClr val="accent5">
                    <a:lumMod val="50000"/>
                  </a:schemeClr>
                </a:solidFill>
                <a:effectLst/>
                <a:ea typeface="Calibri" panose="020F0502020204030204" pitchFamily="34" charset="0"/>
                <a:cs typeface="Cambria" panose="02040503050406030204" pitchFamily="18" charset="0"/>
              </a:rPr>
              <a:t>χρήση</a:t>
            </a:r>
            <a:r>
              <a:rPr lang="el-GR" sz="1050" b="1" dirty="0">
                <a:solidFill>
                  <a:schemeClr val="accent5">
                    <a:lumMod val="50000"/>
                  </a:schemeClr>
                </a:solidFill>
                <a:effectLst/>
                <a:ea typeface="Calibri" panose="020F0502020204030204" pitchFamily="34" charset="0"/>
                <a:cs typeface="Times New Roman" panose="02020603050405020304" pitchFamily="18" charset="0"/>
              </a:rPr>
              <a:t> </a:t>
            </a:r>
            <a:r>
              <a:rPr lang="el-GR" sz="1050" b="1" dirty="0">
                <a:solidFill>
                  <a:schemeClr val="accent5">
                    <a:lumMod val="50000"/>
                  </a:schemeClr>
                </a:solidFill>
                <a:effectLst/>
                <a:ea typeface="Calibri" panose="020F0502020204030204" pitchFamily="34" charset="0"/>
                <a:cs typeface="Cambria" panose="02040503050406030204" pitchFamily="18" charset="0"/>
              </a:rPr>
              <a:t>εξο</a:t>
            </a:r>
            <a:r>
              <a:rPr lang="el-GR" sz="1050" b="1" dirty="0">
                <a:solidFill>
                  <a:schemeClr val="accent5">
                    <a:lumMod val="50000"/>
                  </a:schemeClr>
                </a:solidFill>
                <a:effectLst/>
                <a:ea typeface="Calibri" panose="020F0502020204030204" pitchFamily="34" charset="0"/>
                <a:cs typeface="Ebrima" panose="02000000000000000000" pitchFamily="2" charset="0"/>
              </a:rPr>
              <a:t>πλ</a:t>
            </a:r>
            <a:r>
              <a:rPr lang="el-GR" sz="1050" b="1" dirty="0">
                <a:solidFill>
                  <a:schemeClr val="accent5">
                    <a:lumMod val="50000"/>
                  </a:schemeClr>
                </a:solidFill>
                <a:effectLst/>
                <a:ea typeface="Calibri" panose="020F0502020204030204" pitchFamily="34" charset="0"/>
                <a:cs typeface="Cambria" panose="02040503050406030204" pitchFamily="18" charset="0"/>
              </a:rPr>
              <a:t>ισ</a:t>
            </a:r>
            <a:r>
              <a:rPr lang="el-GR" sz="1050" b="1" dirty="0">
                <a:solidFill>
                  <a:schemeClr val="accent5">
                    <a:lumMod val="50000"/>
                  </a:schemeClr>
                </a:solidFill>
                <a:effectLst/>
                <a:ea typeface="Calibri" panose="020F0502020204030204" pitchFamily="34" charset="0"/>
                <a:cs typeface="Ebrima" panose="02000000000000000000" pitchFamily="2" charset="0"/>
              </a:rPr>
              <a:t>μ</a:t>
            </a:r>
            <a:r>
              <a:rPr lang="el-GR" sz="1050" b="1" dirty="0">
                <a:solidFill>
                  <a:schemeClr val="accent5">
                    <a:lumMod val="50000"/>
                  </a:schemeClr>
                </a:solidFill>
                <a:effectLst/>
                <a:ea typeface="Calibri" panose="020F0502020204030204" pitchFamily="34" charset="0"/>
                <a:cs typeface="Cambria" panose="02040503050406030204" pitchFamily="18" charset="0"/>
              </a:rPr>
              <a:t>ού</a:t>
            </a:r>
            <a:r>
              <a:rPr lang="el-GR" sz="1050" b="1" dirty="0">
                <a:solidFill>
                  <a:schemeClr val="accent5">
                    <a:lumMod val="50000"/>
                  </a:schemeClr>
                </a:solidFill>
                <a:effectLst/>
                <a:ea typeface="Calibri" panose="020F0502020204030204" pitchFamily="34" charset="0"/>
                <a:cs typeface="Times New Roman" panose="02020603050405020304" pitchFamily="18" charset="0"/>
              </a:rPr>
              <a:t>:</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Ένα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ση</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αντικό</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έρος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εί</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μπ</a:t>
            </a:r>
            <a:r>
              <a:rPr lang="el-GR" sz="1050" dirty="0">
                <a:solidFill>
                  <a:schemeClr val="accent5">
                    <a:lumMod val="50000"/>
                  </a:schemeClr>
                </a:solidFill>
                <a:effectLst/>
                <a:ea typeface="Calibri" panose="020F0502020204030204" pitchFamily="34" charset="0"/>
                <a:cs typeface="Cambria" panose="02040503050406030204" pitchFamily="18" charset="0"/>
              </a:rPr>
              <a:t>ών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ρύ</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ανσης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ιτ</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γχάνεται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διασφα</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ίζοντας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σκε</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ές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κά</a:t>
            </a:r>
            <a:r>
              <a:rPr lang="el-GR" sz="1050" dirty="0">
                <a:solidFill>
                  <a:schemeClr val="accent5">
                    <a:lumMod val="50000"/>
                  </a:schemeClr>
                </a:solidFill>
                <a:effectLst/>
                <a:ea typeface="Calibri" panose="020F0502020204030204" pitchFamily="34" charset="0"/>
                <a:cs typeface="Ebrima" panose="02000000000000000000" pitchFamily="2" charset="0"/>
              </a:rPr>
              <a:t>θ</a:t>
            </a:r>
            <a:r>
              <a:rPr lang="el-GR" sz="1050" dirty="0">
                <a:solidFill>
                  <a:schemeClr val="accent5">
                    <a:lumMod val="50000"/>
                  </a:schemeClr>
                </a:solidFill>
                <a:effectLst/>
                <a:ea typeface="Calibri" panose="020F0502020204030204" pitchFamily="34" charset="0"/>
                <a:cs typeface="Cambria" panose="02040503050406030204" pitchFamily="18" charset="0"/>
              </a:rPr>
              <a:t>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είδο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εξο</a:t>
            </a:r>
            <a:r>
              <a:rPr lang="el-GR" sz="1050" dirty="0">
                <a:solidFill>
                  <a:schemeClr val="accent5">
                    <a:lumMod val="50000"/>
                  </a:schemeClr>
                </a:solidFill>
                <a:effectLst/>
                <a:ea typeface="Calibri" panose="020F0502020204030204" pitchFamily="34" charset="0"/>
                <a:cs typeface="Ebrima" panose="02000000000000000000" pitchFamily="2" charset="0"/>
              </a:rPr>
              <a:t>πλ</a:t>
            </a:r>
            <a:r>
              <a:rPr lang="el-GR" sz="1050" dirty="0">
                <a:solidFill>
                  <a:schemeClr val="accent5">
                    <a:lumMod val="50000"/>
                  </a:schemeClr>
                </a:solidFill>
                <a:effectLst/>
                <a:ea typeface="Calibri" panose="020F0502020204030204" pitchFamily="34" charset="0"/>
                <a:cs typeface="Cambria" panose="02040503050406030204" pitchFamily="18" charset="0"/>
              </a:rPr>
              <a:t>ισ</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ός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ειτο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ργούν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a:t>
            </a:r>
            <a:r>
              <a:rPr lang="el-GR" sz="1050" dirty="0">
                <a:solidFill>
                  <a:schemeClr val="accent5">
                    <a:lumMod val="50000"/>
                  </a:schemeClr>
                </a:solidFill>
                <a:effectLst/>
                <a:ea typeface="Calibri" panose="020F0502020204030204" pitchFamily="34" charset="0"/>
                <a:cs typeface="Ebrima" panose="02000000000000000000" pitchFamily="2" charset="0"/>
              </a:rPr>
              <a:t>ω</a:t>
            </a:r>
            <a:r>
              <a:rPr lang="el-GR" sz="1050" dirty="0">
                <a:solidFill>
                  <a:schemeClr val="accent5">
                    <a:lumMod val="50000"/>
                  </a:schemeClr>
                </a:solidFill>
                <a:effectLst/>
                <a:ea typeface="Calibri" panose="020F0502020204030204" pitchFamily="34" charset="0"/>
                <a:cs typeface="Cambria" panose="02040503050406030204" pitchFamily="18" charset="0"/>
              </a:rPr>
              <a:t>στά</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ενεργο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οιούνται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όταν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δεν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χρησι</a:t>
            </a:r>
            <a:r>
              <a:rPr lang="el-GR" sz="1050" dirty="0">
                <a:solidFill>
                  <a:schemeClr val="accent5">
                    <a:lumMod val="50000"/>
                  </a:schemeClr>
                </a:solidFill>
                <a:effectLst/>
                <a:ea typeface="Calibri" panose="020F0502020204030204" pitchFamily="34" charset="0"/>
                <a:cs typeface="Ebrima" panose="02000000000000000000" pitchFamily="2" charset="0"/>
              </a:rPr>
              <a:t>μ</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οιούνται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εκτός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εάν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υπ</a:t>
            </a:r>
            <a:r>
              <a:rPr lang="el-GR" sz="1050" dirty="0">
                <a:solidFill>
                  <a:schemeClr val="accent5">
                    <a:lumMod val="50000"/>
                  </a:schemeClr>
                </a:solidFill>
                <a:effectLst/>
                <a:ea typeface="Calibri" panose="020F0502020204030204" pitchFamily="34" charset="0"/>
                <a:cs typeface="Cambria" panose="02040503050406030204" pitchFamily="18" charset="0"/>
              </a:rPr>
              <a:t>άρχει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όγος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γείας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και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ασφά</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ειας</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για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τον</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ο</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οίο</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ρέ</a:t>
            </a:r>
            <a:r>
              <a:rPr lang="el-GR" sz="1050" dirty="0">
                <a:solidFill>
                  <a:schemeClr val="accent5">
                    <a:lumMod val="50000"/>
                  </a:schemeClr>
                </a:solidFill>
                <a:effectLst/>
                <a:ea typeface="Calibri" panose="020F0502020204030204" pitchFamily="34" charset="0"/>
                <a:cs typeface="Ebrima" panose="02000000000000000000" pitchFamily="2" charset="0"/>
              </a:rPr>
              <a:t>π</a:t>
            </a:r>
            <a:r>
              <a:rPr lang="el-GR" sz="1050" dirty="0">
                <a:solidFill>
                  <a:schemeClr val="accent5">
                    <a:lumMod val="50000"/>
                  </a:schemeClr>
                </a:solidFill>
                <a:effectLst/>
                <a:ea typeface="Calibri" panose="020F0502020204030204" pitchFamily="34" charset="0"/>
                <a:cs typeface="Cambria" panose="02040503050406030204" pitchFamily="18" charset="0"/>
              </a:rPr>
              <a:t>ει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να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διατηρούνται</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Cambria" panose="02040503050406030204" pitchFamily="18" charset="0"/>
              </a:rPr>
              <a:t>σε</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r>
              <a:rPr lang="el-GR" sz="1050" dirty="0">
                <a:solidFill>
                  <a:schemeClr val="accent5">
                    <a:lumMod val="50000"/>
                  </a:schemeClr>
                </a:solidFill>
                <a:effectLst/>
                <a:ea typeface="Calibri" panose="020F0502020204030204" pitchFamily="34" charset="0"/>
                <a:cs typeface="Ebrima" panose="02000000000000000000" pitchFamily="2" charset="0"/>
              </a:rPr>
              <a:t>λ</a:t>
            </a:r>
            <a:r>
              <a:rPr lang="el-GR" sz="1050" dirty="0">
                <a:solidFill>
                  <a:schemeClr val="accent5">
                    <a:lumMod val="50000"/>
                  </a:schemeClr>
                </a:solidFill>
                <a:effectLst/>
                <a:ea typeface="Calibri" panose="020F0502020204030204" pitchFamily="34" charset="0"/>
                <a:cs typeface="Cambria" panose="02040503050406030204" pitchFamily="18" charset="0"/>
              </a:rPr>
              <a:t>ειτο</a:t>
            </a:r>
            <a:r>
              <a:rPr lang="el-GR" sz="1050" dirty="0">
                <a:solidFill>
                  <a:schemeClr val="accent5">
                    <a:lumMod val="50000"/>
                  </a:schemeClr>
                </a:solidFill>
                <a:effectLst/>
                <a:ea typeface="Calibri" panose="020F0502020204030204" pitchFamily="34" charset="0"/>
                <a:cs typeface="Ebrima" panose="02000000000000000000" pitchFamily="2" charset="0"/>
              </a:rPr>
              <a:t>υ</a:t>
            </a:r>
            <a:r>
              <a:rPr lang="el-GR" sz="1050" dirty="0">
                <a:solidFill>
                  <a:schemeClr val="accent5">
                    <a:lumMod val="50000"/>
                  </a:schemeClr>
                </a:solidFill>
                <a:effectLst/>
                <a:ea typeface="Calibri" panose="020F0502020204030204" pitchFamily="34" charset="0"/>
                <a:cs typeface="Cambria" panose="02040503050406030204" pitchFamily="18" charset="0"/>
              </a:rPr>
              <a:t>ργία</a:t>
            </a:r>
            <a:r>
              <a:rPr lang="el-GR" sz="1050" dirty="0">
                <a:solidFill>
                  <a:schemeClr val="accent5">
                    <a:lumMod val="50000"/>
                  </a:schemeClr>
                </a:solidFill>
                <a:effectLst/>
                <a:ea typeface="Calibri" panose="020F0502020204030204" pitchFamily="34" charset="0"/>
                <a:cs typeface="Times New Roman" panose="02020603050405020304" pitchFamily="18" charset="0"/>
              </a:rPr>
              <a:t>. </a:t>
            </a:r>
            <a:endParaRPr lang="en-GB" sz="105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n-GB" sz="700" dirty="0">
                <a:solidFill>
                  <a:schemeClr val="accent5">
                    <a:lumMod val="50000"/>
                  </a:schemeClr>
                </a:solidFill>
                <a:effectLst/>
                <a:ea typeface="Ebrima" panose="02000000000000000000" pitchFamily="2" charset="0"/>
                <a:cs typeface="Ebrima" panose="02000000000000000000" pitchFamily="2" charset="0"/>
              </a:rPr>
              <a:t> </a:t>
            </a:r>
            <a:endParaRPr lang="el-GR" sz="700" dirty="0">
              <a:solidFill>
                <a:schemeClr val="accent5">
                  <a:lumMod val="50000"/>
                </a:schemeClr>
              </a:solidFill>
              <a:effectLst/>
              <a:ea typeface="Ebrima" panose="02000000000000000000" pitchFamily="2" charset="0"/>
              <a:cs typeface="Ebrima" panose="02000000000000000000" pitchFamily="2" charset="0"/>
            </a:endParaRPr>
          </a:p>
          <a:p>
            <a:pPr algn="just">
              <a:spcAft>
                <a:spcPts val="400"/>
              </a:spcAft>
            </a:pPr>
            <a:r>
              <a:rPr lang="el-GR" sz="1100" b="1" dirty="0">
                <a:solidFill>
                  <a:schemeClr val="accent5">
                    <a:lumMod val="50000"/>
                  </a:schemeClr>
                </a:solidFill>
                <a:effectLst/>
                <a:ea typeface="Calibri" panose="020F0502020204030204" pitchFamily="34" charset="0"/>
                <a:cs typeface="Cambria" panose="02040503050406030204" pitchFamily="18" charset="0"/>
              </a:rPr>
              <a:t>Εξοικονό</a:t>
            </a:r>
            <a:r>
              <a:rPr lang="el-GR" sz="1100" b="1" dirty="0">
                <a:solidFill>
                  <a:schemeClr val="accent5">
                    <a:lumMod val="50000"/>
                  </a:schemeClr>
                </a:solidFill>
                <a:effectLst/>
                <a:ea typeface="Calibri" panose="020F0502020204030204" pitchFamily="34" charset="0"/>
                <a:cs typeface="Ebrima" panose="02000000000000000000" pitchFamily="2" charset="0"/>
              </a:rPr>
              <a:t>μ</a:t>
            </a:r>
            <a:r>
              <a:rPr lang="el-GR" sz="1100" b="1" dirty="0">
                <a:solidFill>
                  <a:schemeClr val="accent5">
                    <a:lumMod val="50000"/>
                  </a:schemeClr>
                </a:solidFill>
                <a:effectLst/>
                <a:ea typeface="Calibri" panose="020F0502020204030204" pitchFamily="34" charset="0"/>
                <a:cs typeface="Cambria" panose="02040503050406030204" pitchFamily="18" charset="0"/>
              </a:rPr>
              <a:t>ηση</a:t>
            </a:r>
            <a:r>
              <a:rPr lang="el-GR" sz="1100" b="1" dirty="0">
                <a:solidFill>
                  <a:schemeClr val="accent5">
                    <a:lumMod val="50000"/>
                  </a:schemeClr>
                </a:solidFill>
                <a:effectLst/>
                <a:ea typeface="Calibri" panose="020F0502020204030204" pitchFamily="34" charset="0"/>
                <a:cs typeface="Times New Roman" panose="02020603050405020304" pitchFamily="18" charset="0"/>
              </a:rPr>
              <a:t> </a:t>
            </a:r>
            <a:r>
              <a:rPr lang="el-GR" sz="1100" b="1" dirty="0">
                <a:solidFill>
                  <a:schemeClr val="accent5">
                    <a:lumMod val="50000"/>
                  </a:schemeClr>
                </a:solidFill>
                <a:effectLst/>
                <a:ea typeface="Calibri" panose="020F0502020204030204" pitchFamily="34" charset="0"/>
                <a:cs typeface="Cambria" panose="02040503050406030204" pitchFamily="18" charset="0"/>
              </a:rPr>
              <a:t>νερού</a:t>
            </a:r>
            <a:r>
              <a:rPr lang="el-GR" sz="1100" b="1" dirty="0">
                <a:solidFill>
                  <a:schemeClr val="accent5">
                    <a:lumMod val="50000"/>
                  </a:schemeClr>
                </a:solidFill>
                <a:effectLst/>
                <a:ea typeface="Calibri" panose="020F0502020204030204" pitchFamily="34" charset="0"/>
                <a:cs typeface="Times New Roman" panose="02020603050405020304" pitchFamily="18" charset="0"/>
              </a:rPr>
              <a:t>:</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νερό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οτε</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εί</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έναν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ύτι</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φ</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Cambria" panose="02040503050406030204" pitchFamily="18" charset="0"/>
              </a:rPr>
              <a:t>σικό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όρο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ενώ</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κατά</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την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ρο</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ή</a:t>
            </a:r>
            <a:r>
              <a:rPr lang="el-GR" sz="1100" dirty="0">
                <a:solidFill>
                  <a:schemeClr val="accent5">
                    <a:lumMod val="50000"/>
                  </a:schemeClr>
                </a:solidFill>
                <a:effectLst/>
                <a:ea typeface="Calibri" panose="020F0502020204030204" pitchFamily="34" charset="0"/>
                <a:cs typeface="Ebrima" panose="02000000000000000000" pitchFamily="2" charset="0"/>
              </a:rPr>
              <a:t>θ</a:t>
            </a:r>
            <a:r>
              <a:rPr lang="el-GR" sz="1100" dirty="0">
                <a:solidFill>
                  <a:schemeClr val="accent5">
                    <a:lumMod val="50000"/>
                  </a:schemeClr>
                </a:solidFill>
                <a:effectLst/>
                <a:ea typeface="Calibri" panose="020F0502020204030204" pitchFamily="34" charset="0"/>
                <a:cs typeface="Cambria" panose="02040503050406030204" pitchFamily="18" charset="0"/>
              </a:rPr>
              <a:t>εια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διά</a:t>
            </a:r>
            <a:r>
              <a:rPr lang="el-GR" sz="1100" dirty="0">
                <a:solidFill>
                  <a:schemeClr val="accent5">
                    <a:lumMod val="50000"/>
                  </a:schemeClr>
                </a:solidFill>
                <a:effectLst/>
                <a:ea typeface="Calibri" panose="020F0502020204030204" pitchFamily="34" charset="0"/>
                <a:cs typeface="Ebrima" panose="02000000000000000000" pitchFamily="2" charset="0"/>
              </a:rPr>
              <a:t>θ</a:t>
            </a:r>
            <a:r>
              <a:rPr lang="el-GR" sz="1100" dirty="0">
                <a:solidFill>
                  <a:schemeClr val="accent5">
                    <a:lumMod val="50000"/>
                  </a:schemeClr>
                </a:solidFill>
                <a:effectLst/>
                <a:ea typeface="Calibri" panose="020F0502020204030204" pitchFamily="34" charset="0"/>
                <a:cs typeface="Cambria" panose="02040503050406030204" pitchFamily="18" charset="0"/>
              </a:rPr>
              <a:t>εσή</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αράγονται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άντα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εκ</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μπ</a:t>
            </a:r>
            <a:r>
              <a:rPr lang="el-GR" sz="1100" dirty="0">
                <a:solidFill>
                  <a:schemeClr val="accent5">
                    <a:lumMod val="50000"/>
                  </a:schemeClr>
                </a:solidFill>
                <a:effectLst/>
                <a:ea typeface="Calibri" panose="020F0502020204030204" pitchFamily="34" charset="0"/>
                <a:cs typeface="Cambria" panose="02040503050406030204" pitchFamily="18" charset="0"/>
              </a:rPr>
              <a:t>ές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αερί</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θ</a:t>
            </a:r>
            <a:r>
              <a:rPr lang="el-GR" sz="1100" dirty="0">
                <a:solidFill>
                  <a:schemeClr val="accent5">
                    <a:lumMod val="50000"/>
                  </a:schemeClr>
                </a:solidFill>
                <a:effectLst/>
                <a:ea typeface="Calibri" panose="020F0502020204030204" pitchFamily="34" charset="0"/>
                <a:cs typeface="Cambria" panose="02040503050406030204" pitchFamily="18" charset="0"/>
              </a:rPr>
              <a:t>ερ</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οκη</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ίο</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Μ</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ορείτε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a:t>
            </a:r>
            <a:r>
              <a:rPr lang="el-GR" sz="1100" dirty="0">
                <a:solidFill>
                  <a:schemeClr val="accent5">
                    <a:lumMod val="50000"/>
                  </a:schemeClr>
                </a:solidFill>
                <a:effectLst/>
                <a:ea typeface="Calibri" panose="020F0502020204030204" pitchFamily="34" charset="0"/>
                <a:cs typeface="Ebrima" panose="02000000000000000000" pitchFamily="2" charset="0"/>
              </a:rPr>
              <a:t>υμβ</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Ebrima" panose="02000000000000000000" pitchFamily="2" charset="0"/>
              </a:rPr>
              <a:t>λλ</a:t>
            </a:r>
            <a:r>
              <a:rPr lang="el-GR" sz="1100" dirty="0">
                <a:solidFill>
                  <a:schemeClr val="accent5">
                    <a:lumMod val="50000"/>
                  </a:schemeClr>
                </a:solidFill>
                <a:effectLst/>
                <a:ea typeface="Calibri" panose="020F0502020204030204" pitchFamily="34" charset="0"/>
                <a:cs typeface="Cambria" panose="02040503050406030204" pitchFamily="18" charset="0"/>
              </a:rPr>
              <a:t>ετε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στην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εξοικονό</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ηση</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νερού</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a:t>
            </a:r>
            <a:r>
              <a:rPr lang="el-GR" sz="1100" dirty="0">
                <a:solidFill>
                  <a:schemeClr val="accent5">
                    <a:lumMod val="50000"/>
                  </a:schemeClr>
                </a:solidFill>
                <a:effectLst/>
                <a:ea typeface="Calibri" panose="020F0502020204030204" pitchFamily="34" charset="0"/>
                <a:cs typeface="Ebrima" panose="02000000000000000000" pitchFamily="2" charset="0"/>
              </a:rPr>
              <a:t>λλ</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στον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εριορισ</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σχετικών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εκ</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μπ</a:t>
            </a:r>
            <a:r>
              <a:rPr lang="el-GR" sz="1100" dirty="0">
                <a:solidFill>
                  <a:schemeClr val="accent5">
                    <a:lumMod val="50000"/>
                  </a:schemeClr>
                </a:solidFill>
                <a:effectLst/>
                <a:ea typeface="Calibri" panose="020F0502020204030204" pitchFamily="34" charset="0"/>
                <a:cs typeface="Cambria" panose="02040503050406030204" pitchFamily="18" charset="0"/>
              </a:rPr>
              <a:t>ών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θυμ</a:t>
            </a:r>
            <a:r>
              <a:rPr lang="el-GR" sz="1100" dirty="0">
                <a:solidFill>
                  <a:schemeClr val="accent5">
                    <a:lumMod val="50000"/>
                  </a:schemeClr>
                </a:solidFill>
                <a:effectLst/>
                <a:ea typeface="Calibri" panose="020F0502020204030204" pitchFamily="34" charset="0"/>
                <a:cs typeface="Cambria" panose="02040503050406030204" pitchFamily="18" charset="0"/>
              </a:rPr>
              <a:t>άστε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a:t>
            </a:r>
            <a:r>
              <a:rPr lang="el-GR" sz="1100" dirty="0">
                <a:solidFill>
                  <a:schemeClr val="accent5">
                    <a:lumMod val="50000"/>
                  </a:schemeClr>
                </a:solidFill>
                <a:effectLst/>
                <a:ea typeface="Calibri" panose="020F0502020204030204" pitchFamily="34" charset="0"/>
                <a:cs typeface="Ebrima" panose="02000000000000000000" pitchFamily="2" charset="0"/>
              </a:rPr>
              <a:t>πλ</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ην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αφήνετε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οτέ</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νερό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τρέχει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όταν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δεν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χρησι</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οιείται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εσα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ι</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έγοντας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τεχνο</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ογίες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χα</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η</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ής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ροής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καζανάκια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β</a:t>
            </a:r>
            <a:r>
              <a:rPr lang="el-GR" sz="1100" dirty="0">
                <a:solidFill>
                  <a:schemeClr val="accent5">
                    <a:lumMod val="50000"/>
                  </a:schemeClr>
                </a:solidFill>
                <a:effectLst/>
                <a:ea typeface="Calibri" panose="020F0502020204030204" pitchFamily="34" charset="0"/>
                <a:cs typeface="Cambria" panose="02040503050406030204" pitchFamily="18" charset="0"/>
              </a:rPr>
              <a:t>ρύσες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p>
          <a:p>
            <a:pPr algn="just">
              <a:spcAft>
                <a:spcPts val="400"/>
              </a:spcAft>
            </a:pPr>
            <a:endParaRPr lang="en-GB" sz="11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100" b="1" dirty="0">
                <a:solidFill>
                  <a:schemeClr val="accent5">
                    <a:lumMod val="50000"/>
                  </a:schemeClr>
                </a:solidFill>
                <a:effectLst/>
                <a:ea typeface="Calibri" panose="020F0502020204030204" pitchFamily="34" charset="0"/>
                <a:cs typeface="Cambria" panose="02040503050406030204" pitchFamily="18" charset="0"/>
              </a:rPr>
              <a:t>Μετακίνηση</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Εάν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ηγαίνετε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στη</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δο</a:t>
            </a:r>
            <a:r>
              <a:rPr lang="el-GR" sz="1100" dirty="0">
                <a:solidFill>
                  <a:schemeClr val="accent5">
                    <a:lumMod val="50000"/>
                  </a:schemeClr>
                </a:solidFill>
                <a:effectLst/>
                <a:ea typeface="Calibri" panose="020F0502020204030204" pitchFamily="34" charset="0"/>
                <a:cs typeface="Ebrima" panose="02000000000000000000" pitchFamily="2" charset="0"/>
              </a:rPr>
              <a:t>υλ</a:t>
            </a:r>
            <a:r>
              <a:rPr lang="el-GR" sz="1100" dirty="0">
                <a:solidFill>
                  <a:schemeClr val="accent5">
                    <a:lumMod val="50000"/>
                  </a:schemeClr>
                </a:solidFill>
                <a:effectLst/>
                <a:ea typeface="Calibri" panose="020F0502020204030204" pitchFamily="34" charset="0"/>
                <a:cs typeface="Cambria" panose="02040503050406030204" pitchFamily="18" charset="0"/>
              </a:rPr>
              <a:t>ειά</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δικό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σας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Cambria" panose="02040503050406030204" pitchFamily="18" charset="0"/>
              </a:rPr>
              <a:t>τοκίνητο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μπ</a:t>
            </a:r>
            <a:r>
              <a:rPr lang="el-GR" sz="1100" dirty="0">
                <a:solidFill>
                  <a:schemeClr val="accent5">
                    <a:lumMod val="50000"/>
                  </a:schemeClr>
                </a:solidFill>
                <a:effectLst/>
                <a:ea typeface="Calibri" panose="020F0502020204030204" pitchFamily="34" charset="0"/>
                <a:cs typeface="Cambria" panose="02040503050406030204" pitchFamily="18" charset="0"/>
              </a:rPr>
              <a:t>ορείτε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να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a:t>
            </a:r>
            <a:r>
              <a:rPr lang="el-GR" sz="1100" dirty="0">
                <a:solidFill>
                  <a:schemeClr val="accent5">
                    <a:lumMod val="50000"/>
                  </a:schemeClr>
                </a:solidFill>
                <a:effectLst/>
                <a:ea typeface="Calibri" panose="020F0502020204030204" pitchFamily="34" charset="0"/>
                <a:cs typeface="Ebrima" panose="02000000000000000000" pitchFamily="2" charset="0"/>
              </a:rPr>
              <a:t>υμβ</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ετε</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στη</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εί</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ση</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της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Cambria" panose="02040503050406030204" pitchFamily="18" charset="0"/>
              </a:rPr>
              <a:t>κ</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οφοριακής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a:t>
            </a:r>
            <a:r>
              <a:rPr lang="el-GR" sz="1100" dirty="0">
                <a:solidFill>
                  <a:schemeClr val="accent5">
                    <a:lumMod val="50000"/>
                  </a:schemeClr>
                </a:solidFill>
                <a:effectLst/>
                <a:ea typeface="Calibri" panose="020F0502020204030204" pitchFamily="34" charset="0"/>
                <a:cs typeface="Ebrima" panose="02000000000000000000" pitchFamily="2" charset="0"/>
              </a:rPr>
              <a:t>υμ</a:t>
            </a:r>
            <a:r>
              <a:rPr lang="el-GR" sz="1100" dirty="0">
                <a:solidFill>
                  <a:schemeClr val="accent5">
                    <a:lumMod val="50000"/>
                  </a:schemeClr>
                </a:solidFill>
                <a:effectLst/>
                <a:ea typeface="Calibri" panose="020F0502020204030204" pitchFamily="34" charset="0"/>
                <a:cs typeface="Cambria" panose="02040503050406030204" pitchFamily="18" charset="0"/>
              </a:rPr>
              <a:t>φόρησης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της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ρύ</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ανσης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ρο</a:t>
            </a:r>
            <a:r>
              <a:rPr lang="el-GR" sz="1100" dirty="0">
                <a:solidFill>
                  <a:schemeClr val="accent5">
                    <a:lumMod val="50000"/>
                  </a:schemeClr>
                </a:solidFill>
                <a:effectLst/>
                <a:ea typeface="Calibri" panose="020F0502020204030204" pitchFamily="34" charset="0"/>
                <a:cs typeface="Ebrima" panose="02000000000000000000" pitchFamily="2" charset="0"/>
              </a:rPr>
              <a:t>βλ</a:t>
            </a:r>
            <a:r>
              <a:rPr lang="el-GR" sz="1100" dirty="0">
                <a:solidFill>
                  <a:schemeClr val="accent5">
                    <a:lumMod val="50000"/>
                  </a:schemeClr>
                </a:solidFill>
                <a:effectLst/>
                <a:ea typeface="Calibri" panose="020F0502020204030204" pitchFamily="34" charset="0"/>
                <a:cs typeface="Cambria" panose="02040503050406030204" pitchFamily="18" charset="0"/>
              </a:rPr>
              <a:t>η</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άτ</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στά</a:t>
            </a:r>
            <a:r>
              <a:rPr lang="el-GR" sz="1100" dirty="0">
                <a:solidFill>
                  <a:schemeClr val="accent5">
                    <a:lumMod val="50000"/>
                  </a:schemeClr>
                </a:solidFill>
                <a:effectLst/>
                <a:ea typeface="Calibri" panose="020F0502020204030204" pitchFamily="34" charset="0"/>
                <a:cs typeface="Ebrima" panose="02000000000000000000" pitchFamily="2" charset="0"/>
              </a:rPr>
              <a:t>θμ</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Cambria" panose="02040503050406030204" pitchFamily="18" charset="0"/>
              </a:rPr>
              <a:t>σης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a:t>
            </a:r>
            <a:r>
              <a:rPr lang="el-GR" sz="1100" dirty="0">
                <a:solidFill>
                  <a:schemeClr val="accent5">
                    <a:lumMod val="50000"/>
                  </a:schemeClr>
                </a:solidFill>
                <a:effectLst/>
                <a:ea typeface="Calibri" panose="020F0502020204030204" pitchFamily="34" charset="0"/>
                <a:cs typeface="Ebrima" panose="02000000000000000000" pitchFamily="2" charset="0"/>
              </a:rPr>
              <a:t>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εκ</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μπ</a:t>
            </a:r>
            <a:r>
              <a:rPr lang="el-GR" sz="1100" dirty="0">
                <a:solidFill>
                  <a:schemeClr val="accent5">
                    <a:lumMod val="50000"/>
                  </a:schemeClr>
                </a:solidFill>
                <a:effectLst/>
                <a:ea typeface="Calibri" panose="020F0502020204030204" pitchFamily="34" charset="0"/>
                <a:cs typeface="Cambria" panose="02040503050406030204" pitchFamily="18" charset="0"/>
              </a:rPr>
              <a:t>ών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ρύ</a:t>
            </a:r>
            <a:r>
              <a:rPr lang="el-GR" sz="1100" dirty="0">
                <a:solidFill>
                  <a:schemeClr val="accent5">
                    <a:lumMod val="50000"/>
                  </a:schemeClr>
                </a:solidFill>
                <a:effectLst/>
                <a:ea typeface="Calibri" panose="020F0502020204030204" pitchFamily="34" charset="0"/>
                <a:cs typeface="Ebrima" panose="02000000000000000000" pitchFamily="2" charset="0"/>
              </a:rPr>
              <a:t>πω</a:t>
            </a:r>
            <a:r>
              <a:rPr lang="el-GR" sz="1100" dirty="0">
                <a:solidFill>
                  <a:schemeClr val="accent5">
                    <a:lumMod val="50000"/>
                  </a:schemeClr>
                </a:solidFill>
                <a:effectLst/>
                <a:ea typeface="Calibri" panose="020F0502020204030204" pitchFamily="34" charset="0"/>
                <a:cs typeface="Cambria" panose="02040503050406030204" pitchFamily="18" charset="0"/>
              </a:rPr>
              <a:t>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εταφέροντας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αζί</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σας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Ebrima" panose="02000000000000000000" pitchFamily="2" charset="0"/>
              </a:rPr>
              <a:t>λλ</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Ebrima" panose="02000000000000000000" pitchFamily="2" charset="0"/>
              </a:rPr>
              <a:t>υ</a:t>
            </a:r>
            <a:r>
              <a:rPr lang="el-GR" sz="1100" dirty="0">
                <a:solidFill>
                  <a:schemeClr val="accent5">
                    <a:lumMod val="50000"/>
                  </a:schemeClr>
                </a:solidFill>
                <a:effectLst/>
                <a:ea typeface="Calibri" panose="020F0502020204030204" pitchFamily="34" charset="0"/>
                <a:cs typeface="Cambria" panose="02040503050406030204" pitchFamily="18" charset="0"/>
              </a:rPr>
              <a:t>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ι</a:t>
            </a:r>
            <a:r>
              <a:rPr lang="el-GR" sz="1100" dirty="0">
                <a:solidFill>
                  <a:schemeClr val="accent5">
                    <a:lumMod val="50000"/>
                  </a:schemeClr>
                </a:solidFill>
                <a:effectLst/>
                <a:ea typeface="Calibri" panose="020F0502020204030204" pitchFamily="34" charset="0"/>
                <a:cs typeface="Ebrima" panose="02000000000000000000" pitchFamily="2" charset="0"/>
              </a:rPr>
              <a:t>β</a:t>
            </a:r>
            <a:r>
              <a:rPr lang="el-GR" sz="1100" dirty="0">
                <a:solidFill>
                  <a:schemeClr val="accent5">
                    <a:lumMod val="50000"/>
                  </a:schemeClr>
                </a:solidFill>
                <a:effectLst/>
                <a:ea typeface="Calibri" panose="020F0502020204030204" pitchFamily="34" charset="0"/>
                <a:cs typeface="Cambria" panose="02040503050406030204" pitchFamily="18" charset="0"/>
              </a:rPr>
              <a:t>άτες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n-GB" sz="1100" dirty="0">
                <a:solidFill>
                  <a:schemeClr val="accent5">
                    <a:lumMod val="50000"/>
                  </a:schemeClr>
                </a:solidFill>
                <a:effectLst/>
                <a:ea typeface="Calibri" panose="020F0502020204030204" pitchFamily="34" charset="0"/>
                <a:cs typeface="Times New Roman" panose="02020603050405020304" pitchFamily="18" charset="0"/>
              </a:rPr>
              <a:t>car sharing</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ή</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ι</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έγοντας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ά</a:t>
            </a:r>
            <a:r>
              <a:rPr lang="el-GR" sz="1100" dirty="0">
                <a:solidFill>
                  <a:schemeClr val="accent5">
                    <a:lumMod val="50000"/>
                  </a:schemeClr>
                </a:solidFill>
                <a:effectLst/>
                <a:ea typeface="Calibri" panose="020F0502020204030204" pitchFamily="34" charset="0"/>
                <a:cs typeface="Ebrima" panose="02000000000000000000" pitchFamily="2" charset="0"/>
              </a:rPr>
              <a:t>λλ</a:t>
            </a:r>
            <a:r>
              <a:rPr lang="el-GR" sz="1100" dirty="0">
                <a:solidFill>
                  <a:schemeClr val="accent5">
                    <a:lumMod val="50000"/>
                  </a:schemeClr>
                </a:solidFill>
                <a:effectLst/>
                <a:ea typeface="Calibri" panose="020F0502020204030204" pitchFamily="34" charset="0"/>
                <a:cs typeface="Cambria" panose="02040503050406030204" pitchFamily="18" charset="0"/>
              </a:rPr>
              <a:t>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εταφορικό</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έσο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ό</a:t>
            </a:r>
            <a:r>
              <a:rPr lang="el-GR" sz="1100" dirty="0">
                <a:solidFill>
                  <a:schemeClr val="accent5">
                    <a:lumMod val="50000"/>
                  </a:schemeClr>
                </a:solidFill>
                <a:effectLst/>
                <a:ea typeface="Calibri" panose="020F0502020204030204" pitchFamily="34" charset="0"/>
                <a:cs typeface="Ebrima" panose="02000000000000000000" pitchFamily="2" charset="0"/>
              </a:rPr>
              <a:t>πω</a:t>
            </a:r>
            <a:r>
              <a:rPr lang="el-GR" sz="1100" dirty="0">
                <a:solidFill>
                  <a:schemeClr val="accent5">
                    <a:lumMod val="50000"/>
                  </a:schemeClr>
                </a:solidFill>
                <a:effectLst/>
                <a:ea typeface="Calibri" panose="020F0502020204030204" pitchFamily="34" charset="0"/>
                <a:cs typeface="Cambria" panose="02040503050406030204" pitchFamily="18" charset="0"/>
              </a:rPr>
              <a:t>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π</a:t>
            </a:r>
            <a:r>
              <a:rPr lang="el-GR" sz="1100" dirty="0">
                <a:solidFill>
                  <a:schemeClr val="accent5">
                    <a:lumMod val="50000"/>
                  </a:schemeClr>
                </a:solidFill>
                <a:effectLst/>
                <a:ea typeface="Calibri" panose="020F0502020204030204" pitchFamily="34" charset="0"/>
                <a:cs typeface="Cambria" panose="02040503050406030204" pitchFamily="18" charset="0"/>
              </a:rPr>
              <a:t>οδή</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ατο</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ή</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τα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έσα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αζικής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εταφοράς</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εάν</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είναι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δια</a:t>
            </a:r>
            <a:r>
              <a:rPr lang="el-GR" sz="1100" dirty="0">
                <a:solidFill>
                  <a:schemeClr val="accent5">
                    <a:lumMod val="50000"/>
                  </a:schemeClr>
                </a:solidFill>
                <a:effectLst/>
                <a:ea typeface="Calibri" panose="020F0502020204030204" pitchFamily="34" charset="0"/>
                <a:cs typeface="Ebrima" panose="02000000000000000000" pitchFamily="2" charset="0"/>
              </a:rPr>
              <a:t>θ</a:t>
            </a:r>
            <a:r>
              <a:rPr lang="el-GR" sz="1100" dirty="0">
                <a:solidFill>
                  <a:schemeClr val="accent5">
                    <a:lumMod val="50000"/>
                  </a:schemeClr>
                </a:solidFill>
                <a:effectLst/>
                <a:ea typeface="Calibri" panose="020F0502020204030204" pitchFamily="34" charset="0"/>
                <a:cs typeface="Cambria" panose="02040503050406030204" pitchFamily="18" charset="0"/>
              </a:rPr>
              <a:t>έσι</a:t>
            </a:r>
            <a:r>
              <a:rPr lang="el-GR" sz="1100" dirty="0">
                <a:solidFill>
                  <a:schemeClr val="accent5">
                    <a:lumMod val="50000"/>
                  </a:schemeClr>
                </a:solidFill>
                <a:effectLst/>
                <a:ea typeface="Calibri" panose="020F0502020204030204" pitchFamily="34" charset="0"/>
                <a:cs typeface="Ebrima" panose="02000000000000000000" pitchFamily="2" charset="0"/>
              </a:rPr>
              <a:t>μ</a:t>
            </a:r>
            <a:r>
              <a:rPr lang="el-GR" sz="1100" dirty="0">
                <a:solidFill>
                  <a:schemeClr val="accent5">
                    <a:lumMod val="50000"/>
                  </a:schemeClr>
                </a:solidFill>
                <a:effectLst/>
                <a:ea typeface="Calibri" panose="020F0502020204030204" pitchFamily="34" charset="0"/>
                <a:cs typeface="Cambria" panose="02040503050406030204" pitchFamily="18" charset="0"/>
              </a:rPr>
              <a:t>α</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και</a:t>
            </a:r>
            <a:r>
              <a:rPr lang="el-GR" sz="1100" dirty="0">
                <a:solidFill>
                  <a:schemeClr val="accent5">
                    <a:lumMod val="50000"/>
                  </a:schemeClr>
                </a:solidFill>
                <a:effectLst/>
                <a:ea typeface="Calibri" panose="020F0502020204030204" pitchFamily="34" charset="0"/>
                <a:cs typeface="Times New Roman" panose="02020603050405020304" pitchFamily="18" charset="0"/>
              </a:rPr>
              <a:t> </a:t>
            </a:r>
            <a:r>
              <a:rPr lang="el-GR" sz="1100" dirty="0">
                <a:solidFill>
                  <a:schemeClr val="accent5">
                    <a:lumMod val="50000"/>
                  </a:schemeClr>
                </a:solidFill>
                <a:effectLst/>
                <a:ea typeface="Calibri" panose="020F0502020204030204" pitchFamily="34" charset="0"/>
                <a:cs typeface="Cambria" panose="02040503050406030204" pitchFamily="18" charset="0"/>
              </a:rPr>
              <a:t>ασφα</a:t>
            </a:r>
            <a:r>
              <a:rPr lang="el-GR" sz="1100" dirty="0">
                <a:solidFill>
                  <a:schemeClr val="accent5">
                    <a:lumMod val="50000"/>
                  </a:schemeClr>
                </a:solidFill>
                <a:effectLst/>
                <a:ea typeface="Calibri" panose="020F0502020204030204" pitchFamily="34" charset="0"/>
                <a:cs typeface="Ebrima" panose="02000000000000000000" pitchFamily="2" charset="0"/>
              </a:rPr>
              <a:t>λ</a:t>
            </a:r>
            <a:r>
              <a:rPr lang="el-GR" sz="1100" dirty="0">
                <a:solidFill>
                  <a:schemeClr val="accent5">
                    <a:lumMod val="50000"/>
                  </a:schemeClr>
                </a:solidFill>
                <a:effectLst/>
                <a:ea typeface="Calibri" panose="020F0502020204030204" pitchFamily="34" charset="0"/>
                <a:cs typeface="Cambria" panose="02040503050406030204" pitchFamily="18" charset="0"/>
              </a:rPr>
              <a:t>ή</a:t>
            </a:r>
            <a:r>
              <a:rPr lang="el-GR" sz="1100" dirty="0">
                <a:solidFill>
                  <a:schemeClr val="accent5">
                    <a:lumMod val="50000"/>
                  </a:schemeClr>
                </a:solidFill>
                <a:effectLst/>
                <a:ea typeface="Calibri" panose="020F0502020204030204" pitchFamily="34" charset="0"/>
                <a:cs typeface="Times New Roman" panose="02020603050405020304" pitchFamily="18" charset="0"/>
              </a:rPr>
              <a:t>.</a:t>
            </a:r>
            <a:endParaRPr lang="en-GB" sz="11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endParaRPr lang="en-GB" sz="700" dirty="0">
              <a:solidFill>
                <a:schemeClr val="accent5">
                  <a:lumMod val="50000"/>
                </a:schemeClr>
              </a:solidFill>
              <a:effectLst/>
              <a:ea typeface="Ebrima" panose="02000000000000000000" pitchFamily="2" charset="0"/>
              <a:cs typeface="Ebrima" panose="02000000000000000000" pitchFamily="2" charset="0"/>
            </a:endParaRPr>
          </a:p>
          <a:p>
            <a:pPr algn="just">
              <a:spcAft>
                <a:spcPts val="400"/>
              </a:spcAft>
            </a:pPr>
            <a:r>
              <a:rPr lang="en-GB" sz="700"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sz="700" dirty="0">
                <a:solidFill>
                  <a:schemeClr val="accent5">
                    <a:lumMod val="50000"/>
                  </a:schemeClr>
                </a:solidFill>
                <a:effectLst/>
                <a:ea typeface="Ebrima" panose="02000000000000000000" pitchFamily="2" charset="0"/>
                <a:cs typeface="Ebrima" panose="02000000000000000000" pitchFamily="2" charset="0"/>
              </a:rPr>
              <a:t> </a:t>
            </a:r>
          </a:p>
        </p:txBody>
      </p:sp>
    </p:spTree>
    <p:extLst>
      <p:ext uri="{BB962C8B-B14F-4D97-AF65-F5344CB8AC3E}">
        <p14:creationId xmlns:p14="http://schemas.microsoft.com/office/powerpoint/2010/main" val="3074943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RESPONSIBLE HOSPITALITY GUIDE</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FCE73521-E5F7-31AA-FD69-722CDE8B61CA}"/>
              </a:ext>
            </a:extLst>
          </p:cNvPr>
          <p:cNvSpPr txBox="1"/>
          <p:nvPr/>
        </p:nvSpPr>
        <p:spPr>
          <a:xfrm>
            <a:off x="4317682" y="294045"/>
            <a:ext cx="7672068" cy="7550785"/>
          </a:xfrm>
          <a:prstGeom prst="rect">
            <a:avLst/>
          </a:prstGeom>
          <a:noFill/>
        </p:spPr>
        <p:txBody>
          <a:bodyPr wrap="square" rtlCol="0">
            <a:spAutoFit/>
          </a:bodyPr>
          <a:lstStyle/>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Protecting &amp; supporting the environment</a:t>
            </a:r>
            <a:endParaRPr lang="en-GB" sz="1400" dirty="0">
              <a:solidFill>
                <a:schemeClr val="accent5">
                  <a:lumMod val="50000"/>
                </a:schemeClr>
              </a:solidFill>
              <a:effectLst/>
              <a:ea typeface="Ebrima" panose="02000000000000000000" pitchFamily="2" charset="0"/>
              <a:cs typeface="Ebrima" panose="02000000000000000000" pitchFamily="2" charset="0"/>
            </a:endParaRP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Waste:</a:t>
            </a:r>
            <a:r>
              <a:rPr lang="en-GB" sz="1400" dirty="0">
                <a:solidFill>
                  <a:schemeClr val="accent5">
                    <a:lumMod val="50000"/>
                  </a:schemeClr>
                </a:solidFill>
                <a:effectLst/>
                <a:ea typeface="Ebrima" panose="02000000000000000000" pitchFamily="2" charset="0"/>
                <a:cs typeface="Ebrima" panose="02000000000000000000" pitchFamily="2" charset="0"/>
              </a:rPr>
              <a:t> There is a lot of waste generated in the hospitality sector and you may not realise that in addition to harming biodiversity, waste is a major contributor to greenhouse gas emissions. You can help to reduce these by following the guidelines given to you about how to properly handle waste at work, particularly when it comes to recycling.  </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Food:</a:t>
            </a:r>
            <a:r>
              <a:rPr lang="en-GB" sz="1400" dirty="0">
                <a:solidFill>
                  <a:schemeClr val="accent5">
                    <a:lumMod val="50000"/>
                  </a:schemeClr>
                </a:solidFill>
                <a:effectLst/>
                <a:ea typeface="Ebrima" panose="02000000000000000000" pitchFamily="2" charset="0"/>
                <a:cs typeface="Ebrima" panose="02000000000000000000" pitchFamily="2" charset="0"/>
              </a:rPr>
              <a:t> Around 30% of all food produced globally is never eaten yet food production produces 30% of all of the world’s greenhouse gas emissions. You can help by following any guidelines you are given about how to prevent food waste. When composting will be made available in our area, then be sure to use it properly as this can reduce the greenhouse emissions from food waste by over 90%.</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Heating &amp; cooling:</a:t>
            </a:r>
            <a:r>
              <a:rPr lang="en-GB" sz="1400" dirty="0">
                <a:solidFill>
                  <a:schemeClr val="accent5">
                    <a:lumMod val="50000"/>
                  </a:schemeClr>
                </a:solidFill>
                <a:effectLst/>
                <a:ea typeface="Ebrima" panose="02000000000000000000" pitchFamily="2" charset="0"/>
                <a:cs typeface="Ebrima" panose="02000000000000000000" pitchFamily="2" charset="0"/>
              </a:rPr>
              <a:t> Whenever we open a door to a space where the temperature is regulated, such as a heated office, air-conditioned guest room, fridge or oven, air from the inside escapes and air from the outside comes inside. This means that equipment like fridges, freezers, ovens and air-conditioners have to work hard to regulate the temperature again and the longer a door or window is left open, the more energy is used to regulate the temperature. You can make a big difference by taking a moment to close doors to any of these spaces.  </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Monitoring room temperatures:</a:t>
            </a:r>
            <a:r>
              <a:rPr lang="en-GB" sz="1400" dirty="0">
                <a:solidFill>
                  <a:schemeClr val="accent5">
                    <a:lumMod val="50000"/>
                  </a:schemeClr>
                </a:solidFill>
                <a:effectLst/>
                <a:ea typeface="Ebrima" panose="02000000000000000000" pitchFamily="2" charset="0"/>
                <a:cs typeface="Ebrima" panose="02000000000000000000" pitchFamily="2" charset="0"/>
              </a:rPr>
              <a:t> You can help to reduce emissions from heating and cooling systems by not adjusting thermostats more than is necessary, turning off fans when they are not needed and remembering to turn the air-conditioning off whenever you have doors or windows open (unless this happens automatically).</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Using equipment efficiently:</a:t>
            </a:r>
            <a:r>
              <a:rPr lang="en-GB" sz="1400" dirty="0">
                <a:solidFill>
                  <a:schemeClr val="accent5">
                    <a:lumMod val="50000"/>
                  </a:schemeClr>
                </a:solidFill>
                <a:effectLst/>
                <a:ea typeface="Ebrima" panose="02000000000000000000" pitchFamily="2" charset="0"/>
                <a:cs typeface="Ebrima" panose="02000000000000000000" pitchFamily="2" charset="0"/>
              </a:rPr>
              <a:t> An important part of reducing emissions and pollution is being sure that appliances and other equipment are operated correctly and are switched off when not in use unless there is a health and safety reason why they need to be kept running.  </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Conserving water:</a:t>
            </a:r>
            <a:r>
              <a:rPr lang="en-GB" sz="1400" dirty="0">
                <a:solidFill>
                  <a:schemeClr val="accent5">
                    <a:lumMod val="50000"/>
                  </a:schemeClr>
                </a:solidFill>
                <a:effectLst/>
                <a:ea typeface="Ebrima" panose="02000000000000000000" pitchFamily="2" charset="0"/>
                <a:cs typeface="Ebrima" panose="02000000000000000000" pitchFamily="2" charset="0"/>
              </a:rPr>
              <a:t> This is a precious resource and there are always greenhouse gas emissions created from the sourcing and disposal of water. You can help by remembering to never leave water running when it is not immediately being used and by making use of any low-flush options on toilets.</a:t>
            </a:r>
          </a:p>
          <a:p>
            <a:pPr algn="just">
              <a:spcAft>
                <a:spcPts val="400"/>
              </a:spcAft>
            </a:pPr>
            <a:r>
              <a:rPr lang="en-GB" sz="1400" b="1" dirty="0">
                <a:solidFill>
                  <a:schemeClr val="accent5">
                    <a:lumMod val="50000"/>
                  </a:schemeClr>
                </a:solidFill>
                <a:effectLst/>
                <a:ea typeface="Ebrima" panose="02000000000000000000" pitchFamily="2" charset="0"/>
                <a:cs typeface="Ebrima" panose="02000000000000000000" pitchFamily="2" charset="0"/>
              </a:rPr>
              <a:t>Commuting:</a:t>
            </a:r>
            <a:r>
              <a:rPr lang="en-GB" sz="1400" dirty="0">
                <a:solidFill>
                  <a:schemeClr val="accent5">
                    <a:lumMod val="50000"/>
                  </a:schemeClr>
                </a:solidFill>
                <a:effectLst/>
                <a:ea typeface="Ebrima" panose="02000000000000000000" pitchFamily="2" charset="0"/>
                <a:cs typeface="Ebrima" panose="02000000000000000000" pitchFamily="2" charset="0"/>
              </a:rPr>
              <a:t> If you drive yourself to work, you can help ease congestion, pollution, parking problems and emissions by looking at more efficient options such as ridesharing or using public transport if it is available and safe to do so. </a:t>
            </a:r>
          </a:p>
          <a:p>
            <a:pPr algn="just">
              <a:spcAft>
                <a:spcPts val="400"/>
              </a:spcAft>
            </a:pPr>
            <a:r>
              <a:rPr lang="en-GB" sz="1400"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sz="1400"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sz="1400"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sz="1400" dirty="0">
                <a:solidFill>
                  <a:schemeClr val="accent5">
                    <a:lumMod val="50000"/>
                  </a:schemeClr>
                </a:solidFill>
                <a:effectLst/>
                <a:ea typeface="Ebrima" panose="02000000000000000000" pitchFamily="2" charset="0"/>
                <a:cs typeface="Ebrima" panose="02000000000000000000" pitchFamily="2" charset="0"/>
              </a:rPr>
              <a:t> </a:t>
            </a:r>
          </a:p>
        </p:txBody>
      </p:sp>
    </p:spTree>
    <p:extLst>
      <p:ext uri="{BB962C8B-B14F-4D97-AF65-F5344CB8AC3E}">
        <p14:creationId xmlns:p14="http://schemas.microsoft.com/office/powerpoint/2010/main" val="450376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rPr>
              <a:t>ΟΔΗΓΟΣ ΥΠΕΥΘΥΝΗΣ ΦΙΛΟΞΕΝΙΑΣ</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FCE73521-E5F7-31AA-FD69-722CDE8B61CA}"/>
              </a:ext>
            </a:extLst>
          </p:cNvPr>
          <p:cNvSpPr txBox="1"/>
          <p:nvPr/>
        </p:nvSpPr>
        <p:spPr>
          <a:xfrm>
            <a:off x="4317682" y="294045"/>
            <a:ext cx="7672068" cy="5365571"/>
          </a:xfrm>
          <a:prstGeom prst="rect">
            <a:avLst/>
          </a:prstGeom>
          <a:noFill/>
        </p:spPr>
        <p:txBody>
          <a:bodyPr wrap="square" rtlCol="0">
            <a:spAutoFit/>
          </a:bodyPr>
          <a:lstStyle/>
          <a:p>
            <a:pPr algn="just">
              <a:spcAft>
                <a:spcPts val="400"/>
              </a:spcAft>
            </a:pPr>
            <a:r>
              <a:rPr lang="en-GB"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600" b="1"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Cambria" panose="02040503050406030204" pitchFamily="18" charset="0"/>
              </a:rPr>
              <a:t>φ</a:t>
            </a:r>
            <a:r>
              <a:rPr lang="el-GR" sz="1600" b="1" dirty="0">
                <a:solidFill>
                  <a:schemeClr val="accent5">
                    <a:lumMod val="50000"/>
                  </a:schemeClr>
                </a:solidFill>
                <a:effectLst/>
                <a:ea typeface="Calibri" panose="020F0502020204030204" pitchFamily="34" charset="0"/>
                <a:cs typeface="Ebrima" panose="02000000000000000000" pitchFamily="2" charset="0"/>
              </a:rPr>
              <a:t>υ</a:t>
            </a:r>
            <a:r>
              <a:rPr lang="el-GR" sz="1600" b="1" dirty="0">
                <a:solidFill>
                  <a:schemeClr val="accent5">
                    <a:lumMod val="50000"/>
                  </a:schemeClr>
                </a:solidFill>
                <a:effectLst/>
                <a:ea typeface="Calibri" panose="020F0502020204030204" pitchFamily="34" charset="0"/>
                <a:cs typeface="Cambria" panose="02040503050406030204" pitchFamily="18" charset="0"/>
              </a:rPr>
              <a:t>σικών</a:t>
            </a:r>
            <a:r>
              <a:rPr lang="el-GR" sz="1600" b="1"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Ebrima" panose="02000000000000000000" pitchFamily="2" charset="0"/>
              </a:rPr>
              <a:t>π</a:t>
            </a:r>
            <a:r>
              <a:rPr lang="el-GR" sz="1600" b="1" dirty="0">
                <a:solidFill>
                  <a:schemeClr val="accent5">
                    <a:lumMod val="50000"/>
                  </a:schemeClr>
                </a:solidFill>
                <a:effectLst/>
                <a:ea typeface="Calibri" panose="020F0502020204030204" pitchFamily="34" charset="0"/>
                <a:cs typeface="Cambria" panose="02040503050406030204" pitchFamily="18" charset="0"/>
              </a:rPr>
              <a:t>εριοχών</a:t>
            </a:r>
            <a:r>
              <a:rPr lang="el-GR" sz="1600" b="1" dirty="0">
                <a:solidFill>
                  <a:schemeClr val="accent5">
                    <a:lumMod val="50000"/>
                  </a:schemeClr>
                </a:solidFill>
                <a:effectLst/>
                <a:ea typeface="Calibri" panose="020F0502020204030204" pitchFamily="34" charset="0"/>
                <a:cs typeface="Times New Roman" panose="02020603050405020304" pitchFamily="18" charset="0"/>
              </a:rPr>
              <a:t>:</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Μ</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ορεί</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υπ</a:t>
            </a:r>
            <a:r>
              <a:rPr lang="el-GR" sz="1600" dirty="0">
                <a:solidFill>
                  <a:schemeClr val="accent5">
                    <a:lumMod val="50000"/>
                  </a:schemeClr>
                </a:solidFill>
                <a:effectLst/>
                <a:ea typeface="Calibri" panose="020F0502020204030204" pitchFamily="34" charset="0"/>
                <a:cs typeface="Cambria" panose="02040503050406030204" pitchFamily="18" charset="0"/>
              </a:rPr>
              <a:t>άρχο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αίσ</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ητες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ση</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αντικές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φ</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σικές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εριοχές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στον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ροορισ</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σας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πω</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οτά</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ί</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νες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αρα</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ίες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ύφα</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δάση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ι</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άδια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μμ</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οφοι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γρότο</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τές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οι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εριοχές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ενδέχεται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φι</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οξενούν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ση</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αντικά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οικοσ</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στή</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ατα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οη</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ούν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ροστασία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ροορισ</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ού</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φ</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σικά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φαινό</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ενα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καταστροφές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πω</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πυ</a:t>
            </a:r>
            <a:r>
              <a:rPr lang="el-GR" sz="1600" dirty="0">
                <a:solidFill>
                  <a:schemeClr val="accent5">
                    <a:lumMod val="50000"/>
                  </a:schemeClr>
                </a:solidFill>
                <a:effectLst/>
                <a:ea typeface="Calibri" panose="020F0502020204030204" pitchFamily="34" charset="0"/>
                <a:cs typeface="Cambria" panose="02040503050406030204" pitchFamily="18" charset="0"/>
              </a:rPr>
              <a:t>ρκαγιές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πλ</a:t>
            </a:r>
            <a:r>
              <a:rPr lang="el-GR" sz="1600" dirty="0">
                <a:solidFill>
                  <a:schemeClr val="accent5">
                    <a:lumMod val="50000"/>
                  </a:schemeClr>
                </a:solidFill>
                <a:effectLst/>
                <a:ea typeface="Calibri" panose="020F0502020204030204" pitchFamily="34" charset="0"/>
                <a:cs typeface="Cambria" panose="02040503050406030204" pitchFamily="18" charset="0"/>
              </a:rPr>
              <a:t>η</a:t>
            </a:r>
            <a:r>
              <a:rPr lang="el-GR" sz="1600" dirty="0">
                <a:solidFill>
                  <a:schemeClr val="accent5">
                    <a:lumMod val="50000"/>
                  </a:schemeClr>
                </a:solidFill>
                <a:effectLst/>
                <a:ea typeface="Calibri" panose="020F0502020204030204" pitchFamily="34" charset="0"/>
                <a:cs typeface="Ebrima" panose="02000000000000000000" pitchFamily="2" charset="0"/>
              </a:rPr>
              <a:t>μμ</a:t>
            </a:r>
            <a:r>
              <a:rPr lang="el-GR" sz="1600" dirty="0">
                <a:solidFill>
                  <a:schemeClr val="accent5">
                    <a:lumMod val="50000"/>
                  </a:schemeClr>
                </a:solidFill>
                <a:effectLst/>
                <a:ea typeface="Calibri" panose="020F0502020204030204" pitchFamily="34" charset="0"/>
                <a:cs typeface="Cambria" panose="02040503050406030204" pitchFamily="18" charset="0"/>
              </a:rPr>
              <a:t>ύρες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a:t>
            </a:r>
            <a:r>
              <a:rPr lang="el-GR" sz="1600" dirty="0">
                <a:solidFill>
                  <a:schemeClr val="accent5">
                    <a:lumMod val="50000"/>
                  </a:schemeClr>
                </a:solidFill>
                <a:effectLst/>
                <a:ea typeface="Calibri" panose="020F0502020204030204" pitchFamily="34" charset="0"/>
                <a:cs typeface="Times New Roman" panose="02020603050405020304" pitchFamily="18" charset="0"/>
              </a:rPr>
              <a:t>.</a:t>
            </a:r>
            <a:r>
              <a:rPr lang="el-GR" sz="1600" dirty="0">
                <a:solidFill>
                  <a:schemeClr val="accent5">
                    <a:lumMod val="50000"/>
                  </a:schemeClr>
                </a:solidFill>
                <a:effectLst/>
                <a:ea typeface="Calibri" panose="020F0502020204030204" pitchFamily="34" charset="0"/>
                <a:cs typeface="Ebrima" panose="02000000000000000000" pitchFamily="2" charset="0"/>
              </a:rPr>
              <a:t>λπ</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Μ</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ορούν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ίσης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οη</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ήσο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άκρ</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νση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άν</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ρακα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ατ</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όσφαιρα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ροσφέρο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καταφύγιο</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άγρια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ζ</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λλ</a:t>
            </a:r>
            <a:r>
              <a:rPr lang="el-GR" sz="1600" dirty="0">
                <a:solidFill>
                  <a:schemeClr val="accent5">
                    <a:lumMod val="50000"/>
                  </a:schemeClr>
                </a:solidFill>
                <a:effectLst/>
                <a:ea typeface="Calibri" panose="020F0502020204030204" pitchFamily="34" charset="0"/>
                <a:cs typeface="Cambria" panose="02040503050406030204" pitchFamily="18" charset="0"/>
              </a:rPr>
              <a:t>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ερι</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τώσεις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αρέχο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ασικά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αγα</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πω</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γ</a:t>
            </a:r>
            <a:r>
              <a:rPr lang="el-GR" sz="1600" dirty="0">
                <a:solidFill>
                  <a:schemeClr val="accent5">
                    <a:lumMod val="50000"/>
                  </a:schemeClr>
                </a:solidFill>
                <a:effectLst/>
                <a:ea typeface="Calibri" panose="020F0502020204030204" pitchFamily="34" charset="0"/>
                <a:cs typeface="Ebrima" panose="02000000000000000000" pitchFamily="2" charset="0"/>
              </a:rPr>
              <a:t>λυ</a:t>
            </a:r>
            <a:r>
              <a:rPr lang="el-GR" sz="1600" dirty="0">
                <a:solidFill>
                  <a:schemeClr val="accent5">
                    <a:lumMod val="50000"/>
                  </a:schemeClr>
                </a:solidFill>
                <a:effectLst/>
                <a:ea typeface="Calibri" panose="020F0502020204030204" pitchFamily="34" charset="0"/>
                <a:cs typeface="Cambria" panose="02040503050406030204" pitchFamily="18" charset="0"/>
              </a:rPr>
              <a:t>κό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νερό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τρόφι</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είναι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αραίτητα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στον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άν</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ρ</a:t>
            </a:r>
            <a:r>
              <a:rPr lang="el-GR" sz="1600" dirty="0">
                <a:solidFill>
                  <a:schemeClr val="accent5">
                    <a:lumMod val="50000"/>
                  </a:schemeClr>
                </a:solidFill>
                <a:effectLst/>
                <a:ea typeface="Calibri" panose="020F0502020204030204" pitchFamily="34" charset="0"/>
                <a:cs typeface="Ebrima" panose="02000000000000000000" pitchFamily="2" charset="0"/>
              </a:rPr>
              <a:t>ωπ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Μ</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ορείτε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οη</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ήσετε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ροστασία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τών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εριοχών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ακο</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υθ</a:t>
            </a:r>
            <a:r>
              <a:rPr lang="el-GR" sz="1600" dirty="0">
                <a:solidFill>
                  <a:schemeClr val="accent5">
                    <a:lumMod val="50000"/>
                  </a:schemeClr>
                </a:solidFill>
                <a:effectLst/>
                <a:ea typeface="Calibri" panose="020F0502020204030204" pitchFamily="34" charset="0"/>
                <a:cs typeface="Cambria" panose="02040503050406030204" pitchFamily="18" charset="0"/>
              </a:rPr>
              <a:t>ώντας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οιες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οδηγίες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σας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δίνονται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σχετικά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ασφα</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χρήση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χη</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ικών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σιών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ορεί</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π</a:t>
            </a:r>
            <a:r>
              <a:rPr lang="el-GR" sz="1600" dirty="0">
                <a:solidFill>
                  <a:schemeClr val="accent5">
                    <a:lumMod val="50000"/>
                  </a:schemeClr>
                </a:solidFill>
                <a:effectLst/>
                <a:ea typeface="Calibri" panose="020F0502020204030204" pitchFamily="34" charset="0"/>
                <a:cs typeface="Cambria" panose="02040503050406030204" pitchFamily="18" charset="0"/>
              </a:rPr>
              <a:t>ροκα</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έσο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ση</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αντική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ρύ</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ανση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Ebrima" panose="02000000000000000000" pitchFamily="2" charset="0"/>
              </a:rPr>
              <a:t>πω</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εκείνες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ρίσκονται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καύσι</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άδια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ροϊόντα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αρισ</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ού</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στή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διαχείριση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βλ</a:t>
            </a:r>
            <a:r>
              <a:rPr lang="el-GR" sz="1600" dirty="0">
                <a:solidFill>
                  <a:schemeClr val="accent5">
                    <a:lumMod val="50000"/>
                  </a:schemeClr>
                </a:solidFill>
                <a:effectLst/>
                <a:ea typeface="Calibri" panose="020F0502020204030204" pitchFamily="34" charset="0"/>
                <a:cs typeface="Cambria" panose="02040503050406030204" pitchFamily="18" charset="0"/>
              </a:rPr>
              <a:t>ήτ</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Όταν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ισκέ</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τεστε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τέτοιες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εριοχές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αι</a:t>
            </a:r>
            <a:r>
              <a:rPr lang="el-GR" sz="1600" dirty="0">
                <a:solidFill>
                  <a:schemeClr val="accent5">
                    <a:lumMod val="50000"/>
                  </a:schemeClr>
                </a:solidFill>
                <a:effectLst/>
                <a:ea typeface="Calibri" panose="020F0502020204030204" pitchFamily="34" charset="0"/>
                <a:cs typeface="Ebrima" panose="02000000000000000000" pitchFamily="2" charset="0"/>
              </a:rPr>
              <a:t>ωθ</a:t>
            </a:r>
            <a:r>
              <a:rPr lang="el-GR" sz="1600" dirty="0">
                <a:solidFill>
                  <a:schemeClr val="accent5">
                    <a:lumMod val="50000"/>
                  </a:schemeClr>
                </a:solidFill>
                <a:effectLst/>
                <a:ea typeface="Calibri" panose="020F0502020204030204" pitchFamily="34" charset="0"/>
                <a:cs typeface="Cambria" panose="02040503050406030204" pitchFamily="18" charset="0"/>
              </a:rPr>
              <a:t>είτε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ίσης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ότι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ακο</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υθ</a:t>
            </a:r>
            <a:r>
              <a:rPr lang="el-GR" sz="1600" dirty="0">
                <a:solidFill>
                  <a:schemeClr val="accent5">
                    <a:lumMod val="50000"/>
                  </a:schemeClr>
                </a:solidFill>
                <a:effectLst/>
                <a:ea typeface="Calibri" panose="020F0502020204030204" pitchFamily="34" charset="0"/>
                <a:cs typeface="Cambria" panose="02040503050406030204" pitchFamily="18" charset="0"/>
              </a:rPr>
              <a:t>είτε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χόν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ειδικούς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κανόνες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ισχύο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για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την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ροστασία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endParaRPr lang="en-GB" sz="16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n-US" sz="1600" dirty="0">
                <a:solidFill>
                  <a:schemeClr val="accent5">
                    <a:lumMod val="50000"/>
                  </a:schemeClr>
                </a:solidFill>
                <a:effectLst/>
                <a:ea typeface="Calibri" panose="020F0502020204030204" pitchFamily="34" charset="0"/>
                <a:cs typeface="Times New Roman" panose="02020603050405020304" pitchFamily="18" charset="0"/>
              </a:rPr>
              <a:t> </a:t>
            </a:r>
            <a:endParaRPr lang="en-GB" sz="1600" dirty="0">
              <a:solidFill>
                <a:schemeClr val="accent5">
                  <a:lumMod val="50000"/>
                </a:schemeClr>
              </a:solidFill>
              <a:effectLst/>
              <a:ea typeface="Calibri" panose="020F0502020204030204" pitchFamily="34" charset="0"/>
              <a:cs typeface="Times New Roman" panose="02020603050405020304" pitchFamily="18" charset="0"/>
            </a:endParaRPr>
          </a:p>
          <a:p>
            <a:pPr algn="just">
              <a:spcAft>
                <a:spcPts val="400"/>
              </a:spcAft>
            </a:pPr>
            <a:r>
              <a:rPr lang="el-GR" sz="1600" b="1" dirty="0">
                <a:solidFill>
                  <a:schemeClr val="accent5">
                    <a:lumMod val="50000"/>
                  </a:schemeClr>
                </a:solidFill>
                <a:effectLst/>
                <a:ea typeface="Calibri" panose="020F0502020204030204" pitchFamily="34" charset="0"/>
                <a:cs typeface="Cambria" panose="02040503050406030204" pitchFamily="18" charset="0"/>
              </a:rPr>
              <a:t>Προστασία</a:t>
            </a:r>
            <a:r>
              <a:rPr lang="el-GR" sz="1600" b="1"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Cambria" panose="02040503050406030204" pitchFamily="18" charset="0"/>
              </a:rPr>
              <a:t>της</a:t>
            </a:r>
            <a:r>
              <a:rPr lang="el-GR" sz="1600" b="1"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Cambria" panose="02040503050406030204" pitchFamily="18" charset="0"/>
              </a:rPr>
              <a:t>άγριας</a:t>
            </a:r>
            <a:r>
              <a:rPr lang="el-GR" sz="1600" b="1" dirty="0">
                <a:solidFill>
                  <a:schemeClr val="accent5">
                    <a:lumMod val="50000"/>
                  </a:schemeClr>
                </a:solidFill>
                <a:effectLst/>
                <a:ea typeface="Calibri" panose="020F0502020204030204" pitchFamily="34" charset="0"/>
                <a:cs typeface="Times New Roman" panose="02020603050405020304" pitchFamily="18" charset="0"/>
              </a:rPr>
              <a:t> </a:t>
            </a:r>
            <a:r>
              <a:rPr lang="el-GR" sz="1600" b="1" dirty="0">
                <a:solidFill>
                  <a:schemeClr val="accent5">
                    <a:lumMod val="50000"/>
                  </a:schemeClr>
                </a:solidFill>
                <a:effectLst/>
                <a:ea typeface="Calibri" panose="020F0502020204030204" pitchFamily="34" charset="0"/>
                <a:cs typeface="Cambria" panose="02040503050406030204" pitchFamily="18" charset="0"/>
              </a:rPr>
              <a:t>ζ</a:t>
            </a:r>
            <a:r>
              <a:rPr lang="el-GR" sz="1600" b="1" dirty="0">
                <a:solidFill>
                  <a:schemeClr val="accent5">
                    <a:lumMod val="50000"/>
                  </a:schemeClr>
                </a:solidFill>
                <a:effectLst/>
                <a:ea typeface="Calibri" panose="020F0502020204030204" pitchFamily="34" charset="0"/>
                <a:cs typeface="Ebrima" panose="02000000000000000000" pitchFamily="2" charset="0"/>
              </a:rPr>
              <a:t>ω</a:t>
            </a:r>
            <a:r>
              <a:rPr lang="el-GR" sz="1600" b="1" dirty="0">
                <a:solidFill>
                  <a:schemeClr val="accent5">
                    <a:lumMod val="50000"/>
                  </a:schemeClr>
                </a:solidFill>
                <a:effectLst/>
                <a:ea typeface="Calibri" panose="020F0502020204030204" pitchFamily="34" charset="0"/>
                <a:cs typeface="Cambria" panose="02040503050406030204" pitchFamily="18" charset="0"/>
              </a:rPr>
              <a:t>ής</a:t>
            </a:r>
            <a:r>
              <a:rPr lang="el-GR" sz="1600" b="1" dirty="0">
                <a:solidFill>
                  <a:schemeClr val="accent5">
                    <a:lumMod val="50000"/>
                  </a:schemeClr>
                </a:solidFill>
                <a:effectLst/>
                <a:ea typeface="Calibri" panose="020F0502020204030204" pitchFamily="34" charset="0"/>
                <a:cs typeface="Times New Roman" panose="02020603050405020304" pitchFamily="18" charset="0"/>
              </a:rPr>
              <a:t>:</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Παρό</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τάισ</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χάιδε</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άγρι</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ζώ</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a:t>
            </a:r>
            <a:r>
              <a:rPr lang="el-GR" sz="1600" dirty="0">
                <a:solidFill>
                  <a:schemeClr val="accent5">
                    <a:lumMod val="50000"/>
                  </a:schemeClr>
                </a:solidFill>
                <a:effectLst/>
                <a:ea typeface="Calibri" panose="020F0502020204030204" pitchFamily="34" charset="0"/>
                <a:cs typeface="Ebrima" panose="02000000000000000000" pitchFamily="2" charset="0"/>
              </a:rPr>
              <a:t>υμπ</a:t>
            </a:r>
            <a:r>
              <a:rPr lang="el-GR" sz="1600" dirty="0">
                <a:solidFill>
                  <a:schemeClr val="accent5">
                    <a:lumMod val="50000"/>
                  </a:schemeClr>
                </a:solidFill>
                <a:effectLst/>
                <a:ea typeface="Calibri" panose="020F0502020204030204" pitchFamily="34" charset="0"/>
                <a:cs typeface="Cambria" panose="02040503050406030204" pitchFamily="18" charset="0"/>
              </a:rPr>
              <a:t>ερι</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μβ</a:t>
            </a:r>
            <a:r>
              <a:rPr lang="el-GR" sz="1600" dirty="0">
                <a:solidFill>
                  <a:schemeClr val="accent5">
                    <a:lumMod val="50000"/>
                  </a:schemeClr>
                </a:solidFill>
                <a:effectLst/>
                <a:ea typeface="Calibri" panose="020F0502020204030204" pitchFamily="34" charset="0"/>
                <a:cs typeface="Cambria" panose="02040503050406030204" pitchFamily="18" charset="0"/>
              </a:rPr>
              <a:t>ανο</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έν</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τηνών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a:t>
            </a:r>
            <a:r>
              <a:rPr lang="el-GR" sz="1600" dirty="0">
                <a:solidFill>
                  <a:schemeClr val="accent5">
                    <a:lumMod val="50000"/>
                  </a:schemeClr>
                </a:solidFill>
                <a:effectLst/>
                <a:ea typeface="Calibri" panose="020F0502020204030204" pitchFamily="34" charset="0"/>
                <a:cs typeface="Ebrima" panose="02000000000000000000" pitchFamily="2" charset="0"/>
              </a:rPr>
              <a:t>ω</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ψαριών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ορεί</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είναι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διασκεδαστική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οναδική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ειρία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για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εσάς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τή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ρακτική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είναι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νή</a:t>
            </a:r>
            <a:r>
              <a:rPr lang="el-GR" sz="1600" dirty="0">
                <a:solidFill>
                  <a:schemeClr val="accent5">
                    <a:lumMod val="50000"/>
                  </a:schemeClr>
                </a:solidFill>
                <a:effectLst/>
                <a:ea typeface="Calibri" panose="020F0502020204030204" pitchFamily="34" charset="0"/>
                <a:cs typeface="Ebrima" panose="02000000000000000000" pitchFamily="2" charset="0"/>
              </a:rPr>
              <a:t>θω</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ύ</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ι</a:t>
            </a:r>
            <a:r>
              <a:rPr lang="el-GR" sz="1600" dirty="0">
                <a:solidFill>
                  <a:schemeClr val="accent5">
                    <a:lumMod val="50000"/>
                  </a:schemeClr>
                </a:solidFill>
                <a:effectLst/>
                <a:ea typeface="Calibri" panose="020F0502020204030204" pitchFamily="34" charset="0"/>
                <a:cs typeface="Ebrima" panose="02000000000000000000" pitchFamily="2" charset="0"/>
              </a:rPr>
              <a:t>βλ</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ής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για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ζώα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τό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a:t>
            </a:r>
            <a:r>
              <a:rPr lang="el-GR" sz="1600" dirty="0">
                <a:solidFill>
                  <a:schemeClr val="accent5">
                    <a:lumMod val="50000"/>
                  </a:schemeClr>
                </a:solidFill>
                <a:effectLst/>
                <a:ea typeface="Calibri" panose="020F0502020204030204" pitchFamily="34" charset="0"/>
                <a:cs typeface="Ebrima" panose="02000000000000000000" pitchFamily="2" charset="0"/>
              </a:rPr>
              <a:t>υμβ</a:t>
            </a:r>
            <a:r>
              <a:rPr lang="el-GR" sz="1600" dirty="0">
                <a:solidFill>
                  <a:schemeClr val="accent5">
                    <a:lumMod val="50000"/>
                  </a:schemeClr>
                </a:solidFill>
                <a:effectLst/>
                <a:ea typeface="Calibri" panose="020F0502020204030204" pitchFamily="34" charset="0"/>
                <a:cs typeface="Cambria" panose="02040503050406030204" pitchFamily="18" charset="0"/>
              </a:rPr>
              <a:t>αίνει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γιατί</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ορεί</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μβ</a:t>
            </a:r>
            <a:r>
              <a:rPr lang="el-GR" sz="1600" dirty="0">
                <a:solidFill>
                  <a:schemeClr val="accent5">
                    <a:lumMod val="50000"/>
                  </a:schemeClr>
                </a:solidFill>
                <a:effectLst/>
                <a:ea typeface="Calibri" panose="020F0502020204030204" pitchFamily="34" charset="0"/>
                <a:cs typeface="Cambria" panose="02040503050406030204" pitchFamily="18" charset="0"/>
              </a:rPr>
              <a:t>άνο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ακατά</a:t>
            </a:r>
            <a:r>
              <a:rPr lang="el-GR" sz="1600" dirty="0">
                <a:solidFill>
                  <a:schemeClr val="accent5">
                    <a:lumMod val="50000"/>
                  </a:schemeClr>
                </a:solidFill>
                <a:effectLst/>
                <a:ea typeface="Calibri" panose="020F0502020204030204" pitchFamily="34" charset="0"/>
                <a:cs typeface="Ebrima" panose="02000000000000000000" pitchFamily="2" charset="0"/>
              </a:rPr>
              <a:t>λλ</a:t>
            </a:r>
            <a:r>
              <a:rPr lang="el-GR" sz="1600" dirty="0">
                <a:solidFill>
                  <a:schemeClr val="accent5">
                    <a:lumMod val="50000"/>
                  </a:schemeClr>
                </a:solidFill>
                <a:effectLst/>
                <a:ea typeface="Calibri" panose="020F0502020204030204" pitchFamily="34" charset="0"/>
                <a:cs typeface="Cambria" panose="02040503050406030204" pitchFamily="18" charset="0"/>
              </a:rPr>
              <a:t>η</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η</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τροφή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δεν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κάνει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εκτί</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ενται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σε</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ιούς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ακτήρια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δεν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ορούν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αντι</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ετ</a:t>
            </a:r>
            <a:r>
              <a:rPr lang="el-GR" sz="1600" dirty="0">
                <a:solidFill>
                  <a:schemeClr val="accent5">
                    <a:lumMod val="50000"/>
                  </a:schemeClr>
                </a:solidFill>
                <a:effectLst/>
                <a:ea typeface="Calibri" panose="020F0502020204030204" pitchFamily="34" charset="0"/>
                <a:cs typeface="Ebrima" panose="02000000000000000000" pitchFamily="2" charset="0"/>
              </a:rPr>
              <a:t>ωπ</a:t>
            </a:r>
            <a:r>
              <a:rPr lang="el-GR" sz="1600" dirty="0">
                <a:solidFill>
                  <a:schemeClr val="accent5">
                    <a:lumMod val="50000"/>
                  </a:schemeClr>
                </a:solidFill>
                <a:effectLst/>
                <a:ea typeface="Calibri" panose="020F0502020204030204" pitchFamily="34" charset="0"/>
                <a:cs typeface="Cambria" panose="02040503050406030204" pitchFamily="18" charset="0"/>
              </a:rPr>
              <a:t>ίσο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ν</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ή</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πλ</a:t>
            </a:r>
            <a:r>
              <a:rPr lang="el-GR" sz="1600" dirty="0">
                <a:solidFill>
                  <a:schemeClr val="accent5">
                    <a:lumMod val="50000"/>
                  </a:schemeClr>
                </a:solidFill>
                <a:effectLst/>
                <a:ea typeface="Calibri" panose="020F0502020204030204" pitchFamily="34" charset="0"/>
                <a:cs typeface="Cambria" panose="02040503050406030204" pitchFamily="18" charset="0"/>
              </a:rPr>
              <a:t>ώς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μ</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αίνει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a:t>
            </a:r>
            <a:r>
              <a:rPr lang="el-GR" sz="1600" dirty="0">
                <a:solidFill>
                  <a:schemeClr val="accent5">
                    <a:lumMod val="50000"/>
                  </a:schemeClr>
                </a:solidFill>
                <a:effectLst/>
                <a:ea typeface="Calibri" panose="020F0502020204030204" pitchFamily="34" charset="0"/>
                <a:cs typeface="Ebrima" panose="02000000000000000000" pitchFamily="2" charset="0"/>
              </a:rPr>
              <a:t>μπ</a:t>
            </a:r>
            <a:r>
              <a:rPr lang="el-GR" sz="1600" dirty="0">
                <a:solidFill>
                  <a:schemeClr val="accent5">
                    <a:lumMod val="50000"/>
                  </a:schemeClr>
                </a:solidFill>
                <a:effectLst/>
                <a:ea typeface="Calibri" panose="020F0502020204030204" pitchFamily="34" charset="0"/>
                <a:cs typeface="Cambria" panose="02040503050406030204" pitchFamily="18" charset="0"/>
              </a:rPr>
              <a:t>ιστεύονται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και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εντέ</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ει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να</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εξαρτώνται</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Ebrima" panose="02000000000000000000" pitchFamily="2" charset="0"/>
              </a:rPr>
              <a:t>υπ</a:t>
            </a:r>
            <a:r>
              <a:rPr lang="el-GR" sz="1600" dirty="0">
                <a:solidFill>
                  <a:schemeClr val="accent5">
                    <a:lumMod val="50000"/>
                  </a:schemeClr>
                </a:solidFill>
                <a:effectLst/>
                <a:ea typeface="Calibri" panose="020F0502020204030204" pitchFamily="34" charset="0"/>
                <a:cs typeface="Cambria" panose="02040503050406030204" pitchFamily="18" charset="0"/>
              </a:rPr>
              <a:t>ερ</a:t>
            </a:r>
            <a:r>
              <a:rPr lang="el-GR" sz="1600" dirty="0">
                <a:solidFill>
                  <a:schemeClr val="accent5">
                    <a:lumMod val="50000"/>
                  </a:schemeClr>
                </a:solidFill>
                <a:effectLst/>
                <a:ea typeface="Calibri" panose="020F0502020204030204" pitchFamily="34" charset="0"/>
                <a:cs typeface="Ebrima" panose="02000000000000000000" pitchFamily="2" charset="0"/>
              </a:rPr>
              <a:t>β</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λ</a:t>
            </a:r>
            <a:r>
              <a:rPr lang="el-GR" sz="1600" dirty="0">
                <a:solidFill>
                  <a:schemeClr val="accent5">
                    <a:lumMod val="50000"/>
                  </a:schemeClr>
                </a:solidFill>
                <a:effectLst/>
                <a:ea typeface="Calibri" panose="020F0502020204030204" pitchFamily="34" charset="0"/>
                <a:cs typeface="Cambria" panose="02040503050406030204" pitchFamily="18" charset="0"/>
              </a:rPr>
              <a:t>ικά</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ό</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το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 </a:t>
            </a:r>
            <a:r>
              <a:rPr lang="el-GR" sz="1600" dirty="0">
                <a:solidFill>
                  <a:schemeClr val="accent5">
                    <a:lumMod val="50000"/>
                  </a:schemeClr>
                </a:solidFill>
                <a:effectLst/>
                <a:ea typeface="Calibri" panose="020F0502020204030204" pitchFamily="34" charset="0"/>
                <a:cs typeface="Cambria" panose="02040503050406030204" pitchFamily="18" charset="0"/>
              </a:rPr>
              <a:t>αν</a:t>
            </a:r>
            <a:r>
              <a:rPr lang="el-GR" sz="1600" dirty="0">
                <a:solidFill>
                  <a:schemeClr val="accent5">
                    <a:lumMod val="50000"/>
                  </a:schemeClr>
                </a:solidFill>
                <a:effectLst/>
                <a:ea typeface="Calibri" panose="020F0502020204030204" pitchFamily="34" charset="0"/>
                <a:cs typeface="Ebrima" panose="02000000000000000000" pitchFamily="2" charset="0"/>
              </a:rPr>
              <a:t>θ</a:t>
            </a:r>
            <a:r>
              <a:rPr lang="el-GR" sz="1600" dirty="0">
                <a:solidFill>
                  <a:schemeClr val="accent5">
                    <a:lumMod val="50000"/>
                  </a:schemeClr>
                </a:solidFill>
                <a:effectLst/>
                <a:ea typeface="Calibri" panose="020F0502020204030204" pitchFamily="34" charset="0"/>
                <a:cs typeface="Cambria" panose="02040503050406030204" pitchFamily="18" charset="0"/>
              </a:rPr>
              <a:t>ρώ</a:t>
            </a:r>
            <a:r>
              <a:rPr lang="el-GR" sz="1600" dirty="0">
                <a:solidFill>
                  <a:schemeClr val="accent5">
                    <a:lumMod val="50000"/>
                  </a:schemeClr>
                </a:solidFill>
                <a:effectLst/>
                <a:ea typeface="Calibri" panose="020F0502020204030204" pitchFamily="34" charset="0"/>
                <a:cs typeface="Ebrima" panose="02000000000000000000" pitchFamily="2" charset="0"/>
              </a:rPr>
              <a:t>π</a:t>
            </a:r>
            <a:r>
              <a:rPr lang="el-GR" sz="1600" dirty="0">
                <a:solidFill>
                  <a:schemeClr val="accent5">
                    <a:lumMod val="50000"/>
                  </a:schemeClr>
                </a:solidFill>
                <a:effectLst/>
                <a:ea typeface="Calibri" panose="020F0502020204030204" pitchFamily="34" charset="0"/>
                <a:cs typeface="Cambria" panose="02040503050406030204" pitchFamily="18" charset="0"/>
              </a:rPr>
              <a:t>ο</a:t>
            </a:r>
            <a:r>
              <a:rPr lang="el-GR" sz="1600" dirty="0">
                <a:solidFill>
                  <a:schemeClr val="accent5">
                    <a:lumMod val="50000"/>
                  </a:schemeClr>
                </a:solidFill>
                <a:effectLst/>
                <a:ea typeface="Calibri" panose="020F0502020204030204" pitchFamily="34" charset="0"/>
                <a:cs typeface="Ebrima" panose="02000000000000000000" pitchFamily="2" charset="0"/>
              </a:rPr>
              <a:t>υ</a:t>
            </a:r>
            <a:r>
              <a:rPr lang="el-GR" sz="1600" dirty="0">
                <a:solidFill>
                  <a:schemeClr val="accent5">
                    <a:lumMod val="50000"/>
                  </a:schemeClr>
                </a:solidFill>
                <a:effectLst/>
                <a:ea typeface="Calibri" panose="020F0502020204030204" pitchFamily="34" charset="0"/>
                <a:cs typeface="Cambria" panose="02040503050406030204" pitchFamily="18" charset="0"/>
              </a:rPr>
              <a:t>ς</a:t>
            </a:r>
            <a:r>
              <a:rPr lang="el-GR" sz="1600" dirty="0">
                <a:solidFill>
                  <a:schemeClr val="accent5">
                    <a:lumMod val="50000"/>
                  </a:schemeClr>
                </a:solidFill>
                <a:effectLst/>
                <a:ea typeface="Calibri" panose="020F0502020204030204" pitchFamily="34" charset="0"/>
                <a:cs typeface="Times New Roman" panose="02020603050405020304" pitchFamily="18" charset="0"/>
              </a:rPr>
              <a:t>.</a:t>
            </a:r>
            <a:endParaRPr lang="en-GB" sz="1600" dirty="0">
              <a:solidFill>
                <a:schemeClr val="accent5">
                  <a:lumMod val="50000"/>
                </a:schemeClr>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8224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F153F-0430-DC8E-420E-2B3FD4A1653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67B16B1-4F0D-339D-9E92-1CDFF42AB5C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B497FC2-A21B-0D88-BF31-E730291FBF9C}"/>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AB3CEA-E8EE-60B2-EE6F-C02B10B7AEE0}"/>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9E0996-826A-5AB0-AD8E-DF1196405E28}"/>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30184E1-2D50-1BD7-7447-58E893432D0D}"/>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B386E605-6886-3F21-D674-FD730BE54CB4}"/>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3B992E30-6E8B-19F4-C8BF-A8B33C222017}"/>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E8E8695B-6A59-5920-972B-66F167CDCCA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28C3C16-6FE4-90F0-4A90-638E6329DCE5}"/>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29365A0-A17C-300F-1AFC-12ECEE7D932A}"/>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7017EB68-A148-064A-827E-3DD53CBB081B}"/>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D804BA0-ED65-D48C-73BC-C698B0C8E139}"/>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4DD1D3-49B0-ECB1-FA02-0668F8CC3179}"/>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RESPONSIBLE HOSPITALITY GUIDE</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FDB37A62-C643-6CED-8A00-3415EB701B7E}"/>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3CD26F5A-41C3-6F99-DCA8-6EDBBCEC7C5E}"/>
              </a:ext>
            </a:extLst>
          </p:cNvPr>
          <p:cNvSpPr txBox="1"/>
          <p:nvPr/>
        </p:nvSpPr>
        <p:spPr>
          <a:xfrm>
            <a:off x="4317682" y="294045"/>
            <a:ext cx="7672068" cy="6545382"/>
          </a:xfrm>
          <a:prstGeom prst="rect">
            <a:avLst/>
          </a:prstGeom>
          <a:noFill/>
        </p:spPr>
        <p:txBody>
          <a:bodyPr wrap="square" rtlCol="0">
            <a:spAutoFit/>
          </a:bodyPr>
          <a:lstStyle/>
          <a:p>
            <a:pPr algn="just">
              <a:spcAft>
                <a:spcPts val="400"/>
              </a:spcAft>
            </a:pPr>
            <a:r>
              <a:rPr lang="en-GB" b="1" dirty="0">
                <a:solidFill>
                  <a:schemeClr val="accent5">
                    <a:lumMod val="50000"/>
                  </a:schemeClr>
                </a:solidFill>
                <a:effectLst/>
                <a:ea typeface="Ebrima" panose="02000000000000000000" pitchFamily="2" charset="0"/>
                <a:cs typeface="Ebrima" panose="02000000000000000000" pitchFamily="2" charset="0"/>
              </a:rPr>
              <a:t>Protecting natural areas:</a:t>
            </a:r>
            <a:r>
              <a:rPr lang="en-GB" dirty="0">
                <a:solidFill>
                  <a:schemeClr val="accent5">
                    <a:lumMod val="50000"/>
                  </a:schemeClr>
                </a:solidFill>
                <a:effectLst/>
                <a:ea typeface="Ebrima" panose="02000000000000000000" pitchFamily="2" charset="0"/>
                <a:cs typeface="Ebrima" panose="02000000000000000000" pitchFamily="2" charset="0"/>
              </a:rPr>
              <a:t> There could be sensitive or important natural areas in our location, such as rivers, lakes, beaches, reefs, forests, grasslands, sand dunes or wetlands. These areas might contain important ecosystems that help to protect your location from things like fires and floods. They may also help to remove carbon from the atmosphere, support wildlife and, in many cases, support people by providing things like fresh water and food. You can help to protect these areas by following any guidelines given to you about things like how to safely use any chemicals that might cause harm, such as those found in fuels, oils or cleaning products, and how to properly manage waste. When you visit these areas please make sure you follow any rules that are in place to help protect them.</a:t>
            </a:r>
          </a:p>
          <a:p>
            <a:pPr algn="just">
              <a:spcAft>
                <a:spcPts val="400"/>
              </a:spcAft>
            </a:pPr>
            <a:endParaRPr lang="en-GB" b="1" dirty="0">
              <a:solidFill>
                <a:schemeClr val="accent5">
                  <a:lumMod val="50000"/>
                </a:schemeClr>
              </a:solidFill>
              <a:effectLst/>
              <a:ea typeface="Ebrima" panose="02000000000000000000" pitchFamily="2" charset="0"/>
              <a:cs typeface="Ebrima" panose="02000000000000000000" pitchFamily="2" charset="0"/>
            </a:endParaRPr>
          </a:p>
          <a:p>
            <a:pPr algn="just">
              <a:spcAft>
                <a:spcPts val="400"/>
              </a:spcAft>
            </a:pPr>
            <a:endParaRPr lang="en-GB" b="1" dirty="0">
              <a:solidFill>
                <a:schemeClr val="accent5">
                  <a:lumMod val="50000"/>
                </a:schemeClr>
              </a:solidFill>
              <a:ea typeface="Ebrima" panose="02000000000000000000" pitchFamily="2" charset="0"/>
              <a:cs typeface="Ebrima" panose="02000000000000000000" pitchFamily="2" charset="0"/>
            </a:endParaRPr>
          </a:p>
          <a:p>
            <a:pPr algn="just">
              <a:spcAft>
                <a:spcPts val="400"/>
              </a:spcAft>
            </a:pPr>
            <a:r>
              <a:rPr lang="en-GB" b="1" dirty="0">
                <a:solidFill>
                  <a:schemeClr val="accent5">
                    <a:lumMod val="50000"/>
                  </a:schemeClr>
                </a:solidFill>
                <a:effectLst/>
                <a:ea typeface="Ebrima" panose="02000000000000000000" pitchFamily="2" charset="0"/>
                <a:cs typeface="Ebrima" panose="02000000000000000000" pitchFamily="2" charset="0"/>
              </a:rPr>
              <a:t>Protecting wildlife:</a:t>
            </a:r>
            <a:r>
              <a:rPr lang="en-GB" dirty="0">
                <a:solidFill>
                  <a:schemeClr val="accent5">
                    <a:lumMod val="50000"/>
                  </a:schemeClr>
                </a:solidFill>
                <a:effectLst/>
                <a:ea typeface="Ebrima" panose="02000000000000000000" pitchFamily="2" charset="0"/>
                <a:cs typeface="Ebrima" panose="02000000000000000000" pitchFamily="2" charset="0"/>
              </a:rPr>
              <a:t> Even though this can be a fun and unique experience, feeding or petting wildlife, including birds and fish, can be very harmful to them. It can mean they are eating food that is not good for them, are being exposed to viruses and bacteria they cannot cope with or are simply becoming too reliant on or trusting of people.  </a:t>
            </a:r>
          </a:p>
          <a:p>
            <a:pPr algn="just">
              <a:spcAft>
                <a:spcPts val="400"/>
              </a:spcAft>
            </a:pPr>
            <a:r>
              <a:rPr lang="en-GB"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dirty="0">
                <a:solidFill>
                  <a:schemeClr val="accent5">
                    <a:lumMod val="50000"/>
                  </a:schemeClr>
                </a:solidFill>
                <a:effectLst/>
                <a:ea typeface="Ebrima" panose="02000000000000000000" pitchFamily="2" charset="0"/>
                <a:cs typeface="Ebrima" panose="02000000000000000000" pitchFamily="2" charset="0"/>
              </a:rPr>
              <a:t> </a:t>
            </a:r>
          </a:p>
          <a:p>
            <a:pPr algn="just">
              <a:spcAft>
                <a:spcPts val="400"/>
              </a:spcAft>
            </a:pPr>
            <a:r>
              <a:rPr lang="en-GB" dirty="0">
                <a:solidFill>
                  <a:schemeClr val="accent5">
                    <a:lumMod val="50000"/>
                  </a:schemeClr>
                </a:solidFill>
                <a:effectLst/>
                <a:ea typeface="Ebrima" panose="02000000000000000000" pitchFamily="2" charset="0"/>
                <a:cs typeface="Ebrima" panose="02000000000000000000" pitchFamily="2" charset="0"/>
              </a:rPr>
              <a:t> </a:t>
            </a:r>
          </a:p>
        </p:txBody>
      </p:sp>
    </p:spTree>
    <p:extLst>
      <p:ext uri="{BB962C8B-B14F-4D97-AF65-F5344CB8AC3E}">
        <p14:creationId xmlns:p14="http://schemas.microsoft.com/office/powerpoint/2010/main" val="2917327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a typeface="Calibri" panose="020F0502020204030204" pitchFamily="34" charset="0"/>
                <a:cs typeface="Times New Roman" panose="02020603050405020304" pitchFamily="18" charset="0"/>
              </a:rPr>
              <a:t>ΔΕΣΜΕΥΣΕΙΣ ΞΕΝΟΔΟΧΕΙΟΥ</a:t>
            </a:r>
            <a:endParaRPr lang="en-GB" sz="3400" b="1" dirty="0">
              <a:solidFill>
                <a:schemeClr val="bg1">
                  <a:lumMod val="95000"/>
                </a:schemeClr>
              </a:solidFill>
              <a:effectLst/>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204531" y="162370"/>
            <a:ext cx="7443387" cy="6740307"/>
          </a:xfrm>
          <a:prstGeom prst="rect">
            <a:avLst/>
          </a:prstGeom>
          <a:noFill/>
        </p:spPr>
        <p:txBody>
          <a:bodyPr wrap="square" rtlCol="0">
            <a:spAutoFit/>
          </a:bodyPr>
          <a:lstStyle/>
          <a:p>
            <a:r>
              <a:rPr lang="en-GB" b="1" dirty="0">
                <a:solidFill>
                  <a:schemeClr val="accent5">
                    <a:lumMod val="50000"/>
                  </a:schemeClr>
                </a:solidFill>
              </a:rPr>
              <a:t>Στο πλα</a:t>
            </a:r>
            <a:r>
              <a:rPr lang="en-GB" b="1" dirty="0" err="1">
                <a:solidFill>
                  <a:schemeClr val="accent5">
                    <a:lumMod val="50000"/>
                  </a:schemeClr>
                </a:solidFill>
              </a:rPr>
              <a:t>ίσιο</a:t>
            </a:r>
            <a:r>
              <a:rPr lang="en-GB" b="1" dirty="0">
                <a:solidFill>
                  <a:schemeClr val="accent5">
                    <a:lumMod val="50000"/>
                  </a:schemeClr>
                </a:solidFill>
              </a:rPr>
              <a:t> </a:t>
            </a:r>
            <a:r>
              <a:rPr lang="en-GB" b="1" dirty="0" err="1">
                <a:solidFill>
                  <a:schemeClr val="accent5">
                    <a:lumMod val="50000"/>
                  </a:schemeClr>
                </a:solidFill>
              </a:rPr>
              <a:t>της</a:t>
            </a:r>
            <a:r>
              <a:rPr lang="en-GB" b="1" dirty="0">
                <a:solidFill>
                  <a:schemeClr val="accent5">
                    <a:lumMod val="50000"/>
                  </a:schemeClr>
                </a:solidFill>
              </a:rPr>
              <a:t> υπ</a:t>
            </a:r>
            <a:r>
              <a:rPr lang="en-GB" b="1" dirty="0" err="1">
                <a:solidFill>
                  <a:schemeClr val="accent5">
                    <a:lumMod val="50000"/>
                  </a:schemeClr>
                </a:solidFill>
              </a:rPr>
              <a:t>εύθυνης</a:t>
            </a:r>
            <a:r>
              <a:rPr lang="en-GB" b="1" dirty="0">
                <a:solidFill>
                  <a:schemeClr val="accent5">
                    <a:lumMod val="50000"/>
                  </a:schemeClr>
                </a:solidFill>
              </a:rPr>
              <a:t> και β</a:t>
            </a:r>
            <a:r>
              <a:rPr lang="en-GB" b="1" dirty="0" err="1">
                <a:solidFill>
                  <a:schemeClr val="accent5">
                    <a:lumMod val="50000"/>
                  </a:schemeClr>
                </a:solidFill>
              </a:rPr>
              <a:t>ιώσιμης</a:t>
            </a:r>
            <a:r>
              <a:rPr lang="en-GB" b="1" dirty="0">
                <a:solidFill>
                  <a:schemeClr val="accent5">
                    <a:lumMod val="50000"/>
                  </a:schemeClr>
                </a:solidFill>
              </a:rPr>
              <a:t> </a:t>
            </a:r>
            <a:r>
              <a:rPr lang="en-GB" b="1" dirty="0" err="1">
                <a:solidFill>
                  <a:schemeClr val="accent5">
                    <a:lumMod val="50000"/>
                  </a:schemeClr>
                </a:solidFill>
              </a:rPr>
              <a:t>λειτουργί</a:t>
            </a:r>
            <a:r>
              <a:rPr lang="en-GB" b="1" dirty="0">
                <a:solidFill>
                  <a:schemeClr val="accent5">
                    <a:lumMod val="50000"/>
                  </a:schemeClr>
                </a:solidFill>
              </a:rPr>
              <a:t>ας του, το ξενοδοχείο επικεντρώνεται στα ακόλουθα:</a:t>
            </a:r>
          </a:p>
          <a:p>
            <a:pPr marL="285750" indent="-285750" algn="just">
              <a:buFont typeface="Arial" panose="020B0604020202020204" pitchFamily="34" charset="0"/>
              <a:buChar char="•"/>
            </a:pPr>
            <a:endParaRPr lang="en-GB" dirty="0">
              <a:solidFill>
                <a:schemeClr val="accent5">
                  <a:lumMod val="50000"/>
                </a:schemeClr>
              </a:solidFill>
            </a:endParaRPr>
          </a:p>
          <a:p>
            <a:pPr marL="285750" lvl="0" indent="-285750" algn="just">
              <a:buFont typeface="Arial" panose="020B0604020202020204" pitchFamily="34" charset="0"/>
              <a:buChar char="•"/>
            </a:pPr>
            <a:r>
              <a:rPr lang="en-GB" dirty="0" err="1">
                <a:solidFill>
                  <a:schemeClr val="accent5">
                    <a:lumMod val="50000"/>
                  </a:schemeClr>
                </a:solidFill>
              </a:rPr>
              <a:t>Συνετή</a:t>
            </a:r>
            <a:r>
              <a:rPr lang="en-GB" dirty="0">
                <a:solidFill>
                  <a:schemeClr val="accent5">
                    <a:lumMod val="50000"/>
                  </a:schemeClr>
                </a:solidFill>
              </a:rPr>
              <a:t> και απ</a:t>
            </a:r>
            <a:r>
              <a:rPr lang="en-GB" dirty="0" err="1">
                <a:solidFill>
                  <a:schemeClr val="accent5">
                    <a:lumMod val="50000"/>
                  </a:schemeClr>
                </a:solidFill>
              </a:rPr>
              <a:t>οδοτική</a:t>
            </a:r>
            <a:r>
              <a:rPr lang="en-GB" dirty="0">
                <a:solidFill>
                  <a:schemeClr val="accent5">
                    <a:lumMod val="50000"/>
                  </a:schemeClr>
                </a:solidFill>
              </a:rPr>
              <a:t> </a:t>
            </a:r>
            <a:r>
              <a:rPr lang="en-GB" dirty="0" err="1">
                <a:solidFill>
                  <a:schemeClr val="accent5">
                    <a:lumMod val="50000"/>
                  </a:schemeClr>
                </a:solidFill>
              </a:rPr>
              <a:t>χρήση</a:t>
            </a:r>
            <a:r>
              <a:rPr lang="en-GB" dirty="0">
                <a:solidFill>
                  <a:schemeClr val="accent5">
                    <a:lumMod val="50000"/>
                  </a:schemeClr>
                </a:solidFill>
              </a:rPr>
              <a:t> </a:t>
            </a:r>
            <a:r>
              <a:rPr lang="en-GB" dirty="0" err="1">
                <a:solidFill>
                  <a:schemeClr val="accent5">
                    <a:lumMod val="50000"/>
                  </a:schemeClr>
                </a:solidFill>
              </a:rPr>
              <a:t>του</a:t>
            </a:r>
            <a:r>
              <a:rPr lang="en-GB" dirty="0">
                <a:solidFill>
                  <a:schemeClr val="accent5">
                    <a:lumMod val="50000"/>
                  </a:schemeClr>
                </a:solidFill>
              </a:rPr>
              <a:t> </a:t>
            </a:r>
            <a:r>
              <a:rPr lang="en-GB" dirty="0" err="1">
                <a:solidFill>
                  <a:schemeClr val="accent5">
                    <a:lumMod val="50000"/>
                  </a:schemeClr>
                </a:solidFill>
              </a:rPr>
              <a:t>νερού</a:t>
            </a:r>
            <a:r>
              <a:rPr lang="en-GB" dirty="0">
                <a:solidFill>
                  <a:schemeClr val="accent5">
                    <a:lumMod val="50000"/>
                  </a:schemeClr>
                </a:solidFill>
              </a:rPr>
              <a:t> και </a:t>
            </a:r>
            <a:r>
              <a:rPr lang="en-GB" dirty="0" err="1">
                <a:solidFill>
                  <a:schemeClr val="accent5">
                    <a:lumMod val="50000"/>
                  </a:schemeClr>
                </a:solidFill>
              </a:rPr>
              <a:t>της</a:t>
            </a:r>
            <a:r>
              <a:rPr lang="en-GB" dirty="0">
                <a:solidFill>
                  <a:schemeClr val="accent5">
                    <a:lumMod val="50000"/>
                  </a:schemeClr>
                </a:solidFill>
              </a:rPr>
              <a:t> </a:t>
            </a:r>
            <a:r>
              <a:rPr lang="en-GB" dirty="0" err="1">
                <a:solidFill>
                  <a:schemeClr val="accent5">
                    <a:lumMod val="50000"/>
                  </a:schemeClr>
                </a:solidFill>
              </a:rPr>
              <a:t>ενέργει</a:t>
            </a:r>
            <a:r>
              <a:rPr lang="en-GB" dirty="0">
                <a:solidFill>
                  <a:schemeClr val="accent5">
                    <a:lumMod val="50000"/>
                  </a:schemeClr>
                </a:solidFill>
              </a:rPr>
              <a:t>ας.</a:t>
            </a:r>
          </a:p>
          <a:p>
            <a:pPr marL="285750" lvl="0" indent="-285750" algn="just">
              <a:buFont typeface="Arial" panose="020B0604020202020204" pitchFamily="34" charset="0"/>
              <a:buChar char="•"/>
            </a:pPr>
            <a:r>
              <a:rPr lang="en-GB" dirty="0" err="1">
                <a:solidFill>
                  <a:schemeClr val="accent5">
                    <a:lumMod val="50000"/>
                  </a:schemeClr>
                </a:solidFill>
              </a:rPr>
              <a:t>Εφ</a:t>
            </a:r>
            <a:r>
              <a:rPr lang="en-GB" dirty="0">
                <a:solidFill>
                  <a:schemeClr val="accent5">
                    <a:lumMod val="50000"/>
                  </a:schemeClr>
                </a:solidFill>
              </a:rPr>
              <a:t>αρμογή κατάλληλων πρακτικών πρόληψης, διαχείρισης, επαναχρησιμοποίησης και ανακύκλωσης αποβλήτων, όπου είναι εφικτό.</a:t>
            </a:r>
          </a:p>
          <a:p>
            <a:pPr marL="285750" lvl="0" indent="-285750" algn="just">
              <a:buFont typeface="Arial" panose="020B0604020202020204" pitchFamily="34" charset="0"/>
              <a:buChar char="•"/>
            </a:pPr>
            <a:r>
              <a:rPr lang="en-GB" dirty="0">
                <a:solidFill>
                  <a:schemeClr val="accent5">
                    <a:lumMod val="50000"/>
                  </a:schemeClr>
                </a:solidFill>
              </a:rPr>
              <a:t>Υπ</a:t>
            </a:r>
            <a:r>
              <a:rPr lang="en-GB" dirty="0" err="1">
                <a:solidFill>
                  <a:schemeClr val="accent5">
                    <a:lumMod val="50000"/>
                  </a:schemeClr>
                </a:solidFill>
              </a:rPr>
              <a:t>εύθυνη</a:t>
            </a:r>
            <a:r>
              <a:rPr lang="en-GB" dirty="0">
                <a:solidFill>
                  <a:schemeClr val="accent5">
                    <a:lumMod val="50000"/>
                  </a:schemeClr>
                </a:solidFill>
              </a:rPr>
              <a:t> </a:t>
            </a:r>
            <a:r>
              <a:rPr lang="en-GB" dirty="0" err="1">
                <a:solidFill>
                  <a:schemeClr val="accent5">
                    <a:lumMod val="50000"/>
                  </a:schemeClr>
                </a:solidFill>
              </a:rPr>
              <a:t>δι</a:t>
            </a:r>
            <a:r>
              <a:rPr lang="en-GB" dirty="0">
                <a:solidFill>
                  <a:schemeClr val="accent5">
                    <a:lumMod val="50000"/>
                  </a:schemeClr>
                </a:solidFill>
              </a:rPr>
              <a:t>αχείριση και χρήση χημικών ουσιών, σύμφωνα με τις εφαρμοστέες απαιτήσεις.</a:t>
            </a:r>
          </a:p>
          <a:p>
            <a:pPr marL="285750" lvl="0" indent="-285750" algn="just">
              <a:buFont typeface="Arial" panose="020B0604020202020204" pitchFamily="34" charset="0"/>
              <a:buChar char="•"/>
            </a:pPr>
            <a:r>
              <a:rPr lang="en-GB" dirty="0">
                <a:solidFill>
                  <a:schemeClr val="accent5">
                    <a:lumMod val="50000"/>
                  </a:schemeClr>
                </a:solidFill>
              </a:rPr>
              <a:t>Συμμόρφωση </a:t>
            </a:r>
            <a:r>
              <a:rPr lang="en-GB" dirty="0" err="1">
                <a:solidFill>
                  <a:schemeClr val="accent5">
                    <a:lumMod val="50000"/>
                  </a:schemeClr>
                </a:solidFill>
              </a:rPr>
              <a:t>με</a:t>
            </a:r>
            <a:r>
              <a:rPr lang="en-GB" dirty="0">
                <a:solidFill>
                  <a:schemeClr val="accent5">
                    <a:lumMod val="50000"/>
                  </a:schemeClr>
                </a:solidFill>
              </a:rPr>
              <a:t> </a:t>
            </a:r>
            <a:r>
              <a:rPr lang="en-GB" dirty="0" err="1">
                <a:solidFill>
                  <a:schemeClr val="accent5">
                    <a:lumMod val="50000"/>
                  </a:schemeClr>
                </a:solidFill>
              </a:rPr>
              <a:t>τις</a:t>
            </a:r>
            <a:r>
              <a:rPr lang="en-GB" dirty="0">
                <a:solidFill>
                  <a:schemeClr val="accent5">
                    <a:lumMod val="50000"/>
                  </a:schemeClr>
                </a:solidFill>
              </a:rPr>
              <a:t> </a:t>
            </a:r>
            <a:r>
              <a:rPr lang="en-GB" dirty="0" err="1">
                <a:solidFill>
                  <a:schemeClr val="accent5">
                    <a:lumMod val="50000"/>
                  </a:schemeClr>
                </a:solidFill>
              </a:rPr>
              <a:t>εκάστοτε</a:t>
            </a:r>
            <a:r>
              <a:rPr lang="en-GB" dirty="0">
                <a:solidFill>
                  <a:schemeClr val="accent5">
                    <a:lumMod val="50000"/>
                  </a:schemeClr>
                </a:solidFill>
              </a:rPr>
              <a:t> </a:t>
            </a:r>
            <a:r>
              <a:rPr lang="en-GB" dirty="0" err="1">
                <a:solidFill>
                  <a:schemeClr val="accent5">
                    <a:lumMod val="50000"/>
                  </a:schemeClr>
                </a:solidFill>
              </a:rPr>
              <a:t>εφ</a:t>
            </a:r>
            <a:r>
              <a:rPr lang="en-GB" dirty="0">
                <a:solidFill>
                  <a:schemeClr val="accent5">
                    <a:lumMod val="50000"/>
                  </a:schemeClr>
                </a:solidFill>
              </a:rPr>
              <a:t>αρμοστέες νομοθετικές και κανονιστικές απαιτήσεις.</a:t>
            </a:r>
          </a:p>
          <a:p>
            <a:pPr marL="285750" lvl="0" indent="-285750" algn="just">
              <a:buFont typeface="Arial" panose="020B0604020202020204" pitchFamily="34" charset="0"/>
              <a:buChar char="•"/>
            </a:pPr>
            <a:r>
              <a:rPr lang="en-GB" dirty="0" err="1">
                <a:solidFill>
                  <a:schemeClr val="accent5">
                    <a:lumMod val="50000"/>
                  </a:schemeClr>
                </a:solidFill>
              </a:rPr>
              <a:t>Λήψη</a:t>
            </a:r>
            <a:r>
              <a:rPr lang="en-GB" dirty="0">
                <a:solidFill>
                  <a:schemeClr val="accent5">
                    <a:lumMod val="50000"/>
                  </a:schemeClr>
                </a:solidFill>
              </a:rPr>
              <a:t> κα</a:t>
            </a:r>
            <a:r>
              <a:rPr lang="en-GB" dirty="0" err="1">
                <a:solidFill>
                  <a:schemeClr val="accent5">
                    <a:lumMod val="50000"/>
                  </a:schemeClr>
                </a:solidFill>
              </a:rPr>
              <a:t>τάλληλων</a:t>
            </a:r>
            <a:r>
              <a:rPr lang="en-GB" dirty="0">
                <a:solidFill>
                  <a:schemeClr val="accent5">
                    <a:lumMod val="50000"/>
                  </a:schemeClr>
                </a:solidFill>
              </a:rPr>
              <a:t> </a:t>
            </a:r>
            <a:r>
              <a:rPr lang="en-GB" dirty="0" err="1">
                <a:solidFill>
                  <a:schemeClr val="accent5">
                    <a:lumMod val="50000"/>
                  </a:schemeClr>
                </a:solidFill>
              </a:rPr>
              <a:t>μέτρων</a:t>
            </a:r>
            <a:r>
              <a:rPr lang="en-GB" dirty="0">
                <a:solidFill>
                  <a:schemeClr val="accent5">
                    <a:lumMod val="50000"/>
                  </a:schemeClr>
                </a:solidFill>
              </a:rPr>
              <a:t> </a:t>
            </a:r>
            <a:r>
              <a:rPr lang="en-GB" dirty="0" err="1">
                <a:solidFill>
                  <a:schemeClr val="accent5">
                    <a:lumMod val="50000"/>
                  </a:schemeClr>
                </a:solidFill>
              </a:rPr>
              <a:t>γι</a:t>
            </a:r>
            <a:r>
              <a:rPr lang="en-GB" dirty="0">
                <a:solidFill>
                  <a:schemeClr val="accent5">
                    <a:lumMod val="50000"/>
                  </a:schemeClr>
                </a:solidFill>
              </a:rPr>
              <a:t>α την πρόληψη και τον περιορισμό της ρύπανσης.</a:t>
            </a:r>
          </a:p>
          <a:p>
            <a:pPr marL="285750" lvl="0" indent="-285750" algn="just">
              <a:buFont typeface="Arial" panose="020B0604020202020204" pitchFamily="34" charset="0"/>
              <a:buChar char="•"/>
            </a:pPr>
            <a:r>
              <a:rPr lang="en-GB" dirty="0" err="1">
                <a:solidFill>
                  <a:schemeClr val="accent5">
                    <a:lumMod val="50000"/>
                  </a:schemeClr>
                </a:solidFill>
              </a:rPr>
              <a:t>Λήψη</a:t>
            </a:r>
            <a:r>
              <a:rPr lang="en-GB" dirty="0">
                <a:solidFill>
                  <a:schemeClr val="accent5">
                    <a:lumMod val="50000"/>
                  </a:schemeClr>
                </a:solidFill>
              </a:rPr>
              <a:t> </a:t>
            </a:r>
            <a:r>
              <a:rPr lang="en-GB" dirty="0" err="1">
                <a:solidFill>
                  <a:schemeClr val="accent5">
                    <a:lumMod val="50000"/>
                  </a:schemeClr>
                </a:solidFill>
              </a:rPr>
              <a:t>μέτρων</a:t>
            </a:r>
            <a:r>
              <a:rPr lang="en-GB" dirty="0">
                <a:solidFill>
                  <a:schemeClr val="accent5">
                    <a:lumMod val="50000"/>
                  </a:schemeClr>
                </a:solidFill>
              </a:rPr>
              <a:t> </a:t>
            </a:r>
            <a:r>
              <a:rPr lang="en-GB" dirty="0" err="1">
                <a:solidFill>
                  <a:schemeClr val="accent5">
                    <a:lumMod val="50000"/>
                  </a:schemeClr>
                </a:solidFill>
              </a:rPr>
              <a:t>γι</a:t>
            </a:r>
            <a:r>
              <a:rPr lang="en-GB" dirty="0">
                <a:solidFill>
                  <a:schemeClr val="accent5">
                    <a:lumMod val="50000"/>
                  </a:schemeClr>
                </a:solidFill>
              </a:rPr>
              <a:t>α την υποστήριξη και προστασία της βιοποικιλότητας, όπου σχετίζεται με τις δραστηριότητες του ξενοδοχείου.</a:t>
            </a:r>
          </a:p>
          <a:p>
            <a:pPr marL="285750" lvl="0" indent="-285750" algn="just">
              <a:buFont typeface="Arial" panose="020B0604020202020204" pitchFamily="34" charset="0"/>
              <a:buChar char="•"/>
            </a:pPr>
            <a:r>
              <a:rPr lang="en-GB" dirty="0" err="1">
                <a:solidFill>
                  <a:schemeClr val="accent5">
                    <a:lumMod val="50000"/>
                  </a:schemeClr>
                </a:solidFill>
              </a:rPr>
              <a:t>Σε</a:t>
            </a:r>
            <a:r>
              <a:rPr lang="en-GB" dirty="0">
                <a:solidFill>
                  <a:schemeClr val="accent5">
                    <a:lumMod val="50000"/>
                  </a:schemeClr>
                </a:solidFill>
              </a:rPr>
              <a:t>βασμός των ανθρώπινων δικαιωμάτων και εφαρμογή σχετικών αρχών στις δραστηριότητες και τις επιχειρηματικές σχέσεις του ξενοδοχείου.</a:t>
            </a:r>
          </a:p>
          <a:p>
            <a:pPr marL="285750" lvl="0" indent="-285750" algn="just">
              <a:buFont typeface="Arial" panose="020B0604020202020204" pitchFamily="34" charset="0"/>
              <a:buChar char="•"/>
            </a:pPr>
            <a:r>
              <a:rPr lang="en-GB" dirty="0" err="1">
                <a:solidFill>
                  <a:schemeClr val="accent5">
                    <a:lumMod val="50000"/>
                  </a:schemeClr>
                </a:solidFill>
              </a:rPr>
              <a:t>Συνεχής</a:t>
            </a:r>
            <a:r>
              <a:rPr lang="en-GB" dirty="0">
                <a:solidFill>
                  <a:schemeClr val="accent5">
                    <a:lumMod val="50000"/>
                  </a:schemeClr>
                </a:solidFill>
              </a:rPr>
              <a:t> β</a:t>
            </a:r>
            <a:r>
              <a:rPr lang="en-GB" dirty="0" err="1">
                <a:solidFill>
                  <a:schemeClr val="accent5">
                    <a:lumMod val="50000"/>
                  </a:schemeClr>
                </a:solidFill>
              </a:rPr>
              <a:t>ελτίωση</a:t>
            </a:r>
            <a:r>
              <a:rPr lang="en-GB" dirty="0">
                <a:solidFill>
                  <a:schemeClr val="accent5">
                    <a:lumMod val="50000"/>
                  </a:schemeClr>
                </a:solidFill>
              </a:rPr>
              <a:t> </a:t>
            </a:r>
            <a:r>
              <a:rPr lang="en-GB" dirty="0" err="1">
                <a:solidFill>
                  <a:schemeClr val="accent5">
                    <a:lumMod val="50000"/>
                  </a:schemeClr>
                </a:solidFill>
              </a:rPr>
              <a:t>των</a:t>
            </a:r>
            <a:r>
              <a:rPr lang="en-GB" dirty="0">
                <a:solidFill>
                  <a:schemeClr val="accent5">
                    <a:lumMod val="50000"/>
                  </a:schemeClr>
                </a:solidFill>
              </a:rPr>
              <a:t> επ</a:t>
            </a:r>
            <a:r>
              <a:rPr lang="en-GB" dirty="0" err="1">
                <a:solidFill>
                  <a:schemeClr val="accent5">
                    <a:lumMod val="50000"/>
                  </a:schemeClr>
                </a:solidFill>
              </a:rPr>
              <a:t>ιδόσεων</a:t>
            </a:r>
            <a:r>
              <a:rPr lang="en-GB" dirty="0">
                <a:solidFill>
                  <a:schemeClr val="accent5">
                    <a:lumMod val="50000"/>
                  </a:schemeClr>
                </a:solidFill>
              </a:rPr>
              <a:t> και </a:t>
            </a:r>
            <a:r>
              <a:rPr lang="en-GB" dirty="0" err="1">
                <a:solidFill>
                  <a:schemeClr val="accent5">
                    <a:lumMod val="50000"/>
                  </a:schemeClr>
                </a:solidFill>
              </a:rPr>
              <a:t>των</a:t>
            </a:r>
            <a:r>
              <a:rPr lang="en-GB" dirty="0">
                <a:solidFill>
                  <a:schemeClr val="accent5">
                    <a:lumMod val="50000"/>
                  </a:schemeClr>
                </a:solidFill>
              </a:rPr>
              <a:t> πρα</a:t>
            </a:r>
            <a:r>
              <a:rPr lang="en-GB" dirty="0" err="1">
                <a:solidFill>
                  <a:schemeClr val="accent5">
                    <a:lumMod val="50000"/>
                  </a:schemeClr>
                </a:solidFill>
              </a:rPr>
              <a:t>κτικών</a:t>
            </a:r>
            <a:r>
              <a:rPr lang="en-GB" dirty="0">
                <a:solidFill>
                  <a:schemeClr val="accent5">
                    <a:lumMod val="50000"/>
                  </a:schemeClr>
                </a:solidFill>
              </a:rPr>
              <a:t> </a:t>
            </a:r>
            <a:r>
              <a:rPr lang="en-GB" dirty="0" err="1">
                <a:solidFill>
                  <a:schemeClr val="accent5">
                    <a:lumMod val="50000"/>
                  </a:schemeClr>
                </a:solidFill>
              </a:rPr>
              <a:t>του</a:t>
            </a:r>
            <a:r>
              <a:rPr lang="en-GB" dirty="0">
                <a:solidFill>
                  <a:schemeClr val="accent5">
                    <a:lumMod val="50000"/>
                  </a:schemeClr>
                </a:solidFill>
              </a:rPr>
              <a:t>, </a:t>
            </a:r>
            <a:r>
              <a:rPr lang="en-GB" dirty="0" err="1">
                <a:solidFill>
                  <a:schemeClr val="accent5">
                    <a:lumMod val="50000"/>
                  </a:schemeClr>
                </a:solidFill>
              </a:rPr>
              <a:t>μέσω</a:t>
            </a:r>
            <a:r>
              <a:rPr lang="en-GB" dirty="0">
                <a:solidFill>
                  <a:schemeClr val="accent5">
                    <a:lumMod val="50000"/>
                  </a:schemeClr>
                </a:solidFill>
              </a:rPr>
              <a:t> </a:t>
            </a:r>
            <a:r>
              <a:rPr lang="en-GB" dirty="0" err="1">
                <a:solidFill>
                  <a:schemeClr val="accent5">
                    <a:lumMod val="50000"/>
                  </a:schemeClr>
                </a:solidFill>
              </a:rPr>
              <a:t>της</a:t>
            </a:r>
            <a:r>
              <a:rPr lang="en-GB" dirty="0">
                <a:solidFill>
                  <a:schemeClr val="accent5">
                    <a:lumMod val="50000"/>
                  </a:schemeClr>
                </a:solidFill>
              </a:rPr>
              <a:t> </a:t>
            </a:r>
            <a:r>
              <a:rPr lang="en-GB" dirty="0" err="1">
                <a:solidFill>
                  <a:schemeClr val="accent5">
                    <a:lumMod val="50000"/>
                  </a:schemeClr>
                </a:solidFill>
              </a:rPr>
              <a:t>εφ</a:t>
            </a:r>
            <a:r>
              <a:rPr lang="en-GB" dirty="0">
                <a:solidFill>
                  <a:schemeClr val="accent5">
                    <a:lumMod val="50000"/>
                  </a:schemeClr>
                </a:solidFill>
              </a:rPr>
              <a:t>αρμογής και ανασκόπησης κατάλληλων στόχων και μέτρων.</a:t>
            </a:r>
          </a:p>
          <a:p>
            <a:pPr marL="285750" lvl="0" indent="-285750" algn="just">
              <a:buFont typeface="Arial" panose="020B0604020202020204" pitchFamily="34" charset="0"/>
              <a:buChar char="•"/>
            </a:pPr>
            <a:r>
              <a:rPr lang="en-GB" dirty="0" err="1">
                <a:solidFill>
                  <a:schemeClr val="accent5">
                    <a:lumMod val="50000"/>
                  </a:schemeClr>
                </a:solidFill>
              </a:rPr>
              <a:t>Δι</a:t>
            </a:r>
            <a:r>
              <a:rPr lang="en-GB" dirty="0">
                <a:solidFill>
                  <a:schemeClr val="accent5">
                    <a:lumMod val="50000"/>
                  </a:schemeClr>
                </a:solidFill>
              </a:rPr>
              <a:t>ατήρηση υψηλών προτύπων υγιεινής τροφίμων, υγείας και ασφάλειας.</a:t>
            </a:r>
          </a:p>
          <a:p>
            <a:pPr marL="285750" lvl="0" indent="-285750" algn="just">
              <a:buFont typeface="Arial" panose="020B0604020202020204" pitchFamily="34" charset="0"/>
              <a:buChar char="•"/>
            </a:pPr>
            <a:r>
              <a:rPr lang="en-GB" dirty="0" err="1">
                <a:solidFill>
                  <a:schemeClr val="accent5">
                    <a:lumMod val="50000"/>
                  </a:schemeClr>
                </a:solidFill>
              </a:rPr>
              <a:t>Ενθάρρυνση</a:t>
            </a:r>
            <a:r>
              <a:rPr lang="en-GB" dirty="0">
                <a:solidFill>
                  <a:schemeClr val="accent5">
                    <a:lumMod val="50000"/>
                  </a:schemeClr>
                </a:solidFill>
              </a:rPr>
              <a:t> </a:t>
            </a:r>
            <a:r>
              <a:rPr lang="en-GB" dirty="0" err="1">
                <a:solidFill>
                  <a:schemeClr val="accent5">
                    <a:lumMod val="50000"/>
                  </a:schemeClr>
                </a:solidFill>
              </a:rPr>
              <a:t>συνεργ</a:t>
            </a:r>
            <a:r>
              <a:rPr lang="en-GB" dirty="0">
                <a:solidFill>
                  <a:schemeClr val="accent5">
                    <a:lumMod val="50000"/>
                  </a:schemeClr>
                </a:solidFill>
              </a:rPr>
              <a:t>ατών, επισκεπτών, εργαζομένων και προμηθευτών να συμμετέχουν, όπου είναι εφικτό, σε σχετικές πρωτοβουλίες βιωσιμότητας.</a:t>
            </a:r>
          </a:p>
          <a:p>
            <a:pPr marL="285750" lvl="0" indent="-285750" algn="just">
              <a:buFont typeface="Arial" panose="020B0604020202020204" pitchFamily="34" charset="0"/>
              <a:buChar char="•"/>
            </a:pPr>
            <a:r>
              <a:rPr lang="en-GB" dirty="0" err="1">
                <a:solidFill>
                  <a:schemeClr val="accent5">
                    <a:lumMod val="50000"/>
                  </a:schemeClr>
                </a:solidFill>
              </a:rPr>
              <a:t>Ενθάρρυνση</a:t>
            </a:r>
            <a:r>
              <a:rPr lang="en-GB" dirty="0">
                <a:solidFill>
                  <a:schemeClr val="accent5">
                    <a:lumMod val="50000"/>
                  </a:schemeClr>
                </a:solidFill>
              </a:rPr>
              <a:t> και α</a:t>
            </a:r>
            <a:r>
              <a:rPr lang="en-GB" dirty="0" err="1">
                <a:solidFill>
                  <a:schemeClr val="accent5">
                    <a:lumMod val="50000"/>
                  </a:schemeClr>
                </a:solidFill>
              </a:rPr>
              <a:t>ξιο</a:t>
            </a:r>
            <a:r>
              <a:rPr lang="en-GB" dirty="0">
                <a:solidFill>
                  <a:schemeClr val="accent5">
                    <a:lumMod val="50000"/>
                  </a:schemeClr>
                </a:solidFill>
              </a:rPr>
              <a:t>ποίηση σχολίων από επισκέπτες και εργαζομένους με σκοπό τη συνεχή βελτίωση.</a:t>
            </a:r>
            <a:endParaRPr lang="el-GR" dirty="0">
              <a:solidFill>
                <a:schemeClr val="accent5">
                  <a:lumMod val="50000"/>
                </a:schemeClr>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HOTEL COMMITMENTS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p:cNvSpPr txBox="1"/>
          <p:nvPr/>
        </p:nvSpPr>
        <p:spPr>
          <a:xfrm>
            <a:off x="4204531" y="162370"/>
            <a:ext cx="7443387" cy="6186309"/>
          </a:xfrm>
          <a:prstGeom prst="rect">
            <a:avLst/>
          </a:prstGeom>
          <a:noFill/>
        </p:spPr>
        <p:txBody>
          <a:bodyPr wrap="square" rtlCol="0">
            <a:spAutoFit/>
          </a:bodyPr>
          <a:lstStyle/>
          <a:p>
            <a:r>
              <a:rPr lang="en-GB" dirty="0">
                <a:solidFill>
                  <a:schemeClr val="accent5">
                    <a:lumMod val="50000"/>
                  </a:schemeClr>
                </a:solidFill>
              </a:rPr>
              <a:t>Within the framework of its responsible and sustainable operations, the hotel focuses on the following:</a:t>
            </a:r>
          </a:p>
          <a:p>
            <a:endParaRPr lang="en-GB" dirty="0">
              <a:solidFill>
                <a:schemeClr val="accent5">
                  <a:lumMod val="50000"/>
                </a:schemeClr>
              </a:solidFill>
            </a:endParaRPr>
          </a:p>
          <a:p>
            <a:pPr marL="285750" lvl="0" indent="-285750" algn="just">
              <a:buFont typeface="Arial" panose="020B0604020202020204" pitchFamily="34" charset="0"/>
              <a:buChar char="•"/>
            </a:pPr>
            <a:r>
              <a:rPr lang="en-GB" dirty="0">
                <a:solidFill>
                  <a:schemeClr val="accent5">
                    <a:lumMod val="50000"/>
                  </a:schemeClr>
                </a:solidFill>
              </a:rPr>
              <a:t>The prudent and efficient use of water and energy.</a:t>
            </a:r>
          </a:p>
          <a:p>
            <a:pPr marL="285750" lvl="0" indent="-285750" algn="just">
              <a:buFont typeface="Arial" panose="020B0604020202020204" pitchFamily="34" charset="0"/>
              <a:buChar char="•"/>
            </a:pPr>
            <a:r>
              <a:rPr lang="en-GB" dirty="0">
                <a:solidFill>
                  <a:schemeClr val="accent5">
                    <a:lumMod val="50000"/>
                  </a:schemeClr>
                </a:solidFill>
              </a:rPr>
              <a:t>The implementation of appropriate waste prevention, management, reuse and recycling practices, where feasible.</a:t>
            </a:r>
          </a:p>
          <a:p>
            <a:pPr marL="285750" lvl="0" indent="-285750" algn="just">
              <a:buFont typeface="Arial" panose="020B0604020202020204" pitchFamily="34" charset="0"/>
              <a:buChar char="•"/>
            </a:pPr>
            <a:r>
              <a:rPr lang="en-GB" dirty="0">
                <a:solidFill>
                  <a:schemeClr val="accent5">
                    <a:lumMod val="50000"/>
                  </a:schemeClr>
                </a:solidFill>
              </a:rPr>
              <a:t>The responsible management and use of chemicals, in accordance with applicable requirements.</a:t>
            </a:r>
          </a:p>
          <a:p>
            <a:pPr marL="285750" lvl="0" indent="-285750" algn="just">
              <a:buFont typeface="Arial" panose="020B0604020202020204" pitchFamily="34" charset="0"/>
              <a:buChar char="•"/>
            </a:pPr>
            <a:r>
              <a:rPr lang="en-GB" dirty="0">
                <a:solidFill>
                  <a:schemeClr val="accent5">
                    <a:lumMod val="50000"/>
                  </a:schemeClr>
                </a:solidFill>
              </a:rPr>
              <a:t>Compliance with applicable legislative and regulatory requirements in force from time to time.</a:t>
            </a:r>
          </a:p>
          <a:p>
            <a:pPr marL="285750" lvl="0" indent="-285750" algn="just">
              <a:buFont typeface="Arial" panose="020B0604020202020204" pitchFamily="34" charset="0"/>
              <a:buChar char="•"/>
            </a:pPr>
            <a:r>
              <a:rPr lang="en-GB" dirty="0">
                <a:solidFill>
                  <a:schemeClr val="accent5">
                    <a:lumMod val="50000"/>
                  </a:schemeClr>
                </a:solidFill>
              </a:rPr>
              <a:t>Taking appropriate measures to prevent and reduce pollution.</a:t>
            </a:r>
          </a:p>
          <a:p>
            <a:pPr marL="285750" lvl="0" indent="-285750" algn="just">
              <a:buFont typeface="Arial" panose="020B0604020202020204" pitchFamily="34" charset="0"/>
              <a:buChar char="•"/>
            </a:pPr>
            <a:r>
              <a:rPr lang="en-GB" dirty="0">
                <a:solidFill>
                  <a:schemeClr val="accent5">
                    <a:lumMod val="50000"/>
                  </a:schemeClr>
                </a:solidFill>
              </a:rPr>
              <a:t>Taking measures to support and protect biodiversity, where relevant to the hotel’s activities.</a:t>
            </a:r>
          </a:p>
          <a:p>
            <a:pPr marL="285750" lvl="0" indent="-285750" algn="just">
              <a:buFont typeface="Arial" panose="020B0604020202020204" pitchFamily="34" charset="0"/>
              <a:buChar char="•"/>
            </a:pPr>
            <a:r>
              <a:rPr lang="en-GB" dirty="0">
                <a:solidFill>
                  <a:schemeClr val="accent5">
                    <a:lumMod val="50000"/>
                  </a:schemeClr>
                </a:solidFill>
              </a:rPr>
              <a:t>Respect for human rights and the application of relevant principles throughout the hotel’s activities and business relationships.</a:t>
            </a:r>
          </a:p>
          <a:p>
            <a:pPr marL="285750" lvl="0" indent="-285750" algn="just">
              <a:buFont typeface="Arial" panose="020B0604020202020204" pitchFamily="34" charset="0"/>
              <a:buChar char="•"/>
            </a:pPr>
            <a:r>
              <a:rPr lang="en-GB" dirty="0">
                <a:solidFill>
                  <a:schemeClr val="accent5">
                    <a:lumMod val="50000"/>
                  </a:schemeClr>
                </a:solidFill>
              </a:rPr>
              <a:t>Continual improvement of its performance and practices through the implementation and review of appropriate objectives and measures.</a:t>
            </a:r>
          </a:p>
          <a:p>
            <a:pPr marL="285750" lvl="0" indent="-285750" algn="just">
              <a:buFont typeface="Arial" panose="020B0604020202020204" pitchFamily="34" charset="0"/>
              <a:buChar char="•"/>
            </a:pPr>
            <a:r>
              <a:rPr lang="en-GB" dirty="0">
                <a:solidFill>
                  <a:schemeClr val="accent5">
                    <a:lumMod val="50000"/>
                  </a:schemeClr>
                </a:solidFill>
              </a:rPr>
              <a:t>Maintaining high standards of food hygiene, health and safety.</a:t>
            </a:r>
          </a:p>
          <a:p>
            <a:pPr marL="285750" lvl="0" indent="-285750" algn="just">
              <a:buFont typeface="Arial" panose="020B0604020202020204" pitchFamily="34" charset="0"/>
              <a:buChar char="•"/>
            </a:pPr>
            <a:r>
              <a:rPr lang="en-GB" dirty="0">
                <a:solidFill>
                  <a:schemeClr val="accent5">
                    <a:lumMod val="50000"/>
                  </a:schemeClr>
                </a:solidFill>
              </a:rPr>
              <a:t>Encouraging partners, visitors, employees and suppliers, where feasible, to participate in relevant sustainability initiatives.</a:t>
            </a:r>
          </a:p>
          <a:p>
            <a:pPr marL="285750" lvl="0" indent="-285750" algn="just">
              <a:buFont typeface="Arial" panose="020B0604020202020204" pitchFamily="34" charset="0"/>
              <a:buChar char="•"/>
            </a:pPr>
            <a:r>
              <a:rPr lang="en-GB" dirty="0">
                <a:solidFill>
                  <a:schemeClr val="accent5">
                    <a:lumMod val="50000"/>
                  </a:schemeClr>
                </a:solidFill>
              </a:rPr>
              <a:t>Encouraging and taking into consideration feedback from guests and employees for the purpose of continual improvement.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10DFBB-B7B4-D522-FB76-B337C7C7425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C38AF17-BB7D-8A06-0B25-EAE97C15805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28F9749-29D4-35D1-B8C4-2621F1B4165E}"/>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10225C-DE6E-C6F8-9205-E84FF566A5C9}"/>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C6B2B49-967E-A53B-8D90-10115DFF0969}"/>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4AB7BF9-6353-87BC-9779-2793277FCCAF}"/>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58248DE-75FC-D547-B4D8-5893C86C8BB0}"/>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2505E089-CC3D-FCE0-073B-A0BBA95915E5}"/>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8F1642F6-30F8-EB1A-1B85-9C289B26F17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D78DDB9C-DD4F-9FAB-396E-ABB9902E7C95}"/>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62948521-E178-33B2-00FE-59B81908DF58}"/>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6410BC31-439C-716B-292C-5470A6EB3D31}"/>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D733300-5434-24CF-A5B0-9DE1994C24C9}"/>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666970-476D-7779-C98C-6FE96A339E1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l-GR" sz="3400" b="1" dirty="0">
                <a:solidFill>
                  <a:schemeClr val="bg1">
                    <a:lumMod val="95000"/>
                  </a:schemeClr>
                </a:solidFill>
                <a:ea typeface="Calibri" panose="020F0502020204030204" pitchFamily="34" charset="0"/>
                <a:cs typeface="Times New Roman" panose="02020603050405020304" pitchFamily="18" charset="0"/>
              </a:rPr>
              <a:t>ΔΕΣΜΕΥΣΕΙΣ ΞΕΝΟΔΟΧΕΙΟΥ</a:t>
            </a:r>
            <a:endParaRPr lang="en-GB" sz="3400" b="1" dirty="0">
              <a:solidFill>
                <a:schemeClr val="bg1">
                  <a:lumMod val="95000"/>
                </a:schemeClr>
              </a:solidFill>
              <a:effectLst/>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C875AF9C-FFE8-B8F7-FA7D-A32FA323B624}"/>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37DC4F75-C32F-9F99-AB9E-FB7B71A4C9F9}"/>
              </a:ext>
            </a:extLst>
          </p:cNvPr>
          <p:cNvSpPr txBox="1"/>
          <p:nvPr/>
        </p:nvSpPr>
        <p:spPr>
          <a:xfrm>
            <a:off x="4204531" y="162370"/>
            <a:ext cx="7443387" cy="3693319"/>
          </a:xfrm>
          <a:prstGeom prst="rect">
            <a:avLst/>
          </a:prstGeom>
          <a:noFill/>
        </p:spPr>
        <p:txBody>
          <a:bodyPr wrap="square" rtlCol="0">
            <a:spAutoFit/>
          </a:bodyPr>
          <a:lstStyle/>
          <a:p>
            <a:pPr algn="just"/>
            <a:r>
              <a:rPr lang="en-GB" b="1" dirty="0">
                <a:solidFill>
                  <a:schemeClr val="accent5">
                    <a:lumMod val="50000"/>
                  </a:schemeClr>
                </a:solidFill>
              </a:rPr>
              <a:t>Στο πλα</a:t>
            </a:r>
            <a:r>
              <a:rPr lang="en-GB" b="1" dirty="0" err="1">
                <a:solidFill>
                  <a:schemeClr val="accent5">
                    <a:lumMod val="50000"/>
                  </a:schemeClr>
                </a:solidFill>
              </a:rPr>
              <a:t>ίσιο</a:t>
            </a:r>
            <a:r>
              <a:rPr lang="en-GB" b="1" dirty="0">
                <a:solidFill>
                  <a:schemeClr val="accent5">
                    <a:lumMod val="50000"/>
                  </a:schemeClr>
                </a:solidFill>
              </a:rPr>
              <a:t> </a:t>
            </a:r>
            <a:r>
              <a:rPr lang="en-GB" b="1" dirty="0" err="1">
                <a:solidFill>
                  <a:schemeClr val="accent5">
                    <a:lumMod val="50000"/>
                  </a:schemeClr>
                </a:solidFill>
              </a:rPr>
              <a:t>της</a:t>
            </a:r>
            <a:r>
              <a:rPr lang="en-GB" b="1" dirty="0">
                <a:solidFill>
                  <a:schemeClr val="accent5">
                    <a:lumMod val="50000"/>
                  </a:schemeClr>
                </a:solidFill>
              </a:rPr>
              <a:t> </a:t>
            </a:r>
            <a:r>
              <a:rPr lang="en-GB" b="1" dirty="0" err="1">
                <a:solidFill>
                  <a:schemeClr val="accent5">
                    <a:lumMod val="50000"/>
                  </a:schemeClr>
                </a:solidFill>
              </a:rPr>
              <a:t>εφ</a:t>
            </a:r>
            <a:r>
              <a:rPr lang="en-GB" b="1" dirty="0">
                <a:solidFill>
                  <a:schemeClr val="accent5">
                    <a:lumMod val="50000"/>
                  </a:schemeClr>
                </a:solidFill>
              </a:rPr>
              <a:t>αρμογής αρχών κυκλικής οικονομίας, το ξενοδοχείο επικεντρώνεται στα ακόλουθα:</a:t>
            </a:r>
          </a:p>
          <a:p>
            <a:pPr algn="just"/>
            <a:endParaRPr lang="en-GB" dirty="0">
              <a:solidFill>
                <a:schemeClr val="accent5">
                  <a:lumMod val="50000"/>
                </a:schemeClr>
              </a:solidFill>
            </a:endParaRPr>
          </a:p>
          <a:p>
            <a:pPr marL="285750" lvl="0" indent="-285750" algn="just">
              <a:buFont typeface="Arial" panose="020B0604020202020204" pitchFamily="34" charset="0"/>
              <a:buChar char="•"/>
            </a:pPr>
            <a:r>
              <a:rPr lang="en-GB" dirty="0" err="1">
                <a:solidFill>
                  <a:schemeClr val="accent5">
                    <a:lumMod val="50000"/>
                  </a:schemeClr>
                </a:solidFill>
              </a:rPr>
              <a:t>Μείωση</a:t>
            </a:r>
            <a:r>
              <a:rPr lang="en-GB" dirty="0">
                <a:solidFill>
                  <a:schemeClr val="accent5">
                    <a:lumMod val="50000"/>
                  </a:schemeClr>
                </a:solidFill>
              </a:rPr>
              <a:t>, όπ</a:t>
            </a:r>
            <a:r>
              <a:rPr lang="en-GB" dirty="0" err="1">
                <a:solidFill>
                  <a:schemeClr val="accent5">
                    <a:lumMod val="50000"/>
                  </a:schemeClr>
                </a:solidFill>
              </a:rPr>
              <a:t>ου</a:t>
            </a:r>
            <a:r>
              <a:rPr lang="en-GB" dirty="0">
                <a:solidFill>
                  <a:schemeClr val="accent5">
                    <a:lumMod val="50000"/>
                  </a:schemeClr>
                </a:solidFill>
              </a:rPr>
              <a:t> </a:t>
            </a:r>
            <a:r>
              <a:rPr lang="en-GB" dirty="0" err="1">
                <a:solidFill>
                  <a:schemeClr val="accent5">
                    <a:lumMod val="50000"/>
                  </a:schemeClr>
                </a:solidFill>
              </a:rPr>
              <a:t>είν</a:t>
            </a:r>
            <a:r>
              <a:rPr lang="en-GB" dirty="0">
                <a:solidFill>
                  <a:schemeClr val="accent5">
                    <a:lumMod val="50000"/>
                  </a:schemeClr>
                </a:solidFill>
              </a:rPr>
              <a:t>αι εφικτό, της κατανάλωσης πρώτων υλών μέσω της επαναχρησιμοποίησης, ανάκτησης και ανακύκλωσης υλικών.</a:t>
            </a:r>
          </a:p>
          <a:p>
            <a:pPr marL="285750" lvl="0" indent="-285750" algn="just">
              <a:buFont typeface="Arial" panose="020B0604020202020204" pitchFamily="34" charset="0"/>
              <a:buChar char="•"/>
            </a:pPr>
            <a:r>
              <a:rPr lang="en-GB" dirty="0" err="1">
                <a:solidFill>
                  <a:schemeClr val="accent5">
                    <a:lumMod val="50000"/>
                  </a:schemeClr>
                </a:solidFill>
              </a:rPr>
              <a:t>Ενσωμάτωση</a:t>
            </a:r>
            <a:r>
              <a:rPr lang="en-GB" dirty="0">
                <a:solidFill>
                  <a:schemeClr val="accent5">
                    <a:lumMod val="50000"/>
                  </a:schemeClr>
                </a:solidFill>
              </a:rPr>
              <a:t> </a:t>
            </a:r>
            <a:r>
              <a:rPr lang="en-GB" dirty="0" err="1">
                <a:solidFill>
                  <a:schemeClr val="accent5">
                    <a:lumMod val="50000"/>
                  </a:schemeClr>
                </a:solidFill>
              </a:rPr>
              <a:t>κριτηρίων</a:t>
            </a:r>
            <a:r>
              <a:rPr lang="en-GB" dirty="0">
                <a:solidFill>
                  <a:schemeClr val="accent5">
                    <a:lumMod val="50000"/>
                  </a:schemeClr>
                </a:solidFill>
              </a:rPr>
              <a:t> α</a:t>
            </a:r>
            <a:r>
              <a:rPr lang="en-GB" dirty="0" err="1">
                <a:solidFill>
                  <a:schemeClr val="accent5">
                    <a:lumMod val="50000"/>
                  </a:schemeClr>
                </a:solidFill>
              </a:rPr>
              <a:t>νθεκτικότητ</a:t>
            </a:r>
            <a:r>
              <a:rPr lang="en-GB" dirty="0">
                <a:solidFill>
                  <a:schemeClr val="accent5">
                    <a:lumMod val="50000"/>
                  </a:schemeClr>
                </a:solidFill>
              </a:rPr>
              <a:t>ας, δυνατότητας επισκευής και, όπου είναι εφικτό, παρατεταμένης χρήσης κατά την επιλογή και προμήθεια προϊόντων.</a:t>
            </a:r>
          </a:p>
          <a:p>
            <a:pPr marL="285750" lvl="0" indent="-285750" algn="just">
              <a:buFont typeface="Arial" panose="020B0604020202020204" pitchFamily="34" charset="0"/>
              <a:buChar char="•"/>
            </a:pPr>
            <a:r>
              <a:rPr lang="en-GB" dirty="0" err="1">
                <a:solidFill>
                  <a:schemeClr val="accent5">
                    <a:lumMod val="50000"/>
                  </a:schemeClr>
                </a:solidFill>
              </a:rPr>
              <a:t>Συνεργ</a:t>
            </a:r>
            <a:r>
              <a:rPr lang="en-GB" dirty="0">
                <a:solidFill>
                  <a:schemeClr val="accent5">
                    <a:lumMod val="50000"/>
                  </a:schemeClr>
                </a:solidFill>
              </a:rPr>
              <a:t>ασία, όπου είναι εφικτό, με τοπικούς προμηθευτές, λαμβάνοντας υπόψη σχετικά κριτήρια υπεύθυνης και βιώσιμης προμήθειας.</a:t>
            </a:r>
          </a:p>
          <a:p>
            <a:pPr marL="285750" lvl="0" indent="-285750" algn="just">
              <a:buFont typeface="Arial" panose="020B0604020202020204" pitchFamily="34" charset="0"/>
              <a:buChar char="•"/>
            </a:pPr>
            <a:r>
              <a:rPr lang="en-GB" dirty="0" err="1">
                <a:solidFill>
                  <a:schemeClr val="accent5">
                    <a:lumMod val="50000"/>
                  </a:schemeClr>
                </a:solidFill>
              </a:rPr>
              <a:t>Αξιολόγηση</a:t>
            </a:r>
            <a:r>
              <a:rPr lang="en-GB" dirty="0">
                <a:solidFill>
                  <a:schemeClr val="accent5">
                    <a:lumMod val="50000"/>
                  </a:schemeClr>
                </a:solidFill>
              </a:rPr>
              <a:t> και, όπ</a:t>
            </a:r>
            <a:r>
              <a:rPr lang="en-GB" dirty="0" err="1">
                <a:solidFill>
                  <a:schemeClr val="accent5">
                    <a:lumMod val="50000"/>
                  </a:schemeClr>
                </a:solidFill>
              </a:rPr>
              <a:t>ου</a:t>
            </a:r>
            <a:r>
              <a:rPr lang="en-GB" dirty="0">
                <a:solidFill>
                  <a:schemeClr val="accent5">
                    <a:lumMod val="50000"/>
                  </a:schemeClr>
                </a:solidFill>
              </a:rPr>
              <a:t> </a:t>
            </a:r>
            <a:r>
              <a:rPr lang="en-GB" dirty="0" err="1">
                <a:solidFill>
                  <a:schemeClr val="accent5">
                    <a:lumMod val="50000"/>
                  </a:schemeClr>
                </a:solidFill>
              </a:rPr>
              <a:t>είν</a:t>
            </a:r>
            <a:r>
              <a:rPr lang="en-GB" dirty="0">
                <a:solidFill>
                  <a:schemeClr val="accent5">
                    <a:lumMod val="50000"/>
                  </a:schemeClr>
                </a:solidFill>
              </a:rPr>
              <a:t>αι εφικτό, υιοθέτηση κατάλληλων λύσεων που συμβάλλουν στην παράταση της διάρκειας χρήσης των προϊόντων και στη μείωση της παραγωγής αποβλήτων.</a:t>
            </a:r>
          </a:p>
        </p:txBody>
      </p:sp>
    </p:spTree>
    <p:extLst>
      <p:ext uri="{BB962C8B-B14F-4D97-AF65-F5344CB8AC3E}">
        <p14:creationId xmlns:p14="http://schemas.microsoft.com/office/powerpoint/2010/main" val="167501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A2FAA-2FF3-2CC1-D04F-D4B951686CB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AD906B0-675D-9014-D735-D9D2110E1A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D08E1F6-1072-22D5-772D-2205BEAD7855}"/>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CE6383D-12B2-FA8A-9F9E-371EBF7E3B4C}"/>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85747DE-F77B-3435-A9B0-45DFDE80568C}"/>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A09F9E-DDEC-1611-3FC7-42E8FF75F8D9}"/>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2DC5C8E-1F1A-E1C2-4450-8073E36D2096}"/>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756F172C-5A0A-54B6-80DA-403E5C3C1DA4}"/>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82D86119-CFAC-4E6B-C551-8832EF17CCE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DB0D6E9-1240-01E6-ACED-9383B9CF8990}"/>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5CB11D2-FB8A-B363-403F-EF4EAC11E1F7}"/>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AB978DF8-4813-AF86-BE09-0A12174A2E3F}"/>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F54A110C-7761-68B4-2CF1-C56F518E4225}"/>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3D2CAA-5CA5-C133-80F6-6FA21EA68029}"/>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lnSpc>
                <a:spcPct val="115000"/>
              </a:lnSpc>
              <a:spcAft>
                <a:spcPts val="1000"/>
              </a:spcAft>
            </a:pPr>
            <a:r>
              <a:rPr lang="en-GB" sz="3400" b="1" dirty="0">
                <a:solidFill>
                  <a:schemeClr val="bg1">
                    <a:lumMod val="95000"/>
                  </a:schemeClr>
                </a:solidFill>
                <a:latin typeface="Calibri Light (Headings)"/>
                <a:ea typeface="Calibri" panose="020F0502020204030204" pitchFamily="34" charset="0"/>
                <a:cs typeface="Times New Roman" panose="02020603050405020304" pitchFamily="18" charset="0"/>
              </a:rPr>
              <a:t>HOTEL COMMITMENTS </a:t>
            </a:r>
            <a:endParaRPr lang="en-GB" sz="3400" b="1" dirty="0">
              <a:solidFill>
                <a:schemeClr val="bg1">
                  <a:lumMod val="95000"/>
                </a:schemeClr>
              </a:solidFill>
              <a:effectLst/>
              <a:latin typeface="Calibri Light (Headings)"/>
              <a:ea typeface="Calibri" panose="020F0502020204030204" pitchFamily="34" charset="0"/>
              <a:cs typeface="Times New Roman" panose="02020603050405020304" pitchFamily="18" charset="0"/>
            </a:endParaRPr>
          </a:p>
        </p:txBody>
      </p:sp>
      <p:sp>
        <p:nvSpPr>
          <p:cNvPr id="19" name="Subtitle 2">
            <a:extLst>
              <a:ext uri="{FF2B5EF4-FFF2-40B4-BE49-F238E27FC236}">
                <a16:creationId xmlns:a16="http://schemas.microsoft.com/office/drawing/2014/main" id="{DFA794C3-FEF0-6F89-551E-5B2E706D63B6}"/>
              </a:ext>
            </a:extLst>
          </p:cNvPr>
          <p:cNvSpPr txBox="1"/>
          <p:nvPr/>
        </p:nvSpPr>
        <p:spPr>
          <a:xfrm>
            <a:off x="3385900" y="352737"/>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endParaRPr lang="en-US" dirty="0"/>
          </a:p>
        </p:txBody>
      </p:sp>
      <p:sp>
        <p:nvSpPr>
          <p:cNvPr id="3" name="TextBox 2">
            <a:extLst>
              <a:ext uri="{FF2B5EF4-FFF2-40B4-BE49-F238E27FC236}">
                <a16:creationId xmlns:a16="http://schemas.microsoft.com/office/drawing/2014/main" id="{A31A69DC-9BA2-9A21-2877-D8FD30919B32}"/>
              </a:ext>
            </a:extLst>
          </p:cNvPr>
          <p:cNvSpPr txBox="1"/>
          <p:nvPr/>
        </p:nvSpPr>
        <p:spPr>
          <a:xfrm>
            <a:off x="4204531" y="162370"/>
            <a:ext cx="7443387" cy="3416320"/>
          </a:xfrm>
          <a:prstGeom prst="rect">
            <a:avLst/>
          </a:prstGeom>
          <a:noFill/>
        </p:spPr>
        <p:txBody>
          <a:bodyPr wrap="square" rtlCol="0">
            <a:spAutoFit/>
          </a:bodyPr>
          <a:lstStyle/>
          <a:p>
            <a:r>
              <a:rPr lang="en-GB" dirty="0">
                <a:solidFill>
                  <a:schemeClr val="accent5">
                    <a:lumMod val="50000"/>
                  </a:schemeClr>
                </a:solidFill>
              </a:rPr>
              <a:t>Within the framework of implementing circular economy principles, the hotel focuses on the following:</a:t>
            </a:r>
          </a:p>
          <a:p>
            <a:endParaRPr lang="en-GB" dirty="0">
              <a:solidFill>
                <a:schemeClr val="accent5">
                  <a:lumMod val="50000"/>
                </a:schemeClr>
              </a:solidFill>
            </a:endParaRPr>
          </a:p>
          <a:p>
            <a:pPr marL="285750" lvl="0" indent="-285750" algn="just">
              <a:buFont typeface="Arial" panose="020B0604020202020204" pitchFamily="34" charset="0"/>
              <a:buChar char="•"/>
            </a:pPr>
            <a:r>
              <a:rPr lang="en-GB" dirty="0">
                <a:solidFill>
                  <a:schemeClr val="accent5">
                    <a:lumMod val="50000"/>
                  </a:schemeClr>
                </a:solidFill>
              </a:rPr>
              <a:t>Reducing, where feasible, the consumption of raw materials through the reuse, recovery and recycling of materials.</a:t>
            </a:r>
          </a:p>
          <a:p>
            <a:pPr marL="285750" lvl="0" indent="-285750" algn="just">
              <a:buFont typeface="Arial" panose="020B0604020202020204" pitchFamily="34" charset="0"/>
              <a:buChar char="•"/>
            </a:pPr>
            <a:r>
              <a:rPr lang="en-GB" dirty="0">
                <a:solidFill>
                  <a:schemeClr val="accent5">
                    <a:lumMod val="50000"/>
                  </a:schemeClr>
                </a:solidFill>
              </a:rPr>
              <a:t>Integrating criteria relating to durability, repairability and, where feasible, extended use into the selection and procurement of products.</a:t>
            </a:r>
          </a:p>
          <a:p>
            <a:pPr marL="285750" lvl="0" indent="-285750" algn="just">
              <a:buFont typeface="Arial" panose="020B0604020202020204" pitchFamily="34" charset="0"/>
              <a:buChar char="•"/>
            </a:pPr>
            <a:r>
              <a:rPr lang="en-GB" dirty="0">
                <a:solidFill>
                  <a:schemeClr val="accent5">
                    <a:lumMod val="50000"/>
                  </a:schemeClr>
                </a:solidFill>
              </a:rPr>
              <a:t>Cooperating, where feasible, with local suppliers, taking into consideration relevant responsible and sustainable procurement criteria.</a:t>
            </a:r>
          </a:p>
          <a:p>
            <a:pPr marL="285750" lvl="0" indent="-285750" algn="just">
              <a:buFont typeface="Arial" panose="020B0604020202020204" pitchFamily="34" charset="0"/>
              <a:buChar char="•"/>
            </a:pPr>
            <a:r>
              <a:rPr lang="en-GB" dirty="0">
                <a:solidFill>
                  <a:schemeClr val="accent5">
                    <a:lumMod val="50000"/>
                  </a:schemeClr>
                </a:solidFill>
              </a:rPr>
              <a:t>Assessing and, where feasible, adopting appropriate solutions that contribute to extending the useful life of products and reducing waste generation.</a:t>
            </a:r>
          </a:p>
        </p:txBody>
      </p:sp>
    </p:spTree>
    <p:extLst>
      <p:ext uri="{BB962C8B-B14F-4D97-AF65-F5344CB8AC3E}">
        <p14:creationId xmlns:p14="http://schemas.microsoft.com/office/powerpoint/2010/main" val="30776897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rgbClr val="FFFFFF"/>
                </a:solidFill>
              </a:rPr>
              <a:t>ΚΑΤΑΝΑΛΩΣΗ ΗΛΕΚΤΡΙΚΗΣ ΕΝΕΡΓΕΙΑΣ</a:t>
            </a:r>
            <a:endParaRPr lang="en-US" sz="3400" b="1" dirty="0">
              <a:solidFill>
                <a:srgbClr val="FFFFFF"/>
              </a:solidFill>
            </a:endParaRPr>
          </a:p>
        </p:txBody>
      </p:sp>
      <p:sp>
        <p:nvSpPr>
          <p:cNvPr id="19" name="Subtitle 2"/>
          <p:cNvSpPr txBox="1"/>
          <p:nvPr/>
        </p:nvSpPr>
        <p:spPr>
          <a:xfrm>
            <a:off x="4275454" y="2289498"/>
            <a:ext cx="7296150" cy="445951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en-GB" sz="1300" dirty="0">
                <a:solidFill>
                  <a:schemeClr val="accent5">
                    <a:lumMod val="50000"/>
                  </a:schemeClr>
                </a:solidFill>
              </a:rPr>
              <a:t>Η κατα</a:t>
            </a:r>
            <a:r>
              <a:rPr lang="en-GB" sz="1300" dirty="0" err="1">
                <a:solidFill>
                  <a:schemeClr val="accent5">
                    <a:lumMod val="50000"/>
                  </a:schemeClr>
                </a:solidFill>
              </a:rPr>
              <a:t>νάλωση</a:t>
            </a:r>
            <a:r>
              <a:rPr lang="en-GB" sz="1300" dirty="0">
                <a:solidFill>
                  <a:schemeClr val="accent5">
                    <a:lumMod val="50000"/>
                  </a:schemeClr>
                </a:solidFill>
              </a:rPr>
              <a:t> </a:t>
            </a:r>
            <a:r>
              <a:rPr lang="en-GB" sz="1300" dirty="0" err="1">
                <a:solidFill>
                  <a:schemeClr val="accent5">
                    <a:lumMod val="50000"/>
                  </a:schemeClr>
                </a:solidFill>
              </a:rPr>
              <a:t>ηλεκτρικής</a:t>
            </a:r>
            <a:r>
              <a:rPr lang="en-GB" sz="1300" dirty="0">
                <a:solidFill>
                  <a:schemeClr val="accent5">
                    <a:lumMod val="50000"/>
                  </a:schemeClr>
                </a:solidFill>
              </a:rPr>
              <a:t> </a:t>
            </a:r>
            <a:r>
              <a:rPr lang="en-GB" sz="1300" dirty="0" err="1">
                <a:solidFill>
                  <a:schemeClr val="accent5">
                    <a:lumMod val="50000"/>
                  </a:schemeClr>
                </a:solidFill>
              </a:rPr>
              <a:t>ενέργει</a:t>
            </a:r>
            <a:r>
              <a:rPr lang="en-GB" sz="1300" dirty="0">
                <a:solidFill>
                  <a:schemeClr val="accent5">
                    <a:lumMod val="50000"/>
                  </a:schemeClr>
                </a:solidFill>
              </a:rPr>
              <a:t>ας το 2025 διαμορφώθηκε στα </a:t>
            </a:r>
            <a:r>
              <a:rPr lang="en-GB" sz="1300" b="1" dirty="0">
                <a:solidFill>
                  <a:schemeClr val="accent5">
                    <a:lumMod val="50000"/>
                  </a:schemeClr>
                </a:solidFill>
              </a:rPr>
              <a:t>18 kWh/pppd</a:t>
            </a:r>
            <a:r>
              <a:rPr lang="en-GB" sz="1300" dirty="0">
                <a:solidFill>
                  <a:schemeClr val="accent5">
                    <a:lumMod val="50000"/>
                  </a:schemeClr>
                </a:solidFill>
              </a:rPr>
              <a:t>, παρουσιάζοντας μικρή μείωση σε σχέση με το 2024 (18,35 kWh/pppd) και παραμένοντας κάτω από τον καθορισμένο στόχο των 19 kWh/pppd. Η επ</a:t>
            </a:r>
            <a:r>
              <a:rPr lang="en-GB" sz="1300" dirty="0" err="1">
                <a:solidFill>
                  <a:schemeClr val="accent5">
                    <a:lumMod val="50000"/>
                  </a:schemeClr>
                </a:solidFill>
              </a:rPr>
              <a:t>ίδοση</a:t>
            </a:r>
            <a:r>
              <a:rPr lang="en-GB" sz="1300" dirty="0">
                <a:solidFill>
                  <a:schemeClr val="accent5">
                    <a:lumMod val="50000"/>
                  </a:schemeClr>
                </a:solidFill>
              </a:rPr>
              <a:t> α</a:t>
            </a:r>
            <a:r>
              <a:rPr lang="en-GB" sz="1300" dirty="0" err="1">
                <a:solidFill>
                  <a:schemeClr val="accent5">
                    <a:lumMod val="50000"/>
                  </a:schemeClr>
                </a:solidFill>
              </a:rPr>
              <a:t>υτή</a:t>
            </a:r>
            <a:r>
              <a:rPr lang="en-GB" sz="1300" dirty="0">
                <a:solidFill>
                  <a:schemeClr val="accent5">
                    <a:lumMod val="50000"/>
                  </a:schemeClr>
                </a:solidFill>
              </a:rPr>
              <a:t> </a:t>
            </a:r>
            <a:r>
              <a:rPr lang="en-GB" sz="1300" dirty="0" err="1">
                <a:solidFill>
                  <a:schemeClr val="accent5">
                    <a:lumMod val="50000"/>
                  </a:schemeClr>
                </a:solidFill>
              </a:rPr>
              <a:t>συνδέετ</a:t>
            </a:r>
            <a:r>
              <a:rPr lang="en-GB" sz="1300" dirty="0">
                <a:solidFill>
                  <a:schemeClr val="accent5">
                    <a:lumMod val="50000"/>
                  </a:schemeClr>
                </a:solidFill>
              </a:rPr>
              <a:t>αι με τη συνεχή εφαρμογή μέτρων ενεργειακής διαχείρισης και την παρακολούθηση της κατανάλωσης στις επιμέρους λειτουργίες του ξενοδοχείου. </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err="1">
                <a:solidFill>
                  <a:schemeClr val="accent5">
                    <a:lumMod val="50000"/>
                  </a:schemeClr>
                </a:solidFill>
              </a:rPr>
              <a:t>Στ</a:t>
            </a:r>
            <a:r>
              <a:rPr lang="en-GB" sz="1300" dirty="0">
                <a:solidFill>
                  <a:schemeClr val="accent5">
                    <a:lumMod val="50000"/>
                  </a:schemeClr>
                </a:solidFill>
              </a:rPr>
              <a:t>α μέτρα που εφαρμόζονται περιλαμβάνονται η βελτιστοποίηση της λειτουργίας των συστημάτων HVAC, η εκτεταμένη χρήση φωτισμού LED, η συστηματική παρακολούθηση των ενεργειακών καταναλώσεων και η εφαρμογή πρακτικών ορθολογικής χρήσης της ενέργειας. Πα</a:t>
            </a:r>
            <a:r>
              <a:rPr lang="en-GB" sz="1300" dirty="0" err="1">
                <a:solidFill>
                  <a:schemeClr val="accent5">
                    <a:lumMod val="50000"/>
                  </a:schemeClr>
                </a:solidFill>
              </a:rPr>
              <a:t>ράλληλ</a:t>
            </a:r>
            <a:r>
              <a:rPr lang="en-GB" sz="1300" dirty="0">
                <a:solidFill>
                  <a:schemeClr val="accent5">
                    <a:lumMod val="50000"/>
                  </a:schemeClr>
                </a:solidFill>
              </a:rPr>
              <a:t>α, η ενημέρωση και ευαισθητοποίηση των εργαζομένων και των επισκεπτών ενισχύει την υπεύθυνη χρήση της ενέργειας.</a:t>
            </a:r>
          </a:p>
          <a:p>
            <a:pPr marL="0" indent="0" algn="just">
              <a:buNone/>
            </a:pPr>
            <a:r>
              <a:rPr lang="en-GB" sz="1300" dirty="0" err="1">
                <a:solidFill>
                  <a:schemeClr val="accent5">
                    <a:lumMod val="50000"/>
                  </a:schemeClr>
                </a:solidFill>
              </a:rPr>
              <a:t>Με</a:t>
            </a:r>
            <a:r>
              <a:rPr lang="en-GB" sz="1300" dirty="0">
                <a:solidFill>
                  <a:schemeClr val="accent5">
                    <a:lumMod val="50000"/>
                  </a:schemeClr>
                </a:solidFill>
              </a:rPr>
              <a:t> β</a:t>
            </a:r>
            <a:r>
              <a:rPr lang="en-GB" sz="1300" dirty="0" err="1">
                <a:solidFill>
                  <a:schemeClr val="accent5">
                    <a:lumMod val="50000"/>
                  </a:schemeClr>
                </a:solidFill>
              </a:rPr>
              <a:t>άση</a:t>
            </a:r>
            <a:r>
              <a:rPr lang="en-GB" sz="1300" dirty="0">
                <a:solidFill>
                  <a:schemeClr val="accent5">
                    <a:lumMod val="50000"/>
                  </a:schemeClr>
                </a:solidFill>
              </a:rPr>
              <a:t> </a:t>
            </a:r>
            <a:r>
              <a:rPr lang="en-GB" sz="1300" dirty="0" err="1">
                <a:solidFill>
                  <a:schemeClr val="accent5">
                    <a:lumMod val="50000"/>
                  </a:schemeClr>
                </a:solidFill>
              </a:rPr>
              <a:t>την</a:t>
            </a:r>
            <a:r>
              <a:rPr lang="en-GB" sz="1300" dirty="0">
                <a:solidFill>
                  <a:schemeClr val="accent5">
                    <a:lumMod val="50000"/>
                  </a:schemeClr>
                </a:solidFill>
              </a:rPr>
              <a:t> </a:t>
            </a:r>
            <a:r>
              <a:rPr lang="en-GB" sz="1300" dirty="0" err="1">
                <a:solidFill>
                  <a:schemeClr val="accent5">
                    <a:lumMod val="50000"/>
                  </a:schemeClr>
                </a:solidFill>
              </a:rPr>
              <a:t>ενεργει</a:t>
            </a:r>
            <a:r>
              <a:rPr lang="en-GB" sz="1300" dirty="0">
                <a:solidFill>
                  <a:schemeClr val="accent5">
                    <a:lumMod val="50000"/>
                  </a:schemeClr>
                </a:solidFill>
              </a:rPr>
              <a:t>ακή επίδοση των προηγούμενων ετών, ο στόχος του ξενοδοχείου για το 2026 έχει καθοριστεί στις </a:t>
            </a:r>
            <a:r>
              <a:rPr lang="en-GB" sz="1300" b="1" dirty="0">
                <a:solidFill>
                  <a:schemeClr val="accent5">
                    <a:lumMod val="50000"/>
                  </a:schemeClr>
                </a:solidFill>
              </a:rPr>
              <a:t>18,5 kWh/pppd</a:t>
            </a:r>
            <a:r>
              <a:rPr lang="en-GB" sz="1300" dirty="0">
                <a:solidFill>
                  <a:schemeClr val="accent5">
                    <a:lumMod val="50000"/>
                  </a:schemeClr>
                </a:solidFill>
              </a:rPr>
              <a:t>. Ο </a:t>
            </a:r>
            <a:r>
              <a:rPr lang="en-GB" sz="1300" dirty="0" err="1">
                <a:solidFill>
                  <a:schemeClr val="accent5">
                    <a:lumMod val="50000"/>
                  </a:schemeClr>
                </a:solidFill>
              </a:rPr>
              <a:t>στόχος</a:t>
            </a:r>
            <a:r>
              <a:rPr lang="en-GB" sz="1300" dirty="0">
                <a:solidFill>
                  <a:schemeClr val="accent5">
                    <a:lumMod val="50000"/>
                  </a:schemeClr>
                </a:solidFill>
              </a:rPr>
              <a:t> α</a:t>
            </a:r>
            <a:r>
              <a:rPr lang="en-GB" sz="1300" dirty="0" err="1">
                <a:solidFill>
                  <a:schemeClr val="accent5">
                    <a:lumMod val="50000"/>
                  </a:schemeClr>
                </a:solidFill>
              </a:rPr>
              <a:t>υτός</a:t>
            </a:r>
            <a:r>
              <a:rPr lang="en-GB" sz="1300" dirty="0">
                <a:solidFill>
                  <a:schemeClr val="accent5">
                    <a:lumMod val="50000"/>
                  </a:schemeClr>
                </a:solidFill>
              </a:rPr>
              <a:t> απ</a:t>
            </a:r>
            <a:r>
              <a:rPr lang="en-GB" sz="1300" dirty="0" err="1">
                <a:solidFill>
                  <a:schemeClr val="accent5">
                    <a:lumMod val="50000"/>
                  </a:schemeClr>
                </a:solidFill>
              </a:rPr>
              <a:t>οσκο</a:t>
            </a:r>
            <a:r>
              <a:rPr lang="en-GB" sz="1300" dirty="0">
                <a:solidFill>
                  <a:schemeClr val="accent5">
                    <a:lumMod val="50000"/>
                  </a:schemeClr>
                </a:solidFill>
              </a:rPr>
              <a:t>πεί στη διατήρηση της κατανάλωσης σε ελεγχόμενα επίπεδα και στην περαιτέρω βελτίωση της ενεργειακής επίδοσης του ξενοδοχείου.</a:t>
            </a:r>
          </a:p>
          <a:p>
            <a:pPr marL="0" indent="0" algn="just">
              <a:spcBef>
                <a:spcPts val="0"/>
              </a:spcBef>
              <a:buNone/>
            </a:pPr>
            <a:r>
              <a:rPr lang="en-GB" sz="1300" dirty="0" err="1">
                <a:solidFill>
                  <a:schemeClr val="accent5">
                    <a:lumMod val="50000"/>
                  </a:schemeClr>
                </a:solidFill>
              </a:rPr>
              <a:t>Γι</a:t>
            </a:r>
            <a:r>
              <a:rPr lang="en-GB" sz="1300" dirty="0">
                <a:solidFill>
                  <a:schemeClr val="accent5">
                    <a:lumMod val="50000"/>
                  </a:schemeClr>
                </a:solidFill>
              </a:rPr>
              <a:t>α την υποστήριξη του στόχου του 2026, το ξενοδοχείο θα συνεχίσει να εφαρμόζει και να αξιολογεί δράσεις όπως:</a:t>
            </a:r>
          </a:p>
          <a:p>
            <a:pPr lvl="0" algn="just">
              <a:spcBef>
                <a:spcPts val="0"/>
              </a:spcBef>
            </a:pPr>
            <a:r>
              <a:rPr lang="en-GB" sz="1300" dirty="0">
                <a:solidFill>
                  <a:schemeClr val="accent5">
                    <a:lumMod val="50000"/>
                  </a:schemeClr>
                </a:solidFill>
              </a:rPr>
              <a:t>π</a:t>
            </a:r>
            <a:r>
              <a:rPr lang="en-GB" sz="1300" dirty="0" err="1">
                <a:solidFill>
                  <a:schemeClr val="accent5">
                    <a:lumMod val="50000"/>
                  </a:schemeClr>
                </a:solidFill>
              </a:rPr>
              <a:t>ερ</a:t>
            </a:r>
            <a:r>
              <a:rPr lang="en-GB" sz="1300" dirty="0">
                <a:solidFill>
                  <a:schemeClr val="accent5">
                    <a:lumMod val="50000"/>
                  </a:schemeClr>
                </a:solidFill>
              </a:rPr>
              <a:t>αιτέρω αναβάθμιση του ενεργειακά αποδοτικού εξοπλισμού,</a:t>
            </a:r>
          </a:p>
          <a:p>
            <a:pPr lvl="0" algn="just">
              <a:spcBef>
                <a:spcPts val="0"/>
              </a:spcBef>
            </a:pPr>
            <a:r>
              <a:rPr lang="en-GB" sz="1300" dirty="0">
                <a:solidFill>
                  <a:schemeClr val="accent5">
                    <a:lumMod val="50000"/>
                  </a:schemeClr>
                </a:solidFill>
              </a:rPr>
              <a:t>τα</a:t>
            </a:r>
            <a:r>
              <a:rPr lang="en-GB" sz="1300" dirty="0" err="1">
                <a:solidFill>
                  <a:schemeClr val="accent5">
                    <a:lumMod val="50000"/>
                  </a:schemeClr>
                </a:solidFill>
              </a:rPr>
              <a:t>κτική</a:t>
            </a:r>
            <a:r>
              <a:rPr lang="en-GB" sz="1300" dirty="0">
                <a:solidFill>
                  <a:schemeClr val="accent5">
                    <a:lumMod val="50000"/>
                  </a:schemeClr>
                </a:solidFill>
              </a:rPr>
              <a:t> παρα</a:t>
            </a:r>
            <a:r>
              <a:rPr lang="en-GB" sz="1300" dirty="0" err="1">
                <a:solidFill>
                  <a:schemeClr val="accent5">
                    <a:lumMod val="50000"/>
                  </a:schemeClr>
                </a:solidFill>
              </a:rPr>
              <a:t>κολούθηση</a:t>
            </a:r>
            <a:r>
              <a:rPr lang="en-GB" sz="1300" dirty="0">
                <a:solidFill>
                  <a:schemeClr val="accent5">
                    <a:lumMod val="50000"/>
                  </a:schemeClr>
                </a:solidFill>
              </a:rPr>
              <a:t> και α</a:t>
            </a:r>
            <a:r>
              <a:rPr lang="en-GB" sz="1300" dirty="0" err="1">
                <a:solidFill>
                  <a:schemeClr val="accent5">
                    <a:lumMod val="50000"/>
                  </a:schemeClr>
                </a:solidFill>
              </a:rPr>
              <a:t>νάλυση</a:t>
            </a:r>
            <a:r>
              <a:rPr lang="en-GB" sz="1300" dirty="0">
                <a:solidFill>
                  <a:schemeClr val="accent5">
                    <a:lumMod val="50000"/>
                  </a:schemeClr>
                </a:solidFill>
              </a:rPr>
              <a:t> </a:t>
            </a:r>
            <a:r>
              <a:rPr lang="en-GB" sz="1300" dirty="0" err="1">
                <a:solidFill>
                  <a:schemeClr val="accent5">
                    <a:lumMod val="50000"/>
                  </a:schemeClr>
                </a:solidFill>
              </a:rPr>
              <a:t>των</a:t>
            </a:r>
            <a:r>
              <a:rPr lang="en-GB" sz="1300" dirty="0">
                <a:solidFill>
                  <a:schemeClr val="accent5">
                    <a:lumMod val="50000"/>
                  </a:schemeClr>
                </a:solidFill>
              </a:rPr>
              <a:t> </a:t>
            </a:r>
            <a:r>
              <a:rPr lang="en-GB" sz="1300" dirty="0" err="1">
                <a:solidFill>
                  <a:schemeClr val="accent5">
                    <a:lumMod val="50000"/>
                  </a:schemeClr>
                </a:solidFill>
              </a:rPr>
              <a:t>ενεργει</a:t>
            </a:r>
            <a:r>
              <a:rPr lang="en-GB" sz="1300" dirty="0">
                <a:solidFill>
                  <a:schemeClr val="accent5">
                    <a:lumMod val="50000"/>
                  </a:schemeClr>
                </a:solidFill>
              </a:rPr>
              <a:t>ακών καταναλώσεων,</a:t>
            </a:r>
          </a:p>
          <a:p>
            <a:pPr lvl="0" algn="just">
              <a:spcBef>
                <a:spcPts val="0"/>
              </a:spcBef>
            </a:pPr>
            <a:r>
              <a:rPr lang="en-GB" sz="1300" dirty="0">
                <a:solidFill>
                  <a:schemeClr val="accent5">
                    <a:lumMod val="50000"/>
                  </a:schemeClr>
                </a:solidFill>
              </a:rPr>
              <a:t>π</a:t>
            </a:r>
            <a:r>
              <a:rPr lang="en-GB" sz="1300" dirty="0" err="1">
                <a:solidFill>
                  <a:schemeClr val="accent5">
                    <a:lumMod val="50000"/>
                  </a:schemeClr>
                </a:solidFill>
              </a:rPr>
              <a:t>ρολη</a:t>
            </a:r>
            <a:r>
              <a:rPr lang="en-GB" sz="1300" dirty="0">
                <a:solidFill>
                  <a:schemeClr val="accent5">
                    <a:lumMod val="50000"/>
                  </a:schemeClr>
                </a:solidFill>
              </a:rPr>
              <a:t>πτική συντήρηση των ηλεκτρομηχανολογικών εγκαταστάσεων,</a:t>
            </a:r>
          </a:p>
          <a:p>
            <a:pPr lvl="0" algn="just">
              <a:spcBef>
                <a:spcPts val="0"/>
              </a:spcBef>
            </a:pPr>
            <a:r>
              <a:rPr lang="en-GB" sz="1300" dirty="0" err="1">
                <a:solidFill>
                  <a:schemeClr val="accent5">
                    <a:lumMod val="50000"/>
                  </a:schemeClr>
                </a:solidFill>
              </a:rPr>
              <a:t>εκ</a:t>
            </a:r>
            <a:r>
              <a:rPr lang="en-GB" sz="1300" dirty="0">
                <a:solidFill>
                  <a:schemeClr val="accent5">
                    <a:lumMod val="50000"/>
                  </a:schemeClr>
                </a:solidFill>
              </a:rPr>
              <a:t>παίδευση των εργαζομένων και ενημέρωση των επισκεπτών σχετικά με την ορθολογική χρήση της ενέργειας.</a:t>
            </a:r>
          </a:p>
          <a:p>
            <a:pPr marL="0" lvl="0" indent="0" algn="just">
              <a:spcBef>
                <a:spcPts val="0"/>
              </a:spcBef>
              <a:buNone/>
            </a:pPr>
            <a:endParaRPr lang="en-GB" sz="1300" dirty="0">
              <a:solidFill>
                <a:schemeClr val="accent5">
                  <a:lumMod val="50000"/>
                </a:schemeClr>
              </a:solidFill>
            </a:endParaRPr>
          </a:p>
          <a:p>
            <a:pPr marL="0" lvl="0" indent="0" algn="just">
              <a:spcBef>
                <a:spcPts val="0"/>
              </a:spcBef>
              <a:buNone/>
            </a:pPr>
            <a:r>
              <a:rPr lang="en-GB" sz="1300" dirty="0" err="1">
                <a:solidFill>
                  <a:schemeClr val="accent5">
                    <a:lumMod val="50000"/>
                  </a:schemeClr>
                </a:solidFill>
              </a:rPr>
              <a:t>Μέσω</a:t>
            </a:r>
            <a:r>
              <a:rPr lang="en-GB" sz="1300" dirty="0">
                <a:solidFill>
                  <a:schemeClr val="accent5">
                    <a:lumMod val="50000"/>
                  </a:schemeClr>
                </a:solidFill>
              </a:rPr>
              <a:t> </a:t>
            </a:r>
            <a:r>
              <a:rPr lang="en-GB" sz="1300" dirty="0" err="1">
                <a:solidFill>
                  <a:schemeClr val="accent5">
                    <a:lumMod val="50000"/>
                  </a:schemeClr>
                </a:solidFill>
              </a:rPr>
              <a:t>της</a:t>
            </a:r>
            <a:r>
              <a:rPr lang="en-GB" sz="1300" dirty="0">
                <a:solidFill>
                  <a:schemeClr val="accent5">
                    <a:lumMod val="50000"/>
                  </a:schemeClr>
                </a:solidFill>
              </a:rPr>
              <a:t> </a:t>
            </a:r>
            <a:r>
              <a:rPr lang="en-GB" sz="1300" dirty="0" err="1">
                <a:solidFill>
                  <a:schemeClr val="accent5">
                    <a:lumMod val="50000"/>
                  </a:schemeClr>
                </a:solidFill>
              </a:rPr>
              <a:t>συστημ</a:t>
            </a:r>
            <a:r>
              <a:rPr lang="en-GB" sz="1300" dirty="0">
                <a:solidFill>
                  <a:schemeClr val="accent5">
                    <a:lumMod val="50000"/>
                  </a:schemeClr>
                </a:solidFill>
              </a:rPr>
              <a:t>ατικής παρακολούθησης της κατανάλωσης και της εφαρμογής κατάλληλων μέτρων, το ξενοδοχείο επιδιώκει τη συνεχή βελτίωση της ενεργειακής του επίδοσης και την αποδοτικότερη χρήση της ενέργειας στις καθημερινές του λειτουργίες.</a:t>
            </a:r>
          </a:p>
          <a:p>
            <a:pPr marL="0" indent="0" algn="just">
              <a:lnSpc>
                <a:spcPct val="107000"/>
              </a:lnSpc>
              <a:spcBef>
                <a:spcPts val="0"/>
              </a:spcBef>
              <a:spcAft>
                <a:spcPts val="800"/>
              </a:spcAft>
              <a:buNone/>
            </a:pPr>
            <a:endParaRPr lang="el-GR" sz="1300" dirty="0">
              <a:solidFill>
                <a:schemeClr val="accent5">
                  <a:lumMod val="50000"/>
                </a:schemeClr>
              </a:solidFill>
            </a:endParaRPr>
          </a:p>
        </p:txBody>
      </p:sp>
      <p:pic>
        <p:nvPicPr>
          <p:cNvPr id="4" name="Picture 3">
            <a:extLst>
              <a:ext uri="{FF2B5EF4-FFF2-40B4-BE49-F238E27FC236}">
                <a16:creationId xmlns:a16="http://schemas.microsoft.com/office/drawing/2014/main" id="{FBA17254-8E29-8D23-BBA9-4F6305C911A2}"/>
              </a:ext>
            </a:extLst>
          </p:cNvPr>
          <p:cNvPicPr>
            <a:picLocks noChangeAspect="1"/>
          </p:cNvPicPr>
          <p:nvPr/>
        </p:nvPicPr>
        <p:blipFill>
          <a:blip r:embed="rId3"/>
          <a:srcRect r="2169"/>
          <a:stretch>
            <a:fillRect/>
          </a:stretch>
        </p:blipFill>
        <p:spPr>
          <a:xfrm>
            <a:off x="6016389" y="238371"/>
            <a:ext cx="6172564" cy="1911600"/>
          </a:xfrm>
          <a:prstGeom prst="rect">
            <a:avLst/>
          </a:prstGeom>
        </p:spPr>
      </p:pic>
      <p:pic>
        <p:nvPicPr>
          <p:cNvPr id="6" name="Picture 5">
            <a:extLst>
              <a:ext uri="{FF2B5EF4-FFF2-40B4-BE49-F238E27FC236}">
                <a16:creationId xmlns:a16="http://schemas.microsoft.com/office/drawing/2014/main" id="{2D7932CD-76EA-17AA-6A30-514CDB9D4FA7}"/>
              </a:ext>
            </a:extLst>
          </p:cNvPr>
          <p:cNvPicPr>
            <a:picLocks noChangeAspect="1"/>
          </p:cNvPicPr>
          <p:nvPr/>
        </p:nvPicPr>
        <p:blipFill>
          <a:blip r:embed="rId4"/>
          <a:srcRect r="59921"/>
          <a:stretch>
            <a:fillRect/>
          </a:stretch>
        </p:blipFill>
        <p:spPr>
          <a:xfrm>
            <a:off x="4037826" y="268913"/>
            <a:ext cx="2228586" cy="19116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EBB9C8-4ECD-5273-5BAE-F65B320A5A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20A21D-CD38-7470-A2D7-70072BCF12C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397E5E7-F9ED-2C43-30CF-425FABA683F7}"/>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0AB94C3-A233-CB0C-5B37-5C313810DC7C}"/>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C2287AD-A064-59F7-42AA-6F8AAD24C5B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D5D95D4-9463-F1FF-47CB-BA09BC86420D}"/>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825634EC-B76F-CA99-5BB7-8945DE51B641}"/>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58F3E0BA-350A-712C-5151-0D476291AACF}"/>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C8618BE4-7011-59EB-E2D8-DDDA648CEBB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44432424-16D9-831F-DE1E-E5A6350D6041}"/>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A76C8538-3DDC-07FB-BC97-E04332F047C7}"/>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08DB3632-E51B-E04E-D1F2-AB0A4F88DE64}"/>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C02828A2-B39F-4795-D73F-0CE930E9D799}"/>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387196-5024-0BDF-C26D-CBBA16DDA4CE}"/>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rgbClr val="FFFFFF"/>
                </a:solidFill>
              </a:rPr>
              <a:t>ELECTRICITY CONSUMPTION</a:t>
            </a:r>
            <a:endParaRPr lang="en-US" sz="3400" b="1" dirty="0">
              <a:solidFill>
                <a:srgbClr val="FFFFFF"/>
              </a:solidFill>
            </a:endParaRPr>
          </a:p>
        </p:txBody>
      </p:sp>
      <p:sp>
        <p:nvSpPr>
          <p:cNvPr id="19" name="Subtitle 2">
            <a:extLst>
              <a:ext uri="{FF2B5EF4-FFF2-40B4-BE49-F238E27FC236}">
                <a16:creationId xmlns:a16="http://schemas.microsoft.com/office/drawing/2014/main" id="{E6EED999-A7F6-5D86-DFFE-899158ACD04A}"/>
              </a:ext>
            </a:extLst>
          </p:cNvPr>
          <p:cNvSpPr txBox="1"/>
          <p:nvPr/>
        </p:nvSpPr>
        <p:spPr>
          <a:xfrm>
            <a:off x="4358176" y="2247188"/>
            <a:ext cx="7296150" cy="443911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en-GB" sz="1300" dirty="0">
                <a:solidFill>
                  <a:schemeClr val="accent5">
                    <a:lumMod val="50000"/>
                  </a:schemeClr>
                </a:solidFill>
              </a:rPr>
              <a:t>Electricity consumption in 2025 was recorded at </a:t>
            </a:r>
            <a:r>
              <a:rPr lang="en-GB" sz="1300" b="1" dirty="0">
                <a:solidFill>
                  <a:schemeClr val="accent5">
                    <a:lumMod val="50000"/>
                  </a:schemeClr>
                </a:solidFill>
              </a:rPr>
              <a:t>18 kWh/pppd</a:t>
            </a:r>
            <a:r>
              <a:rPr lang="en-GB" sz="1300" dirty="0">
                <a:solidFill>
                  <a:schemeClr val="accent5">
                    <a:lumMod val="50000"/>
                  </a:schemeClr>
                </a:solidFill>
              </a:rPr>
              <a:t>, representing a slight decrease compared with 2024 (</a:t>
            </a:r>
            <a:r>
              <a:rPr lang="en-GB" sz="1300" b="1" dirty="0">
                <a:solidFill>
                  <a:schemeClr val="accent5">
                    <a:lumMod val="50000"/>
                  </a:schemeClr>
                </a:solidFill>
              </a:rPr>
              <a:t>18.35 kWh/pppd</a:t>
            </a:r>
            <a:r>
              <a:rPr lang="en-GB" sz="1300" dirty="0">
                <a:solidFill>
                  <a:schemeClr val="accent5">
                    <a:lumMod val="50000"/>
                  </a:schemeClr>
                </a:solidFill>
              </a:rPr>
              <a:t>) and remaining below the established target of </a:t>
            </a:r>
            <a:r>
              <a:rPr lang="en-GB" sz="1300" b="1" dirty="0">
                <a:solidFill>
                  <a:schemeClr val="accent5">
                    <a:lumMod val="50000"/>
                  </a:schemeClr>
                </a:solidFill>
              </a:rPr>
              <a:t>19 kWh/pppd</a:t>
            </a:r>
            <a:r>
              <a:rPr lang="en-GB" sz="1300" dirty="0">
                <a:solidFill>
                  <a:schemeClr val="accent5">
                    <a:lumMod val="50000"/>
                  </a:schemeClr>
                </a:solidFill>
              </a:rPr>
              <a:t>. This performance is associated with the continued implementation of energy management measures and the monitoring of consumption across the hotel’s various operations.</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a:solidFill>
                  <a:schemeClr val="accent5">
                    <a:lumMod val="50000"/>
                  </a:schemeClr>
                </a:solidFill>
              </a:rPr>
              <a:t>The measures implemented include the optimisation of HVAC systems, the extensive use of LED lighting, the systematic monitoring of energy consumption, and the application of responsible energy-use practices. At the same time, raising awareness among employees and guests supports the responsible use of energy.</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a:solidFill>
                  <a:schemeClr val="accent5">
                    <a:lumMod val="50000"/>
                  </a:schemeClr>
                </a:solidFill>
              </a:rPr>
              <a:t>Based on the energy performance of previous years, the hotel’s target for 2026 has been set at </a:t>
            </a:r>
            <a:r>
              <a:rPr lang="en-GB" sz="1300" b="1" dirty="0">
                <a:solidFill>
                  <a:schemeClr val="accent5">
                    <a:lumMod val="50000"/>
                  </a:schemeClr>
                </a:solidFill>
              </a:rPr>
              <a:t>18.5 kWh/pppd</a:t>
            </a:r>
            <a:r>
              <a:rPr lang="en-GB" sz="1300" dirty="0">
                <a:solidFill>
                  <a:schemeClr val="accent5">
                    <a:lumMod val="50000"/>
                  </a:schemeClr>
                </a:solidFill>
              </a:rPr>
              <a:t>. This target aims to maintain consumption at controlled levels and further improve the hotel’s energy performance.</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a:solidFill>
                  <a:schemeClr val="accent5">
                    <a:lumMod val="50000"/>
                  </a:schemeClr>
                </a:solidFill>
              </a:rPr>
              <a:t>To support the achievement of the 2026 target, the hotel will continue to implement and evaluate actions such as:</a:t>
            </a:r>
          </a:p>
          <a:p>
            <a:pPr lvl="0" algn="just">
              <a:spcBef>
                <a:spcPts val="0"/>
              </a:spcBef>
            </a:pPr>
            <a:r>
              <a:rPr lang="en-GB" sz="1300" dirty="0">
                <a:solidFill>
                  <a:schemeClr val="accent5">
                    <a:lumMod val="50000"/>
                  </a:schemeClr>
                </a:solidFill>
              </a:rPr>
              <a:t>Further upgrading energy-efficient equipment.</a:t>
            </a:r>
          </a:p>
          <a:p>
            <a:pPr lvl="0" algn="just">
              <a:spcBef>
                <a:spcPts val="0"/>
              </a:spcBef>
            </a:pPr>
            <a:r>
              <a:rPr lang="en-GB" sz="1300" dirty="0">
                <a:solidFill>
                  <a:schemeClr val="accent5">
                    <a:lumMod val="50000"/>
                  </a:schemeClr>
                </a:solidFill>
              </a:rPr>
              <a:t>Regular monitoring and analysis of energy consumption.</a:t>
            </a:r>
          </a:p>
          <a:p>
            <a:pPr lvl="0" algn="just">
              <a:spcBef>
                <a:spcPts val="0"/>
              </a:spcBef>
            </a:pPr>
            <a:r>
              <a:rPr lang="en-GB" sz="1300" dirty="0">
                <a:solidFill>
                  <a:schemeClr val="accent5">
                    <a:lumMod val="50000"/>
                  </a:schemeClr>
                </a:solidFill>
              </a:rPr>
              <a:t>Preventive maintenance of electrical and mechanical installations.</a:t>
            </a:r>
          </a:p>
          <a:p>
            <a:pPr lvl="0" algn="just">
              <a:spcBef>
                <a:spcPts val="0"/>
              </a:spcBef>
            </a:pPr>
            <a:r>
              <a:rPr lang="en-GB" sz="1300" dirty="0">
                <a:solidFill>
                  <a:schemeClr val="accent5">
                    <a:lumMod val="50000"/>
                  </a:schemeClr>
                </a:solidFill>
              </a:rPr>
              <a:t>Training employees and informing guests about responsible energy-use practices.</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a:solidFill>
                  <a:schemeClr val="accent5">
                    <a:lumMod val="50000"/>
                  </a:schemeClr>
                </a:solidFill>
              </a:rPr>
              <a:t>Through the systematic monitoring of consumption and the implementation of appropriate measures, the hotel aims to continually improve its energy performance and promote the more efficient use of energy in its daily operations.</a:t>
            </a:r>
          </a:p>
        </p:txBody>
      </p:sp>
      <p:pic>
        <p:nvPicPr>
          <p:cNvPr id="4" name="Picture 3">
            <a:extLst>
              <a:ext uri="{FF2B5EF4-FFF2-40B4-BE49-F238E27FC236}">
                <a16:creationId xmlns:a16="http://schemas.microsoft.com/office/drawing/2014/main" id="{A83DDE46-7E87-08B3-691F-B5E910F60BB1}"/>
              </a:ext>
            </a:extLst>
          </p:cNvPr>
          <p:cNvPicPr>
            <a:picLocks noChangeAspect="1"/>
          </p:cNvPicPr>
          <p:nvPr/>
        </p:nvPicPr>
        <p:blipFill>
          <a:blip r:embed="rId3"/>
          <a:srcRect r="2169"/>
          <a:stretch>
            <a:fillRect/>
          </a:stretch>
        </p:blipFill>
        <p:spPr>
          <a:xfrm>
            <a:off x="6016389" y="238371"/>
            <a:ext cx="6172564" cy="1911600"/>
          </a:xfrm>
          <a:prstGeom prst="rect">
            <a:avLst/>
          </a:prstGeom>
        </p:spPr>
      </p:pic>
      <p:pic>
        <p:nvPicPr>
          <p:cNvPr id="6" name="Picture 5">
            <a:extLst>
              <a:ext uri="{FF2B5EF4-FFF2-40B4-BE49-F238E27FC236}">
                <a16:creationId xmlns:a16="http://schemas.microsoft.com/office/drawing/2014/main" id="{7D88F91D-DB7A-6CE3-AA9C-858071869075}"/>
              </a:ext>
            </a:extLst>
          </p:cNvPr>
          <p:cNvPicPr>
            <a:picLocks noChangeAspect="1"/>
          </p:cNvPicPr>
          <p:nvPr/>
        </p:nvPicPr>
        <p:blipFill>
          <a:blip r:embed="rId4"/>
          <a:srcRect r="59921"/>
          <a:stretch>
            <a:fillRect/>
          </a:stretch>
        </p:blipFill>
        <p:spPr>
          <a:xfrm>
            <a:off x="4037826" y="268913"/>
            <a:ext cx="2228586" cy="1911600"/>
          </a:xfrm>
          <a:prstGeom prst="rect">
            <a:avLst/>
          </a:prstGeom>
        </p:spPr>
      </p:pic>
    </p:spTree>
    <p:extLst>
      <p:ext uri="{BB962C8B-B14F-4D97-AF65-F5344CB8AC3E}">
        <p14:creationId xmlns:p14="http://schemas.microsoft.com/office/powerpoint/2010/main" val="898176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rgbClr val="FFFFFF"/>
                </a:solidFill>
              </a:rPr>
              <a:t>ΚΑΤΑΝΑΛΩΣΗ ΝΕΡΟΥ</a:t>
            </a:r>
            <a:endParaRPr lang="en-US" sz="3400" b="1" dirty="0">
              <a:solidFill>
                <a:srgbClr val="FFFFFF"/>
              </a:solidFill>
            </a:endParaRPr>
          </a:p>
        </p:txBody>
      </p:sp>
      <p:sp>
        <p:nvSpPr>
          <p:cNvPr id="19" name="Subtitle 2"/>
          <p:cNvSpPr txBox="1"/>
          <p:nvPr/>
        </p:nvSpPr>
        <p:spPr>
          <a:xfrm>
            <a:off x="4371446" y="3531870"/>
            <a:ext cx="7207263" cy="213201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en-GB" sz="1350" dirty="0" err="1">
                <a:solidFill>
                  <a:schemeClr val="accent5">
                    <a:lumMod val="50000"/>
                  </a:schemeClr>
                </a:solidFill>
              </a:rPr>
              <a:t>Το</a:t>
            </a:r>
            <a:r>
              <a:rPr lang="en-GB" sz="1350" dirty="0">
                <a:solidFill>
                  <a:schemeClr val="accent5">
                    <a:lumMod val="50000"/>
                  </a:schemeClr>
                </a:solidFill>
              </a:rPr>
              <a:t> 2025 η κατα</a:t>
            </a:r>
            <a:r>
              <a:rPr lang="en-GB" sz="1350" dirty="0" err="1">
                <a:solidFill>
                  <a:schemeClr val="accent5">
                    <a:lumMod val="50000"/>
                  </a:schemeClr>
                </a:solidFill>
              </a:rPr>
              <a:t>νάλωση</a:t>
            </a:r>
            <a:r>
              <a:rPr lang="en-GB" sz="1350" dirty="0">
                <a:solidFill>
                  <a:schemeClr val="accent5">
                    <a:lumMod val="50000"/>
                  </a:schemeClr>
                </a:solidFill>
              </a:rPr>
              <a:t> </a:t>
            </a:r>
            <a:r>
              <a:rPr lang="en-GB" sz="1350" dirty="0" err="1">
                <a:solidFill>
                  <a:schemeClr val="accent5">
                    <a:lumMod val="50000"/>
                  </a:schemeClr>
                </a:solidFill>
              </a:rPr>
              <a:t>νερού</a:t>
            </a:r>
            <a:r>
              <a:rPr lang="en-GB" sz="1350" dirty="0">
                <a:solidFill>
                  <a:schemeClr val="accent5">
                    <a:lumMod val="50000"/>
                  </a:schemeClr>
                </a:solidFill>
              </a:rPr>
              <a:t> </a:t>
            </a:r>
            <a:r>
              <a:rPr lang="en-GB" sz="1350" dirty="0" err="1">
                <a:solidFill>
                  <a:schemeClr val="accent5">
                    <a:lumMod val="50000"/>
                  </a:schemeClr>
                </a:solidFill>
              </a:rPr>
              <a:t>δι</a:t>
            </a:r>
            <a:r>
              <a:rPr lang="en-GB" sz="1350" dirty="0">
                <a:solidFill>
                  <a:schemeClr val="accent5">
                    <a:lumMod val="50000"/>
                  </a:schemeClr>
                </a:solidFill>
              </a:rPr>
              <a:t>ατηρήθηκε στα ίδια επίπεδα με το 2024 (0,31 m³/pppd), παραμένοντας πάνω από τον στόχο των 0,29 m³/pppd. Η </a:t>
            </a:r>
            <a:r>
              <a:rPr lang="en-GB" sz="1350" dirty="0" err="1">
                <a:solidFill>
                  <a:schemeClr val="accent5">
                    <a:lumMod val="50000"/>
                  </a:schemeClr>
                </a:solidFill>
              </a:rPr>
              <a:t>εξέλιξη</a:t>
            </a:r>
            <a:r>
              <a:rPr lang="en-GB" sz="1350" dirty="0">
                <a:solidFill>
                  <a:schemeClr val="accent5">
                    <a:lumMod val="50000"/>
                  </a:schemeClr>
                </a:solidFill>
              </a:rPr>
              <a:t> α</a:t>
            </a:r>
            <a:r>
              <a:rPr lang="en-GB" sz="1350" dirty="0" err="1">
                <a:solidFill>
                  <a:schemeClr val="accent5">
                    <a:lumMod val="50000"/>
                  </a:schemeClr>
                </a:solidFill>
              </a:rPr>
              <a:t>υτή</a:t>
            </a:r>
            <a:r>
              <a:rPr lang="en-GB" sz="1350" dirty="0">
                <a:solidFill>
                  <a:schemeClr val="accent5">
                    <a:lumMod val="50000"/>
                  </a:schemeClr>
                </a:solidFill>
              </a:rPr>
              <a:t> </a:t>
            </a:r>
            <a:r>
              <a:rPr lang="en-GB" sz="1350" dirty="0" err="1">
                <a:solidFill>
                  <a:schemeClr val="accent5">
                    <a:lumMod val="50000"/>
                  </a:schemeClr>
                </a:solidFill>
              </a:rPr>
              <a:t>συνδέετ</a:t>
            </a:r>
            <a:r>
              <a:rPr lang="en-GB" sz="1350" dirty="0">
                <a:solidFill>
                  <a:schemeClr val="accent5">
                    <a:lumMod val="50000"/>
                  </a:schemeClr>
                </a:solidFill>
              </a:rPr>
              <a:t>αι με την περαιτέρω αύξηση της πληρότητας, η οποία παρουσίασε άνοδο περίπου 2,5% σε σχέση με το προηγούμενο έτος, καθώς και με την ενισχυμένη λειτουργία των υπηρεσιών all-inclusive. Η α</a:t>
            </a:r>
            <a:r>
              <a:rPr lang="en-GB" sz="1350" dirty="0" err="1">
                <a:solidFill>
                  <a:schemeClr val="accent5">
                    <a:lumMod val="50000"/>
                  </a:schemeClr>
                </a:solidFill>
              </a:rPr>
              <a:t>υξημένη</a:t>
            </a:r>
            <a:r>
              <a:rPr lang="en-GB" sz="1350" dirty="0">
                <a:solidFill>
                  <a:schemeClr val="accent5">
                    <a:lumMod val="50000"/>
                  </a:schemeClr>
                </a:solidFill>
              </a:rPr>
              <a:t> </a:t>
            </a:r>
            <a:r>
              <a:rPr lang="en-GB" sz="1350" dirty="0" err="1">
                <a:solidFill>
                  <a:schemeClr val="accent5">
                    <a:lumMod val="50000"/>
                  </a:schemeClr>
                </a:solidFill>
              </a:rPr>
              <a:t>χρήση</a:t>
            </a:r>
            <a:r>
              <a:rPr lang="en-GB" sz="1350" dirty="0">
                <a:solidFill>
                  <a:schemeClr val="accent5">
                    <a:lumMod val="50000"/>
                  </a:schemeClr>
                </a:solidFill>
              </a:rPr>
              <a:t> </a:t>
            </a:r>
            <a:r>
              <a:rPr lang="en-GB" sz="1350" dirty="0" err="1">
                <a:solidFill>
                  <a:schemeClr val="accent5">
                    <a:lumMod val="50000"/>
                  </a:schemeClr>
                </a:solidFill>
              </a:rPr>
              <a:t>εστι</a:t>
            </a:r>
            <a:r>
              <a:rPr lang="en-GB" sz="1350" dirty="0">
                <a:solidFill>
                  <a:schemeClr val="accent5">
                    <a:lumMod val="50000"/>
                  </a:schemeClr>
                </a:solidFill>
              </a:rPr>
              <a:t>ατορίων, πλυντηρίων, κοινόχρηστων χώρων και υπηρεσιών καθαριότητας συνέβαλε στη διατήρηση της κατανάλωσης σε αυξημένα επίπεδα.</a:t>
            </a:r>
          </a:p>
          <a:p>
            <a:pPr marL="0" indent="0" algn="just">
              <a:buNone/>
            </a:pPr>
            <a:r>
              <a:rPr lang="en-GB" sz="1350" dirty="0" err="1">
                <a:solidFill>
                  <a:schemeClr val="accent5">
                    <a:lumMod val="50000"/>
                  </a:schemeClr>
                </a:solidFill>
              </a:rPr>
              <a:t>Γι</a:t>
            </a:r>
            <a:r>
              <a:rPr lang="en-GB" sz="1350" dirty="0">
                <a:solidFill>
                  <a:schemeClr val="accent5">
                    <a:lumMod val="50000"/>
                  </a:schemeClr>
                </a:solidFill>
              </a:rPr>
              <a:t>α το 2026, ο στόχος κατανάλωσης νερού θα παραμείνει αμετάβλητος στα 0,29 m³/pppd. Πα</a:t>
            </a:r>
            <a:r>
              <a:rPr lang="en-GB" sz="1350" dirty="0" err="1">
                <a:solidFill>
                  <a:schemeClr val="accent5">
                    <a:lumMod val="50000"/>
                  </a:schemeClr>
                </a:solidFill>
              </a:rPr>
              <a:t>ρά</a:t>
            </a:r>
            <a:r>
              <a:rPr lang="en-GB" sz="1350" dirty="0">
                <a:solidFill>
                  <a:schemeClr val="accent5">
                    <a:lumMod val="50000"/>
                  </a:schemeClr>
                </a:solidFill>
              </a:rPr>
              <a:t> </a:t>
            </a:r>
            <a:r>
              <a:rPr lang="en-GB" sz="1350" dirty="0" err="1">
                <a:solidFill>
                  <a:schemeClr val="accent5">
                    <a:lumMod val="50000"/>
                  </a:schemeClr>
                </a:solidFill>
              </a:rPr>
              <a:t>τις</a:t>
            </a:r>
            <a:r>
              <a:rPr lang="en-GB" sz="1350" dirty="0">
                <a:solidFill>
                  <a:schemeClr val="accent5">
                    <a:lumMod val="50000"/>
                  </a:schemeClr>
                </a:solidFill>
              </a:rPr>
              <a:t> α</a:t>
            </a:r>
            <a:r>
              <a:rPr lang="en-GB" sz="1350" dirty="0" err="1">
                <a:solidFill>
                  <a:schemeClr val="accent5">
                    <a:lumMod val="50000"/>
                  </a:schemeClr>
                </a:solidFill>
              </a:rPr>
              <a:t>υξημένες</a:t>
            </a:r>
            <a:r>
              <a:rPr lang="en-GB" sz="1350" dirty="0">
                <a:solidFill>
                  <a:schemeClr val="accent5">
                    <a:lumMod val="50000"/>
                  </a:schemeClr>
                </a:solidFill>
              </a:rPr>
              <a:t> </a:t>
            </a:r>
            <a:r>
              <a:rPr lang="en-GB" sz="1350" dirty="0" err="1">
                <a:solidFill>
                  <a:schemeClr val="accent5">
                    <a:lumMod val="50000"/>
                  </a:schemeClr>
                </a:solidFill>
              </a:rPr>
              <a:t>λειτουργικές</a:t>
            </a:r>
            <a:r>
              <a:rPr lang="en-GB" sz="1350" dirty="0">
                <a:solidFill>
                  <a:schemeClr val="accent5">
                    <a:lumMod val="50000"/>
                  </a:schemeClr>
                </a:solidFill>
              </a:rPr>
              <a:t> απα</a:t>
            </a:r>
            <a:r>
              <a:rPr lang="en-GB" sz="1350" dirty="0" err="1">
                <a:solidFill>
                  <a:schemeClr val="accent5">
                    <a:lumMod val="50000"/>
                  </a:schemeClr>
                </a:solidFill>
              </a:rPr>
              <a:t>ιτήσεις</a:t>
            </a:r>
            <a:r>
              <a:rPr lang="en-GB" sz="1350" dirty="0">
                <a:solidFill>
                  <a:schemeClr val="accent5">
                    <a:lumMod val="50000"/>
                  </a:schemeClr>
                </a:solidFill>
              </a:rPr>
              <a:t>, </a:t>
            </a:r>
            <a:r>
              <a:rPr lang="en-GB" sz="1350" dirty="0" err="1">
                <a:solidFill>
                  <a:schemeClr val="accent5">
                    <a:lumMod val="50000"/>
                  </a:schemeClr>
                </a:solidFill>
              </a:rPr>
              <a:t>το</a:t>
            </a:r>
            <a:r>
              <a:rPr lang="en-GB" sz="1350" dirty="0">
                <a:solidFill>
                  <a:schemeClr val="accent5">
                    <a:lumMod val="50000"/>
                  </a:schemeClr>
                </a:solidFill>
              </a:rPr>
              <a:t> </a:t>
            </a:r>
            <a:r>
              <a:rPr lang="en-GB" sz="1350" dirty="0" err="1">
                <a:solidFill>
                  <a:schemeClr val="accent5">
                    <a:lumMod val="50000"/>
                  </a:schemeClr>
                </a:solidFill>
              </a:rPr>
              <a:t>ξενοδοχείο</a:t>
            </a:r>
            <a:r>
              <a:rPr lang="en-GB" sz="1350" dirty="0">
                <a:solidFill>
                  <a:schemeClr val="accent5">
                    <a:lumMod val="50000"/>
                  </a:schemeClr>
                </a:solidFill>
              </a:rPr>
              <a:t> π</a:t>
            </a:r>
            <a:r>
              <a:rPr lang="en-GB" sz="1350" dirty="0" err="1">
                <a:solidFill>
                  <a:schemeClr val="accent5">
                    <a:lumMod val="50000"/>
                  </a:schemeClr>
                </a:solidFill>
              </a:rPr>
              <a:t>ρογρ</a:t>
            </a:r>
            <a:r>
              <a:rPr lang="en-GB" sz="1350" dirty="0">
                <a:solidFill>
                  <a:schemeClr val="accent5">
                    <a:lumMod val="50000"/>
                  </a:schemeClr>
                </a:solidFill>
              </a:rPr>
              <a:t>αμματίζει την εφαρμογή και αξιολόγηση πρόσθετων μέτρων για την αποδοτικότερη διαχείριση και χρήση των υδάτινων πόρων, όπως:</a:t>
            </a:r>
          </a:p>
          <a:p>
            <a:pPr algn="just">
              <a:spcBef>
                <a:spcPts val="0"/>
              </a:spcBef>
            </a:pPr>
            <a:r>
              <a:rPr lang="el-GR" sz="1350" dirty="0">
                <a:solidFill>
                  <a:schemeClr val="accent5">
                    <a:lumMod val="50000"/>
                  </a:schemeClr>
                </a:solidFill>
              </a:rPr>
              <a:t>Εγκατάσταση επιμέρους μετρητών κατανάλωσης νερού στις κουζίνες και στα πλυντήρια (</a:t>
            </a:r>
            <a:r>
              <a:rPr lang="en-GB" sz="1350" dirty="0">
                <a:solidFill>
                  <a:schemeClr val="accent5">
                    <a:lumMod val="50000"/>
                  </a:schemeClr>
                </a:solidFill>
              </a:rPr>
              <a:t>laundry room), </a:t>
            </a:r>
            <a:r>
              <a:rPr lang="el-GR" sz="1350" dirty="0">
                <a:solidFill>
                  <a:schemeClr val="accent5">
                    <a:lumMod val="50000"/>
                  </a:schemeClr>
                </a:solidFill>
              </a:rPr>
              <a:t>με στόχο την ακριβέστερη παρακολούθηση, καταγραφή και διαχείριση της κατανάλωσης.</a:t>
            </a:r>
            <a:endParaRPr lang="en-GB" sz="1350" dirty="0">
              <a:solidFill>
                <a:schemeClr val="accent5">
                  <a:lumMod val="50000"/>
                </a:schemeClr>
              </a:solidFill>
            </a:endParaRPr>
          </a:p>
          <a:p>
            <a:pPr algn="just">
              <a:spcBef>
                <a:spcPts val="0"/>
              </a:spcBef>
            </a:pPr>
            <a:r>
              <a:rPr lang="en-GB" sz="1350" dirty="0" err="1">
                <a:solidFill>
                  <a:schemeClr val="accent5">
                    <a:lumMod val="50000"/>
                  </a:schemeClr>
                </a:solidFill>
              </a:rPr>
              <a:t>Αξιο</a:t>
            </a:r>
            <a:r>
              <a:rPr lang="en-GB" sz="1350" dirty="0">
                <a:solidFill>
                  <a:schemeClr val="accent5">
                    <a:lumMod val="50000"/>
                  </a:schemeClr>
                </a:solidFill>
              </a:rPr>
              <a:t>ποίηση του διαθέσιμου νερού που παραμένει αποθηκευμένο στις δεξαμενές του ξενοδοχείου για τις ανάγκες χειμερινής άρδευσης, όπου αυτό είναι κατάλληλο και εφικτό, με σκοπό την αποδοτικότερη χρήση των διαθέσιμων υδάτινων πόρων.</a:t>
            </a:r>
          </a:p>
          <a:p>
            <a:pPr algn="just">
              <a:spcBef>
                <a:spcPts val="0"/>
              </a:spcBef>
            </a:pPr>
            <a:r>
              <a:rPr lang="en-GB" sz="1350" dirty="0" err="1">
                <a:solidFill>
                  <a:schemeClr val="accent5">
                    <a:lumMod val="50000"/>
                  </a:schemeClr>
                </a:solidFill>
              </a:rPr>
              <a:t>Eντ</a:t>
            </a:r>
            <a:r>
              <a:rPr lang="en-GB" sz="1350" dirty="0">
                <a:solidFill>
                  <a:schemeClr val="accent5">
                    <a:lumMod val="50000"/>
                  </a:schemeClr>
                </a:solidFill>
              </a:rPr>
              <a:t>ατικοποίηση των ελέγχων διαρροών και βελτιστοποίηση του εξοπλισμού εξοικονόμησης νερού. </a:t>
            </a:r>
          </a:p>
          <a:p>
            <a:pPr algn="just">
              <a:spcBef>
                <a:spcPts val="0"/>
              </a:spcBef>
            </a:pPr>
            <a:r>
              <a:rPr lang="el-GR" sz="1350" dirty="0">
                <a:solidFill>
                  <a:schemeClr val="accent5">
                    <a:lumMod val="50000"/>
                  </a:schemeClr>
                </a:solidFill>
              </a:rPr>
              <a:t>Ενίσχυση των δράσεων</a:t>
            </a:r>
            <a:r>
              <a:rPr lang="en-GB" sz="1350" dirty="0">
                <a:solidFill>
                  <a:schemeClr val="accent5">
                    <a:lumMod val="50000"/>
                  </a:schemeClr>
                </a:solidFill>
              </a:rPr>
              <a:t> </a:t>
            </a:r>
            <a:r>
              <a:rPr lang="en-GB" sz="1350" dirty="0" err="1">
                <a:solidFill>
                  <a:schemeClr val="accent5">
                    <a:lumMod val="50000"/>
                  </a:schemeClr>
                </a:solidFill>
              </a:rPr>
              <a:t>ενημέρωσης</a:t>
            </a:r>
            <a:r>
              <a:rPr lang="en-GB" sz="1350" dirty="0">
                <a:solidFill>
                  <a:schemeClr val="accent5">
                    <a:lumMod val="50000"/>
                  </a:schemeClr>
                </a:solidFill>
              </a:rPr>
              <a:t> και </a:t>
            </a:r>
            <a:r>
              <a:rPr lang="en-GB" sz="1350" dirty="0" err="1">
                <a:solidFill>
                  <a:schemeClr val="accent5">
                    <a:lumMod val="50000"/>
                  </a:schemeClr>
                </a:solidFill>
              </a:rPr>
              <a:t>ευ</a:t>
            </a:r>
            <a:r>
              <a:rPr lang="en-GB" sz="1350" dirty="0">
                <a:solidFill>
                  <a:schemeClr val="accent5">
                    <a:lumMod val="50000"/>
                  </a:schemeClr>
                </a:solidFill>
              </a:rPr>
              <a:t>αισθητοποίησης τόσο του προσωπικού όσο και των επισκεπτών σχετικά με την ορθολογική χρήση του νερού και τις πρακτικές εξοικονόμησης. </a:t>
            </a:r>
          </a:p>
          <a:p>
            <a:pPr marL="0" indent="0" algn="just">
              <a:buNone/>
            </a:pPr>
            <a:r>
              <a:rPr lang="en-GB" sz="1350" dirty="0" err="1">
                <a:solidFill>
                  <a:schemeClr val="accent5">
                    <a:lumMod val="50000"/>
                  </a:schemeClr>
                </a:solidFill>
              </a:rPr>
              <a:t>Μέσω</a:t>
            </a:r>
            <a:r>
              <a:rPr lang="en-GB" sz="1350" dirty="0">
                <a:solidFill>
                  <a:schemeClr val="accent5">
                    <a:lumMod val="50000"/>
                  </a:schemeClr>
                </a:solidFill>
              </a:rPr>
              <a:t> </a:t>
            </a:r>
            <a:r>
              <a:rPr lang="en-GB" sz="1350" dirty="0" err="1">
                <a:solidFill>
                  <a:schemeClr val="accent5">
                    <a:lumMod val="50000"/>
                  </a:schemeClr>
                </a:solidFill>
              </a:rPr>
              <a:t>της</a:t>
            </a:r>
            <a:r>
              <a:rPr lang="en-GB" sz="1350" dirty="0">
                <a:solidFill>
                  <a:schemeClr val="accent5">
                    <a:lumMod val="50000"/>
                  </a:schemeClr>
                </a:solidFill>
              </a:rPr>
              <a:t> </a:t>
            </a:r>
            <a:r>
              <a:rPr lang="en-GB" sz="1350" dirty="0" err="1">
                <a:solidFill>
                  <a:schemeClr val="accent5">
                    <a:lumMod val="50000"/>
                  </a:schemeClr>
                </a:solidFill>
              </a:rPr>
              <a:t>συστημ</a:t>
            </a:r>
            <a:r>
              <a:rPr lang="en-GB" sz="1350" dirty="0">
                <a:solidFill>
                  <a:schemeClr val="accent5">
                    <a:lumMod val="50000"/>
                  </a:schemeClr>
                </a:solidFill>
              </a:rPr>
              <a:t>ατικής παρακολούθησης της κατανάλωσης και της εφαρμογής κατάλληλων μέτρων, το ξενοδοχείο επιδιώκει τη βελτίωση της αποδοτικότητας χρήσης του νερού και τη σταδιακή προσέγγιση του καθορισμένου στόχου κατανάλωσης.</a:t>
            </a:r>
          </a:p>
        </p:txBody>
      </p:sp>
      <p:pic>
        <p:nvPicPr>
          <p:cNvPr id="5" name="Picture 4">
            <a:extLst>
              <a:ext uri="{FF2B5EF4-FFF2-40B4-BE49-F238E27FC236}">
                <a16:creationId xmlns:a16="http://schemas.microsoft.com/office/drawing/2014/main" id="{95CEA41D-D874-00F7-96A6-C1825DF4EE36}"/>
              </a:ext>
            </a:extLst>
          </p:cNvPr>
          <p:cNvPicPr>
            <a:picLocks noChangeAspect="1"/>
          </p:cNvPicPr>
          <p:nvPr/>
        </p:nvPicPr>
        <p:blipFill>
          <a:blip r:embed="rId3"/>
          <a:srcRect l="2460" r="2331"/>
          <a:stretch>
            <a:fillRect/>
          </a:stretch>
        </p:blipFill>
        <p:spPr>
          <a:xfrm>
            <a:off x="6346368" y="174127"/>
            <a:ext cx="5852104" cy="1952964"/>
          </a:xfrm>
          <a:prstGeom prst="rect">
            <a:avLst/>
          </a:prstGeom>
        </p:spPr>
      </p:pic>
      <p:pic>
        <p:nvPicPr>
          <p:cNvPr id="4" name="Picture 3">
            <a:extLst>
              <a:ext uri="{FF2B5EF4-FFF2-40B4-BE49-F238E27FC236}">
                <a16:creationId xmlns:a16="http://schemas.microsoft.com/office/drawing/2014/main" id="{6D815135-4534-FD3F-AA7D-68961DBEDC6B}"/>
              </a:ext>
            </a:extLst>
          </p:cNvPr>
          <p:cNvPicPr>
            <a:picLocks noChangeAspect="1"/>
          </p:cNvPicPr>
          <p:nvPr/>
        </p:nvPicPr>
        <p:blipFill>
          <a:blip r:embed="rId4"/>
          <a:srcRect r="60396"/>
          <a:stretch>
            <a:fillRect/>
          </a:stretch>
        </p:blipFill>
        <p:spPr>
          <a:xfrm>
            <a:off x="4036458" y="279157"/>
            <a:ext cx="2386211" cy="191248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08C1FE-976C-FE96-8915-05E19622D8D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511CB8-78B0-91A3-CE0A-957F82F3588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BAA9E83E-EC3B-E2AC-9BD7-4B37C24E2038}"/>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7E91B1-5A60-CBFA-A588-A8CCC09BC38F}"/>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DF388CC-2397-49EF-2FEB-135536F09130}"/>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6FB27BB-4D39-9648-FB6E-1F32836ECA14}"/>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53023DE1-7491-000C-6C06-7511A651C9BF}"/>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D1F33B3E-4661-1FAB-378C-B3FB2BE00671}"/>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F3A0F9CD-5DA5-73FF-BD46-DCACD1FE68A3}"/>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D599171D-B292-7F95-6B68-3229208F7FEB}"/>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317B4BAC-9866-ECFA-41F2-04202846F257}"/>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179B3392-BE28-651A-8094-909A47D2A2AC}"/>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418CCDE6-626E-C3EC-1244-DAD77DAED740}"/>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EEB9F7-2305-6CD6-0AC0-EB3DA6AE1809}"/>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rgbClr val="FFFFFF"/>
                </a:solidFill>
              </a:rPr>
              <a:t>WATER CONSUMPTION</a:t>
            </a:r>
            <a:endParaRPr lang="en-US" sz="3400" b="1" dirty="0">
              <a:solidFill>
                <a:srgbClr val="FFFFFF"/>
              </a:solidFill>
            </a:endParaRPr>
          </a:p>
        </p:txBody>
      </p:sp>
      <p:sp>
        <p:nvSpPr>
          <p:cNvPr id="19" name="Subtitle 2">
            <a:extLst>
              <a:ext uri="{FF2B5EF4-FFF2-40B4-BE49-F238E27FC236}">
                <a16:creationId xmlns:a16="http://schemas.microsoft.com/office/drawing/2014/main" id="{4712D209-E99C-FD88-E94F-33677C31A459}"/>
              </a:ext>
            </a:extLst>
          </p:cNvPr>
          <p:cNvSpPr txBox="1"/>
          <p:nvPr/>
        </p:nvSpPr>
        <p:spPr>
          <a:xfrm>
            <a:off x="4371446" y="3332092"/>
            <a:ext cx="7207263" cy="233179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en-GB" sz="1400" dirty="0">
                <a:solidFill>
                  <a:schemeClr val="accent5">
                    <a:lumMod val="50000"/>
                  </a:schemeClr>
                </a:solidFill>
              </a:rPr>
              <a:t>In 2025, water consumption remained at the same level as in 2024, at </a:t>
            </a:r>
            <a:r>
              <a:rPr lang="en-GB" sz="1400" b="1" dirty="0">
                <a:solidFill>
                  <a:schemeClr val="accent5">
                    <a:lumMod val="50000"/>
                  </a:schemeClr>
                </a:solidFill>
              </a:rPr>
              <a:t>0.31 m³/pppd</a:t>
            </a:r>
            <a:r>
              <a:rPr lang="en-GB" sz="1400" dirty="0">
                <a:solidFill>
                  <a:schemeClr val="accent5">
                    <a:lumMod val="50000"/>
                  </a:schemeClr>
                </a:solidFill>
              </a:rPr>
              <a:t>, and remained above the established target of </a:t>
            </a:r>
            <a:r>
              <a:rPr lang="en-GB" sz="1400" b="1" dirty="0">
                <a:solidFill>
                  <a:schemeClr val="accent5">
                    <a:lumMod val="50000"/>
                  </a:schemeClr>
                </a:solidFill>
              </a:rPr>
              <a:t>0.29 m³/pppd</a:t>
            </a:r>
            <a:r>
              <a:rPr lang="en-GB" sz="1400" dirty="0">
                <a:solidFill>
                  <a:schemeClr val="accent5">
                    <a:lumMod val="50000"/>
                  </a:schemeClr>
                </a:solidFill>
              </a:rPr>
              <a:t>. This result is associated with the further increase in occupancy, which rose by approximately </a:t>
            </a:r>
            <a:r>
              <a:rPr lang="en-GB" sz="1400" b="1" dirty="0">
                <a:solidFill>
                  <a:schemeClr val="accent5">
                    <a:lumMod val="50000"/>
                  </a:schemeClr>
                </a:solidFill>
              </a:rPr>
              <a:t>2.5%</a:t>
            </a:r>
            <a:r>
              <a:rPr lang="en-GB" sz="1400" dirty="0">
                <a:solidFill>
                  <a:schemeClr val="accent5">
                    <a:lumMod val="50000"/>
                  </a:schemeClr>
                </a:solidFill>
              </a:rPr>
              <a:t> compared with the previous year, as well as with the increased operation of the hotel’s all-inclusive services. The increased use of restaurants, laundry facilities, common areas and housekeeping services contributed to maintaining water consumption at these levels.</a:t>
            </a:r>
          </a:p>
          <a:p>
            <a:pPr marL="0" indent="0" algn="just">
              <a:spcBef>
                <a:spcPts val="0"/>
              </a:spcBef>
              <a:buNone/>
            </a:pPr>
            <a:endParaRPr lang="en-GB" sz="1400" dirty="0">
              <a:solidFill>
                <a:schemeClr val="accent5">
                  <a:lumMod val="50000"/>
                </a:schemeClr>
              </a:solidFill>
            </a:endParaRPr>
          </a:p>
          <a:p>
            <a:pPr marL="0" indent="0" algn="just">
              <a:spcBef>
                <a:spcPts val="0"/>
              </a:spcBef>
              <a:buNone/>
            </a:pPr>
            <a:r>
              <a:rPr lang="en-GB" sz="1400" dirty="0">
                <a:solidFill>
                  <a:schemeClr val="accent5">
                    <a:lumMod val="50000"/>
                  </a:schemeClr>
                </a:solidFill>
              </a:rPr>
              <a:t>For 2026, the water consumption target will remain unchanged at </a:t>
            </a:r>
            <a:r>
              <a:rPr lang="en-GB" sz="1400" b="1" dirty="0">
                <a:solidFill>
                  <a:schemeClr val="accent5">
                    <a:lumMod val="50000"/>
                  </a:schemeClr>
                </a:solidFill>
              </a:rPr>
              <a:t>0.29 m³/pppd</a:t>
            </a:r>
            <a:r>
              <a:rPr lang="en-GB" sz="1400" dirty="0">
                <a:solidFill>
                  <a:schemeClr val="accent5">
                    <a:lumMod val="50000"/>
                  </a:schemeClr>
                </a:solidFill>
              </a:rPr>
              <a:t>. Despite the increased operational requirements, the hotel plans to implement and assess additional measures aimed at improving the efficiency of water management and use, including:</a:t>
            </a:r>
          </a:p>
          <a:p>
            <a:pPr lvl="0" algn="just">
              <a:spcBef>
                <a:spcPts val="0"/>
              </a:spcBef>
            </a:pPr>
            <a:r>
              <a:rPr lang="en-GB" sz="1400" dirty="0">
                <a:solidFill>
                  <a:schemeClr val="accent5">
                    <a:lumMod val="50000"/>
                  </a:schemeClr>
                </a:solidFill>
              </a:rPr>
              <a:t>Installation of individual water meters in the kitchens and laundry facilities to enable more accurate monitoring, recording and management of water consumption.</a:t>
            </a:r>
          </a:p>
          <a:p>
            <a:pPr lvl="0" algn="just">
              <a:spcBef>
                <a:spcPts val="0"/>
              </a:spcBef>
            </a:pPr>
            <a:r>
              <a:rPr lang="en-GB" sz="1400" dirty="0">
                <a:solidFill>
                  <a:schemeClr val="accent5">
                    <a:lumMod val="50000"/>
                  </a:schemeClr>
                </a:solidFill>
              </a:rPr>
              <a:t>Use of the available water remaining in the hotel’s storage tanks for winter irrigation, where appropriate and feasible, with the aim of making more efficient use of available water resources.</a:t>
            </a:r>
          </a:p>
          <a:p>
            <a:pPr lvl="0" algn="just">
              <a:spcBef>
                <a:spcPts val="0"/>
              </a:spcBef>
            </a:pPr>
            <a:r>
              <a:rPr lang="en-GB" sz="1400" dirty="0">
                <a:solidFill>
                  <a:schemeClr val="accent5">
                    <a:lumMod val="50000"/>
                  </a:schemeClr>
                </a:solidFill>
              </a:rPr>
              <a:t>Intensification of leak detection checks and optimisation of water-saving equipment.</a:t>
            </a:r>
          </a:p>
          <a:p>
            <a:pPr lvl="0" algn="just">
              <a:spcBef>
                <a:spcPts val="0"/>
              </a:spcBef>
            </a:pPr>
            <a:r>
              <a:rPr lang="en-GB" sz="1400" dirty="0">
                <a:solidFill>
                  <a:schemeClr val="accent5">
                    <a:lumMod val="50000"/>
                  </a:schemeClr>
                </a:solidFill>
              </a:rPr>
              <a:t>Enhancement of information and awareness-raising initiatives for employees and guests regarding the responsible use of water and water-saving practices.</a:t>
            </a:r>
          </a:p>
          <a:p>
            <a:pPr marL="0" indent="0" algn="just">
              <a:spcBef>
                <a:spcPts val="0"/>
              </a:spcBef>
              <a:buNone/>
            </a:pPr>
            <a:endParaRPr lang="en-GB" sz="1400" dirty="0">
              <a:solidFill>
                <a:schemeClr val="accent5">
                  <a:lumMod val="50000"/>
                </a:schemeClr>
              </a:solidFill>
            </a:endParaRPr>
          </a:p>
          <a:p>
            <a:pPr marL="0" indent="0" algn="just">
              <a:spcBef>
                <a:spcPts val="0"/>
              </a:spcBef>
              <a:buNone/>
            </a:pPr>
            <a:r>
              <a:rPr lang="en-GB" sz="1400" dirty="0">
                <a:solidFill>
                  <a:schemeClr val="accent5">
                    <a:lumMod val="50000"/>
                  </a:schemeClr>
                </a:solidFill>
              </a:rPr>
              <a:t>Through the systematic monitoring of water consumption and the implementation of appropriate measures, the hotel aims to improve water-use efficiency and gradually move towards achieving the established consumption target.</a:t>
            </a:r>
          </a:p>
        </p:txBody>
      </p:sp>
      <p:pic>
        <p:nvPicPr>
          <p:cNvPr id="5" name="Picture 4">
            <a:extLst>
              <a:ext uri="{FF2B5EF4-FFF2-40B4-BE49-F238E27FC236}">
                <a16:creationId xmlns:a16="http://schemas.microsoft.com/office/drawing/2014/main" id="{E796D3C4-32C4-E42D-A605-FC3F48CF5DFA}"/>
              </a:ext>
            </a:extLst>
          </p:cNvPr>
          <p:cNvPicPr>
            <a:picLocks noChangeAspect="1"/>
          </p:cNvPicPr>
          <p:nvPr/>
        </p:nvPicPr>
        <p:blipFill>
          <a:blip r:embed="rId3"/>
          <a:srcRect l="2460" r="2331"/>
          <a:stretch>
            <a:fillRect/>
          </a:stretch>
        </p:blipFill>
        <p:spPr>
          <a:xfrm>
            <a:off x="6346368" y="174127"/>
            <a:ext cx="5852104" cy="1952964"/>
          </a:xfrm>
          <a:prstGeom prst="rect">
            <a:avLst/>
          </a:prstGeom>
        </p:spPr>
      </p:pic>
      <p:pic>
        <p:nvPicPr>
          <p:cNvPr id="4" name="Picture 3">
            <a:extLst>
              <a:ext uri="{FF2B5EF4-FFF2-40B4-BE49-F238E27FC236}">
                <a16:creationId xmlns:a16="http://schemas.microsoft.com/office/drawing/2014/main" id="{D2761FC8-1A30-2D1E-EA66-9C5A70CA9F18}"/>
              </a:ext>
            </a:extLst>
          </p:cNvPr>
          <p:cNvPicPr>
            <a:picLocks noChangeAspect="1"/>
          </p:cNvPicPr>
          <p:nvPr/>
        </p:nvPicPr>
        <p:blipFill>
          <a:blip r:embed="rId4"/>
          <a:srcRect r="60396"/>
          <a:stretch>
            <a:fillRect/>
          </a:stretch>
        </p:blipFill>
        <p:spPr>
          <a:xfrm>
            <a:off x="4036458" y="279157"/>
            <a:ext cx="2386211" cy="1912489"/>
          </a:xfrm>
          <a:prstGeom prst="rect">
            <a:avLst/>
          </a:prstGeom>
        </p:spPr>
      </p:pic>
    </p:spTree>
    <p:extLst>
      <p:ext uri="{BB962C8B-B14F-4D97-AF65-F5344CB8AC3E}">
        <p14:creationId xmlns:p14="http://schemas.microsoft.com/office/powerpoint/2010/main" val="32666946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4911B8-6B4B-7683-05E8-FB1AF3C1055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8989B0-09BC-7B5A-83F1-A3F20E3F731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A64AFAEC-65B8-96C9-65B9-FA608DBD8F07}"/>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249456-783E-7D35-C8FA-D40BA088E7DD}"/>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82A338-BE15-CD64-2F15-AF24F2783A17}"/>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C26AFB-65AF-90F1-6815-AB401912CF4D}"/>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120DFC17-C508-7A89-9FC0-E2A5AD9F7D07}"/>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0BA00EB4-739C-D2EE-4617-8E9422CB0424}"/>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6E564821-EADA-0D75-8DC6-C485014E850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D20DEBC-8D74-BB13-DD0E-0ABE9BC36789}"/>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BB6D9FF7-AA6A-D2E2-F172-FFBDD649A908}"/>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7D840CEB-1E03-398F-44D6-39F8C94A65C3}"/>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93CEAA8-7DB2-88D2-6EDB-A8B52AB95C3C}"/>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4FEE39-F105-D5C5-5995-0B42ABC6C714}"/>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chemeClr val="bg1"/>
                </a:solidFill>
              </a:rPr>
              <a:t>Κατα</a:t>
            </a:r>
            <a:r>
              <a:rPr lang="en-GB" sz="3400" b="1" dirty="0" err="1">
                <a:solidFill>
                  <a:schemeClr val="bg1"/>
                </a:solidFill>
              </a:rPr>
              <a:t>νάλωση</a:t>
            </a:r>
            <a:r>
              <a:rPr lang="en-GB" sz="3400" b="1" dirty="0">
                <a:solidFill>
                  <a:schemeClr val="bg1"/>
                </a:solidFill>
              </a:rPr>
              <a:t> Κα</a:t>
            </a:r>
            <a:r>
              <a:rPr lang="en-GB" sz="3400" b="1" dirty="0" err="1">
                <a:solidFill>
                  <a:schemeClr val="bg1"/>
                </a:solidFill>
              </a:rPr>
              <a:t>υσίμων</a:t>
            </a:r>
            <a:r>
              <a:rPr lang="en-GB" sz="3400" b="1" dirty="0">
                <a:solidFill>
                  <a:schemeClr val="bg1"/>
                </a:solidFill>
              </a:rPr>
              <a:t> (</a:t>
            </a:r>
            <a:r>
              <a:rPr lang="en-GB" sz="3400" b="1" dirty="0" err="1">
                <a:solidFill>
                  <a:schemeClr val="bg1"/>
                </a:solidFill>
              </a:rPr>
              <a:t>Πετρέλ</a:t>
            </a:r>
            <a:r>
              <a:rPr lang="en-GB" sz="3400" b="1" dirty="0">
                <a:solidFill>
                  <a:schemeClr val="bg1"/>
                </a:solidFill>
              </a:rPr>
              <a:t>αιο &amp; LPG)</a:t>
            </a:r>
            <a:endParaRPr lang="en-GB" sz="3400" dirty="0">
              <a:solidFill>
                <a:schemeClr val="bg1"/>
              </a:solidFill>
            </a:endParaRPr>
          </a:p>
        </p:txBody>
      </p:sp>
      <p:sp>
        <p:nvSpPr>
          <p:cNvPr id="19" name="Subtitle 2">
            <a:extLst>
              <a:ext uri="{FF2B5EF4-FFF2-40B4-BE49-F238E27FC236}">
                <a16:creationId xmlns:a16="http://schemas.microsoft.com/office/drawing/2014/main" id="{D2D0B57F-92BC-6208-5995-5001B5135D66}"/>
              </a:ext>
            </a:extLst>
          </p:cNvPr>
          <p:cNvSpPr txBox="1"/>
          <p:nvPr/>
        </p:nvSpPr>
        <p:spPr>
          <a:xfrm>
            <a:off x="4153359" y="2501977"/>
            <a:ext cx="7918898" cy="43107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GB" sz="1300" dirty="0">
              <a:highlight>
                <a:srgbClr val="FFFF00"/>
              </a:highlight>
            </a:endParaRPr>
          </a:p>
        </p:txBody>
      </p:sp>
      <p:pic>
        <p:nvPicPr>
          <p:cNvPr id="6" name="Picture 5">
            <a:extLst>
              <a:ext uri="{FF2B5EF4-FFF2-40B4-BE49-F238E27FC236}">
                <a16:creationId xmlns:a16="http://schemas.microsoft.com/office/drawing/2014/main" id="{AAA5D5FC-047B-C087-050B-DAC15DF5E61E}"/>
              </a:ext>
            </a:extLst>
          </p:cNvPr>
          <p:cNvPicPr>
            <a:picLocks noChangeAspect="1"/>
          </p:cNvPicPr>
          <p:nvPr/>
        </p:nvPicPr>
        <p:blipFill>
          <a:blip r:embed="rId3"/>
          <a:stretch>
            <a:fillRect/>
          </a:stretch>
        </p:blipFill>
        <p:spPr>
          <a:xfrm>
            <a:off x="6185792" y="155546"/>
            <a:ext cx="5977281" cy="1896745"/>
          </a:xfrm>
          <a:prstGeom prst="rect">
            <a:avLst/>
          </a:prstGeom>
        </p:spPr>
      </p:pic>
      <p:pic>
        <p:nvPicPr>
          <p:cNvPr id="9" name="Picture 8">
            <a:extLst>
              <a:ext uri="{FF2B5EF4-FFF2-40B4-BE49-F238E27FC236}">
                <a16:creationId xmlns:a16="http://schemas.microsoft.com/office/drawing/2014/main" id="{0D75EC60-24D4-5921-4E68-9FAD2E9C930C}"/>
              </a:ext>
            </a:extLst>
          </p:cNvPr>
          <p:cNvPicPr>
            <a:picLocks noChangeAspect="1"/>
          </p:cNvPicPr>
          <p:nvPr/>
        </p:nvPicPr>
        <p:blipFill>
          <a:blip r:embed="rId4"/>
          <a:srcRect l="3687" r="3533"/>
          <a:stretch>
            <a:fillRect/>
          </a:stretch>
        </p:blipFill>
        <p:spPr>
          <a:xfrm>
            <a:off x="4099101" y="243083"/>
            <a:ext cx="2155700" cy="1685926"/>
          </a:xfrm>
          <a:prstGeom prst="rect">
            <a:avLst/>
          </a:prstGeom>
        </p:spPr>
      </p:pic>
      <p:sp>
        <p:nvSpPr>
          <p:cNvPr id="11" name="Title 1">
            <a:extLst>
              <a:ext uri="{FF2B5EF4-FFF2-40B4-BE49-F238E27FC236}">
                <a16:creationId xmlns:a16="http://schemas.microsoft.com/office/drawing/2014/main" id="{E05E6385-F153-273C-129D-C92A6FBCC455}"/>
              </a:ext>
            </a:extLst>
          </p:cNvPr>
          <p:cNvSpPr txBox="1">
            <a:spLocks/>
          </p:cNvSpPr>
          <p:nvPr/>
        </p:nvSpPr>
        <p:spPr>
          <a:xfrm>
            <a:off x="4143841" y="2192993"/>
            <a:ext cx="8157728" cy="46197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200" dirty="0">
                <a:solidFill>
                  <a:schemeClr val="accent5">
                    <a:lumMod val="50000"/>
                  </a:schemeClr>
                </a:solidFill>
              </a:rPr>
              <a:t>Η κατα</a:t>
            </a:r>
            <a:r>
              <a:rPr lang="en-GB" sz="1200" dirty="0" err="1">
                <a:solidFill>
                  <a:schemeClr val="accent5">
                    <a:lumMod val="50000"/>
                  </a:schemeClr>
                </a:solidFill>
              </a:rPr>
              <a:t>νάλωση</a:t>
            </a:r>
            <a:r>
              <a:rPr lang="en-GB" sz="1200" dirty="0">
                <a:solidFill>
                  <a:schemeClr val="accent5">
                    <a:lumMod val="50000"/>
                  </a:schemeClr>
                </a:solidFill>
              </a:rPr>
              <a:t> κα</a:t>
            </a:r>
            <a:r>
              <a:rPr lang="en-GB" sz="1200" dirty="0" err="1">
                <a:solidFill>
                  <a:schemeClr val="accent5">
                    <a:lumMod val="50000"/>
                  </a:schemeClr>
                </a:solidFill>
              </a:rPr>
              <a:t>υσίμων</a:t>
            </a:r>
            <a:r>
              <a:rPr lang="en-GB" sz="1200" dirty="0">
                <a:solidFill>
                  <a:schemeClr val="accent5">
                    <a:lumMod val="50000"/>
                  </a:schemeClr>
                </a:solidFill>
              </a:rPr>
              <a:t> </a:t>
            </a:r>
            <a:r>
              <a:rPr lang="en-GB" sz="1200" dirty="0" err="1">
                <a:solidFill>
                  <a:schemeClr val="accent5">
                    <a:lumMod val="50000"/>
                  </a:schemeClr>
                </a:solidFill>
              </a:rPr>
              <a:t>του</a:t>
            </a:r>
            <a:r>
              <a:rPr lang="en-GB" sz="1200" dirty="0">
                <a:solidFill>
                  <a:schemeClr val="accent5">
                    <a:lumMod val="50000"/>
                  </a:schemeClr>
                </a:solidFill>
              </a:rPr>
              <a:t> </a:t>
            </a:r>
            <a:r>
              <a:rPr lang="en-GB" sz="1200" dirty="0" err="1">
                <a:solidFill>
                  <a:schemeClr val="accent5">
                    <a:lumMod val="50000"/>
                  </a:schemeClr>
                </a:solidFill>
              </a:rPr>
              <a:t>ξενοδοχείου</a:t>
            </a:r>
            <a:r>
              <a:rPr lang="en-GB" sz="1200" dirty="0">
                <a:solidFill>
                  <a:schemeClr val="accent5">
                    <a:lumMod val="50000"/>
                  </a:schemeClr>
                </a:solidFill>
              </a:rPr>
              <a:t> πα</a:t>
            </a:r>
            <a:r>
              <a:rPr lang="en-GB" sz="1200" dirty="0" err="1">
                <a:solidFill>
                  <a:schemeClr val="accent5">
                    <a:lumMod val="50000"/>
                  </a:schemeClr>
                </a:solidFill>
              </a:rPr>
              <a:t>ρουσί</a:t>
            </a:r>
            <a:r>
              <a:rPr lang="en-GB" sz="1200" dirty="0">
                <a:solidFill>
                  <a:schemeClr val="accent5">
                    <a:lumMod val="50000"/>
                  </a:schemeClr>
                </a:solidFill>
              </a:rPr>
              <a:t>ασε αυξητική τάση κατά το 2024, με την πραγματική επίδοση να διαμορφώνεται στα 6,37 kWh/pppd έναντι στόχου 5,46 kWh/pppd. Η α</a:t>
            </a:r>
            <a:r>
              <a:rPr lang="en-GB" sz="1200" dirty="0" err="1">
                <a:solidFill>
                  <a:schemeClr val="accent5">
                    <a:lumMod val="50000"/>
                  </a:schemeClr>
                </a:solidFill>
              </a:rPr>
              <a:t>ύξηση</a:t>
            </a:r>
            <a:r>
              <a:rPr lang="en-GB" sz="1200" dirty="0">
                <a:solidFill>
                  <a:schemeClr val="accent5">
                    <a:lumMod val="50000"/>
                  </a:schemeClr>
                </a:solidFill>
              </a:rPr>
              <a:t> α</a:t>
            </a:r>
            <a:r>
              <a:rPr lang="en-GB" sz="1200" dirty="0" err="1">
                <a:solidFill>
                  <a:schemeClr val="accent5">
                    <a:lumMod val="50000"/>
                  </a:schemeClr>
                </a:solidFill>
              </a:rPr>
              <a:t>υτή</a:t>
            </a:r>
            <a:r>
              <a:rPr lang="en-GB" sz="1200" dirty="0">
                <a:solidFill>
                  <a:schemeClr val="accent5">
                    <a:lumMod val="50000"/>
                  </a:schemeClr>
                </a:solidFill>
              </a:rPr>
              <a:t> </a:t>
            </a:r>
            <a:r>
              <a:rPr lang="en-GB" sz="1200" dirty="0" err="1">
                <a:solidFill>
                  <a:schemeClr val="accent5">
                    <a:lumMod val="50000"/>
                  </a:schemeClr>
                </a:solidFill>
              </a:rPr>
              <a:t>οφείλετ</a:t>
            </a:r>
            <a:r>
              <a:rPr lang="en-GB" sz="1200" dirty="0">
                <a:solidFill>
                  <a:schemeClr val="accent5">
                    <a:lumMod val="50000"/>
                  </a:schemeClr>
                </a:solidFill>
              </a:rPr>
              <a:t>αι σε συνδυασμό λειτουργικών και εξωτερικών παραγόντων που επηρέασαν σημαντικά τις ενεργειακές ανάγκες της μονάδας.</a:t>
            </a:r>
          </a:p>
          <a:p>
            <a:pPr algn="just"/>
            <a:endParaRPr lang="en-GB" sz="1200" dirty="0">
              <a:solidFill>
                <a:schemeClr val="accent5">
                  <a:lumMod val="50000"/>
                </a:schemeClr>
              </a:solidFill>
            </a:endParaRPr>
          </a:p>
          <a:p>
            <a:pPr algn="just"/>
            <a:r>
              <a:rPr lang="en-GB" sz="1200" dirty="0">
                <a:solidFill>
                  <a:schemeClr val="accent5">
                    <a:lumMod val="50000"/>
                  </a:schemeClr>
                </a:solidFill>
              </a:rPr>
              <a:t>To 2024 πραγματοποιήθηκαν σημαντικές επεκτάσεις και αναβαθμίσεις στις εγκαταστάσεις του ξενοδοχείου, οι οποίες επηρέασαν άμεσα την κατανάλωση καυσίμων. </a:t>
            </a:r>
            <a:r>
              <a:rPr lang="en-GB" sz="1200" dirty="0" err="1">
                <a:solidFill>
                  <a:schemeClr val="accent5">
                    <a:lumMod val="50000"/>
                  </a:schemeClr>
                </a:solidFill>
              </a:rPr>
              <a:t>Συγκεκριμέν</a:t>
            </a:r>
            <a:r>
              <a:rPr lang="en-GB" sz="1200" dirty="0">
                <a:solidFill>
                  <a:schemeClr val="accent5">
                    <a:lumMod val="50000"/>
                  </a:schemeClr>
                </a:solidFill>
              </a:rPr>
              <a:t>α, η διεύρυνση της κουζίνας, η προσθήκη νέου εξοπλισμού σιδερώματος, καθώς και η πλήρης ενσωμάτωση της λειτουργίας του πλυντηρίου εντός της μονάδας, αύξησαν τις συνολικές ενεργειακές απαιτήσεις και τη χρήση LPG και πετρελαίου. Κα</a:t>
            </a:r>
            <a:r>
              <a:rPr lang="en-GB" sz="1200" dirty="0" err="1">
                <a:solidFill>
                  <a:schemeClr val="accent5">
                    <a:lumMod val="50000"/>
                  </a:schemeClr>
                </a:solidFill>
              </a:rPr>
              <a:t>θώς</a:t>
            </a:r>
            <a:r>
              <a:rPr lang="en-GB" sz="1200" dirty="0">
                <a:solidFill>
                  <a:schemeClr val="accent5">
                    <a:lumMod val="50000"/>
                  </a:schemeClr>
                </a:solidFill>
              </a:rPr>
              <a:t> </a:t>
            </a:r>
            <a:r>
              <a:rPr lang="en-GB" sz="1200" dirty="0" err="1">
                <a:solidFill>
                  <a:schemeClr val="accent5">
                    <a:lumMod val="50000"/>
                  </a:schemeClr>
                </a:solidFill>
              </a:rPr>
              <a:t>οι</a:t>
            </a:r>
            <a:r>
              <a:rPr lang="en-GB" sz="1200" dirty="0">
                <a:solidFill>
                  <a:schemeClr val="accent5">
                    <a:lumMod val="50000"/>
                  </a:schemeClr>
                </a:solidFill>
              </a:rPr>
              <a:t> </a:t>
            </a:r>
            <a:r>
              <a:rPr lang="en-GB" sz="1200" dirty="0" err="1">
                <a:solidFill>
                  <a:schemeClr val="accent5">
                    <a:lumMod val="50000"/>
                  </a:schemeClr>
                </a:solidFill>
              </a:rPr>
              <a:t>εγκ</a:t>
            </a:r>
            <a:r>
              <a:rPr lang="en-GB" sz="1200" dirty="0">
                <a:solidFill>
                  <a:schemeClr val="accent5">
                    <a:lumMod val="50000"/>
                  </a:schemeClr>
                </a:solidFill>
              </a:rPr>
              <a:t>αταστάσεις αυτές αποτελούν πλέον μόνιμο μέρος της λειτουργίας του ξενοδοχείου, κρίθηκε αναγκαία η αναπροσαρμογή των ενεργειακών στόχων ώστε να ανταποκρίνονται πιο ρεαλιστικά στις νέες επιχειρησιακές ανάγκες.</a:t>
            </a:r>
          </a:p>
          <a:p>
            <a:pPr algn="just"/>
            <a:endParaRPr lang="en-GB" sz="1200" dirty="0">
              <a:solidFill>
                <a:schemeClr val="accent5">
                  <a:lumMod val="50000"/>
                </a:schemeClr>
              </a:solidFill>
            </a:endParaRPr>
          </a:p>
          <a:p>
            <a:pPr algn="just"/>
            <a:r>
              <a:rPr lang="en-GB" sz="1200" dirty="0" err="1">
                <a:solidFill>
                  <a:schemeClr val="accent5">
                    <a:lumMod val="50000"/>
                  </a:schemeClr>
                </a:solidFill>
              </a:rPr>
              <a:t>Γι</a:t>
            </a:r>
            <a:r>
              <a:rPr lang="en-GB" sz="1200" dirty="0">
                <a:solidFill>
                  <a:schemeClr val="accent5">
                    <a:lumMod val="50000"/>
                  </a:schemeClr>
                </a:solidFill>
              </a:rPr>
              <a:t>α το 2025, ο στόχος κατανάλωσης αναθεωρήθηκε στα 6,12 kWh/pppd. </a:t>
            </a:r>
            <a:r>
              <a:rPr lang="en-GB" sz="1200" dirty="0" err="1">
                <a:solidFill>
                  <a:schemeClr val="accent5">
                    <a:lumMod val="50000"/>
                  </a:schemeClr>
                </a:solidFill>
              </a:rPr>
              <a:t>Ωστόσο</a:t>
            </a:r>
            <a:r>
              <a:rPr lang="en-GB" sz="1200" dirty="0">
                <a:solidFill>
                  <a:schemeClr val="accent5">
                    <a:lumMod val="50000"/>
                  </a:schemeClr>
                </a:solidFill>
              </a:rPr>
              <a:t>, η πρα</a:t>
            </a:r>
            <a:r>
              <a:rPr lang="en-GB" sz="1200" dirty="0" err="1">
                <a:solidFill>
                  <a:schemeClr val="accent5">
                    <a:lumMod val="50000"/>
                  </a:schemeClr>
                </a:solidFill>
              </a:rPr>
              <a:t>γμ</a:t>
            </a:r>
            <a:r>
              <a:rPr lang="en-GB" sz="1200" dirty="0">
                <a:solidFill>
                  <a:schemeClr val="accent5">
                    <a:lumMod val="50000"/>
                  </a:schemeClr>
                </a:solidFill>
              </a:rPr>
              <a:t>ατική κατανάλωση διαμορφώθηκε στα 6,75 kWh/pppd, παραμένοντας υψηλότερη από το επιθυμητό επίπεδο. Η απ</a:t>
            </a:r>
            <a:r>
              <a:rPr lang="en-GB" sz="1200" dirty="0" err="1">
                <a:solidFill>
                  <a:schemeClr val="accent5">
                    <a:lumMod val="50000"/>
                  </a:schemeClr>
                </a:solidFill>
              </a:rPr>
              <a:t>όκλιση</a:t>
            </a:r>
            <a:r>
              <a:rPr lang="en-GB" sz="1200" dirty="0">
                <a:solidFill>
                  <a:schemeClr val="accent5">
                    <a:lumMod val="50000"/>
                  </a:schemeClr>
                </a:solidFill>
              </a:rPr>
              <a:t> α</a:t>
            </a:r>
            <a:r>
              <a:rPr lang="en-GB" sz="1200" dirty="0" err="1">
                <a:solidFill>
                  <a:schemeClr val="accent5">
                    <a:lumMod val="50000"/>
                  </a:schemeClr>
                </a:solidFill>
              </a:rPr>
              <a:t>υτή</a:t>
            </a:r>
            <a:r>
              <a:rPr lang="en-GB" sz="1200" dirty="0">
                <a:solidFill>
                  <a:schemeClr val="accent5">
                    <a:lumMod val="50000"/>
                  </a:schemeClr>
                </a:solidFill>
              </a:rPr>
              <a:t> </a:t>
            </a:r>
            <a:r>
              <a:rPr lang="en-GB" sz="1200" dirty="0" err="1">
                <a:solidFill>
                  <a:schemeClr val="accent5">
                    <a:lumMod val="50000"/>
                  </a:schemeClr>
                </a:solidFill>
              </a:rPr>
              <a:t>συνδέετ</a:t>
            </a:r>
            <a:r>
              <a:rPr lang="en-GB" sz="1200" dirty="0">
                <a:solidFill>
                  <a:schemeClr val="accent5">
                    <a:lumMod val="50000"/>
                  </a:schemeClr>
                </a:solidFill>
              </a:rPr>
              <a:t>αι κυρίως με την αυξημένη πληρότητα του ξενοδοχείου και την εντατικότερη λειτουργία των εγκαταστάσεων, ιδιαίτερα κατά τους χειμερινούς μήνες. Πα</a:t>
            </a:r>
            <a:r>
              <a:rPr lang="en-GB" sz="1200" dirty="0" err="1">
                <a:solidFill>
                  <a:schemeClr val="accent5">
                    <a:lumMod val="50000"/>
                  </a:schemeClr>
                </a:solidFill>
              </a:rPr>
              <a:t>ράλληλ</a:t>
            </a:r>
            <a:r>
              <a:rPr lang="en-GB" sz="1200" dirty="0">
                <a:solidFill>
                  <a:schemeClr val="accent5">
                    <a:lumMod val="50000"/>
                  </a:schemeClr>
                </a:solidFill>
              </a:rPr>
              <a:t>α, οι χαμηλές θερμοκρασίες που επικράτησαν κατά τη διάρκεια του έτους, σε συνδυασμό με τις αυξημένες απαιτήσεις των επισκεπτών για υψηλότερα επίπεδα θερμικής άνεσης, οδήγησαν σε μεγαλύτερη χρήση των συστημάτων θέρμανσης και παραγωγής ζεστού νερού χρήσης, επηρεάζοντας αντίστοιχα τη συνολική ενεργειακή κατανάλωση.</a:t>
            </a:r>
          </a:p>
          <a:p>
            <a:pPr algn="just"/>
            <a:endParaRPr lang="en-GB" sz="1200" dirty="0">
              <a:solidFill>
                <a:schemeClr val="accent5">
                  <a:lumMod val="50000"/>
                </a:schemeClr>
              </a:solidFill>
            </a:endParaRPr>
          </a:p>
          <a:p>
            <a:pPr algn="just"/>
            <a:r>
              <a:rPr lang="en-GB" sz="1200" dirty="0" err="1">
                <a:solidFill>
                  <a:schemeClr val="accent5">
                    <a:lumMod val="50000"/>
                  </a:schemeClr>
                </a:solidFill>
              </a:rPr>
              <a:t>Γι</a:t>
            </a:r>
            <a:r>
              <a:rPr lang="en-GB" sz="1200" dirty="0">
                <a:solidFill>
                  <a:schemeClr val="accent5">
                    <a:lumMod val="50000"/>
                  </a:schemeClr>
                </a:solidFill>
              </a:rPr>
              <a:t>α το 2026, το ξενοδοχείο έχει θέσει ως στόχο κατανάλωσης καυσίμων τα </a:t>
            </a:r>
            <a:r>
              <a:rPr lang="en-GB" sz="1200" b="1" dirty="0">
                <a:solidFill>
                  <a:schemeClr val="accent5">
                    <a:lumMod val="50000"/>
                  </a:schemeClr>
                </a:solidFill>
              </a:rPr>
              <a:t>6,00 kWh/pppd</a:t>
            </a:r>
            <a:r>
              <a:rPr lang="en-GB" sz="1200" dirty="0">
                <a:solidFill>
                  <a:schemeClr val="accent5">
                    <a:lumMod val="50000"/>
                  </a:schemeClr>
                </a:solidFill>
              </a:rPr>
              <a:t>, με σκοπό τη βελτίωση της ενεργειακής του επίδοσης και τον περιορισμό της κατανάλωσης καυσίμων στις επιμέρους λειτουργίες του. </a:t>
            </a:r>
            <a:r>
              <a:rPr lang="en-GB" sz="1200" dirty="0" err="1">
                <a:solidFill>
                  <a:schemeClr val="accent5">
                    <a:lumMod val="50000"/>
                  </a:schemeClr>
                </a:solidFill>
              </a:rPr>
              <a:t>Γι</a:t>
            </a:r>
            <a:r>
              <a:rPr lang="en-GB" sz="1200" dirty="0">
                <a:solidFill>
                  <a:schemeClr val="accent5">
                    <a:lumMod val="50000"/>
                  </a:schemeClr>
                </a:solidFill>
              </a:rPr>
              <a:t>α την υποστήριξη του στόχου του 2026, το ξενοδοχείο προγραμματίζει την εφαρμογή και αξιολόγηση δράσεων όπως:</a:t>
            </a:r>
          </a:p>
          <a:p>
            <a:pPr marL="171450" lvl="0" indent="-171450" algn="just">
              <a:buFont typeface="Arial" panose="020B0604020202020204" pitchFamily="34" charset="0"/>
              <a:buChar char="•"/>
            </a:pPr>
            <a:r>
              <a:rPr lang="en-GB" sz="1200" dirty="0">
                <a:solidFill>
                  <a:schemeClr val="accent5">
                    <a:lumMod val="50000"/>
                  </a:schemeClr>
                </a:solidFill>
              </a:rPr>
              <a:t>α</a:t>
            </a:r>
            <a:r>
              <a:rPr lang="en-GB" sz="1200" dirty="0" err="1">
                <a:solidFill>
                  <a:schemeClr val="accent5">
                    <a:lumMod val="50000"/>
                  </a:schemeClr>
                </a:solidFill>
              </a:rPr>
              <a:t>ξιολόγηση</a:t>
            </a:r>
            <a:r>
              <a:rPr lang="en-GB" sz="1200" dirty="0">
                <a:solidFill>
                  <a:schemeClr val="accent5">
                    <a:lumMod val="50000"/>
                  </a:schemeClr>
                </a:solidFill>
              </a:rPr>
              <a:t> και </a:t>
            </a:r>
            <a:r>
              <a:rPr lang="en-GB" sz="1200" dirty="0" err="1">
                <a:solidFill>
                  <a:schemeClr val="accent5">
                    <a:lumMod val="50000"/>
                  </a:schemeClr>
                </a:solidFill>
              </a:rPr>
              <a:t>διερεύνηση</a:t>
            </a:r>
            <a:r>
              <a:rPr lang="en-GB" sz="1200" dirty="0">
                <a:solidFill>
                  <a:schemeClr val="accent5">
                    <a:lumMod val="50000"/>
                  </a:schemeClr>
                </a:solidFill>
              </a:rPr>
              <a:t> </a:t>
            </a:r>
            <a:r>
              <a:rPr lang="en-GB" sz="1200" dirty="0" err="1">
                <a:solidFill>
                  <a:schemeClr val="accent5">
                    <a:lumMod val="50000"/>
                  </a:schemeClr>
                </a:solidFill>
              </a:rPr>
              <a:t>τεχνολογιών</a:t>
            </a:r>
            <a:r>
              <a:rPr lang="en-GB" sz="1200" dirty="0">
                <a:solidFill>
                  <a:schemeClr val="accent5">
                    <a:lumMod val="50000"/>
                  </a:schemeClr>
                </a:solidFill>
              </a:rPr>
              <a:t> </a:t>
            </a:r>
            <a:r>
              <a:rPr lang="en-GB" sz="1200" dirty="0" err="1">
                <a:solidFill>
                  <a:schemeClr val="accent5">
                    <a:lumMod val="50000"/>
                  </a:schemeClr>
                </a:solidFill>
              </a:rPr>
              <a:t>με</a:t>
            </a:r>
            <a:r>
              <a:rPr lang="en-GB" sz="1200" dirty="0">
                <a:solidFill>
                  <a:schemeClr val="accent5">
                    <a:lumMod val="50000"/>
                  </a:schemeClr>
                </a:solidFill>
              </a:rPr>
              <a:t> β</a:t>
            </a:r>
            <a:r>
              <a:rPr lang="en-GB" sz="1200" dirty="0" err="1">
                <a:solidFill>
                  <a:schemeClr val="accent5">
                    <a:lumMod val="50000"/>
                  </a:schemeClr>
                </a:solidFill>
              </a:rPr>
              <a:t>ελτιωμένη</a:t>
            </a:r>
            <a:r>
              <a:rPr lang="en-GB" sz="1200" dirty="0">
                <a:solidFill>
                  <a:schemeClr val="accent5">
                    <a:lumMod val="50000"/>
                  </a:schemeClr>
                </a:solidFill>
              </a:rPr>
              <a:t> </a:t>
            </a:r>
            <a:r>
              <a:rPr lang="en-GB" sz="1200" dirty="0" err="1">
                <a:solidFill>
                  <a:schemeClr val="accent5">
                    <a:lumMod val="50000"/>
                  </a:schemeClr>
                </a:solidFill>
              </a:rPr>
              <a:t>ενεργει</a:t>
            </a:r>
            <a:r>
              <a:rPr lang="en-GB" sz="1200" dirty="0">
                <a:solidFill>
                  <a:schemeClr val="accent5">
                    <a:lumMod val="50000"/>
                  </a:schemeClr>
                </a:solidFill>
              </a:rPr>
              <a:t>ακή απόδοση για τους υφιστάμενους λέβητες, όπου αυτό είναι τεχνικά και οικονομικά εφικτό,</a:t>
            </a:r>
          </a:p>
          <a:p>
            <a:pPr marL="171450" lvl="0" indent="-171450" algn="just">
              <a:buFont typeface="Arial" panose="020B0604020202020204" pitchFamily="34" charset="0"/>
              <a:buChar char="•"/>
            </a:pPr>
            <a:r>
              <a:rPr lang="en-GB" sz="1200" dirty="0" err="1">
                <a:solidFill>
                  <a:schemeClr val="accent5">
                    <a:lumMod val="50000"/>
                  </a:schemeClr>
                </a:solidFill>
              </a:rPr>
              <a:t>συστημ</a:t>
            </a:r>
            <a:r>
              <a:rPr lang="en-GB" sz="1200" dirty="0">
                <a:solidFill>
                  <a:schemeClr val="accent5">
                    <a:lumMod val="50000"/>
                  </a:schemeClr>
                </a:solidFill>
              </a:rPr>
              <a:t>ατική παρακολούθηση και ανάλυση της κατανάλωσης ενέργειας για τον εντοπισμό δυνατοτήτων βελτίωσης,</a:t>
            </a:r>
          </a:p>
          <a:p>
            <a:pPr marL="171450" lvl="0" indent="-171450" algn="just">
              <a:buFont typeface="Arial" panose="020B0604020202020204" pitchFamily="34" charset="0"/>
              <a:buChar char="•"/>
            </a:pPr>
            <a:r>
              <a:rPr lang="en-GB" sz="1200" dirty="0">
                <a:solidFill>
                  <a:schemeClr val="accent5">
                    <a:lumMod val="50000"/>
                  </a:schemeClr>
                </a:solidFill>
              </a:rPr>
              <a:t>β</a:t>
            </a:r>
            <a:r>
              <a:rPr lang="en-GB" sz="1200" dirty="0" err="1">
                <a:solidFill>
                  <a:schemeClr val="accent5">
                    <a:lumMod val="50000"/>
                  </a:schemeClr>
                </a:solidFill>
              </a:rPr>
              <a:t>ελτιστο</a:t>
            </a:r>
            <a:r>
              <a:rPr lang="en-GB" sz="1200" dirty="0">
                <a:solidFill>
                  <a:schemeClr val="accent5">
                    <a:lumMod val="50000"/>
                  </a:schemeClr>
                </a:solidFill>
              </a:rPr>
              <a:t>ποίηση της λειτουργίας των εγκαταστάσεων θέρμανσης, κουζίνας και πλυντηρίου,</a:t>
            </a:r>
          </a:p>
          <a:p>
            <a:pPr marL="171450" lvl="0" indent="-171450" algn="just">
              <a:buFont typeface="Arial" panose="020B0604020202020204" pitchFamily="34" charset="0"/>
              <a:buChar char="•"/>
            </a:pPr>
            <a:r>
              <a:rPr lang="en-GB" sz="1200" dirty="0">
                <a:solidFill>
                  <a:schemeClr val="accent5">
                    <a:lumMod val="50000"/>
                  </a:schemeClr>
                </a:solidFill>
              </a:rPr>
              <a:t>π</a:t>
            </a:r>
            <a:r>
              <a:rPr lang="en-GB" sz="1200" dirty="0" err="1">
                <a:solidFill>
                  <a:schemeClr val="accent5">
                    <a:lumMod val="50000"/>
                  </a:schemeClr>
                </a:solidFill>
              </a:rPr>
              <a:t>ρολη</a:t>
            </a:r>
            <a:r>
              <a:rPr lang="en-GB" sz="1200" dirty="0">
                <a:solidFill>
                  <a:schemeClr val="accent5">
                    <a:lumMod val="50000"/>
                  </a:schemeClr>
                </a:solidFill>
              </a:rPr>
              <a:t>πτική συντήρηση και κατάλληλη ρύθμιση του σχετικού εξοπλισμού,</a:t>
            </a:r>
          </a:p>
          <a:p>
            <a:pPr marL="171450" lvl="0" indent="-171450" algn="just">
              <a:buFont typeface="Arial" panose="020B0604020202020204" pitchFamily="34" charset="0"/>
              <a:buChar char="•"/>
            </a:pPr>
            <a:r>
              <a:rPr lang="en-GB" sz="1200" dirty="0" err="1">
                <a:solidFill>
                  <a:schemeClr val="accent5">
                    <a:lumMod val="50000"/>
                  </a:schemeClr>
                </a:solidFill>
              </a:rPr>
              <a:t>ενίσχυση</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ενημέρωσης</a:t>
            </a:r>
            <a:r>
              <a:rPr lang="en-GB" sz="1200" dirty="0">
                <a:solidFill>
                  <a:schemeClr val="accent5">
                    <a:lumMod val="50000"/>
                  </a:schemeClr>
                </a:solidFill>
              </a:rPr>
              <a:t> και </a:t>
            </a:r>
            <a:r>
              <a:rPr lang="en-GB" sz="1200" dirty="0" err="1">
                <a:solidFill>
                  <a:schemeClr val="accent5">
                    <a:lumMod val="50000"/>
                  </a:schemeClr>
                </a:solidFill>
              </a:rPr>
              <a:t>ευ</a:t>
            </a:r>
            <a:r>
              <a:rPr lang="en-GB" sz="1200" dirty="0">
                <a:solidFill>
                  <a:schemeClr val="accent5">
                    <a:lumMod val="50000"/>
                  </a:schemeClr>
                </a:solidFill>
              </a:rPr>
              <a:t>αισθητοποίησης του προσωπικού σχετικά με την ορθολογική χρήση της ενέργειας και των καυσίμων.</a:t>
            </a:r>
          </a:p>
          <a:p>
            <a:pPr algn="just"/>
            <a:r>
              <a:rPr lang="en-GB" sz="1200" dirty="0" err="1">
                <a:solidFill>
                  <a:schemeClr val="accent5">
                    <a:lumMod val="50000"/>
                  </a:schemeClr>
                </a:solidFill>
              </a:rPr>
              <a:t>Μέσω</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συστημ</a:t>
            </a:r>
            <a:r>
              <a:rPr lang="en-GB" sz="1200" dirty="0">
                <a:solidFill>
                  <a:schemeClr val="accent5">
                    <a:lumMod val="50000"/>
                  </a:schemeClr>
                </a:solidFill>
              </a:rPr>
              <a:t>ατικής παρακολούθησης της κατανάλωσης και της εφαρμογής κατάλληλων μέτρων, το ξενοδοχείο επιδιώκει τη σταδιακή βελτίωση της ενεργειακής του επίδοσης και την αποδοτικότερη χρήση καυσίμων στις καθημερινές του λειτουργίες.</a:t>
            </a:r>
          </a:p>
        </p:txBody>
      </p:sp>
    </p:spTree>
    <p:extLst>
      <p:ext uri="{BB962C8B-B14F-4D97-AF65-F5344CB8AC3E}">
        <p14:creationId xmlns:p14="http://schemas.microsoft.com/office/powerpoint/2010/main" val="23943294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2AD39F-7D80-027A-8584-ACB3855D197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C87431E-2AF5-0510-FF05-4619ECF3203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4E9A683-FDB8-6E4C-D96F-CEF755210FE5}"/>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26BCE6-FC95-3A6B-D6AF-1F99C5464C0E}"/>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1C3AB49-07DB-8F1F-C433-43BF00499BD8}"/>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D4423DC-82EF-EA87-79A1-5383243A334B}"/>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AFE50FE4-5128-F7AC-2A26-A174DA7D215B}"/>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6C00AB0-313B-4CB2-148E-5C0A055DC3BF}"/>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B5670CAD-52C6-CCC6-E884-8539CFE282A2}"/>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4558AD5-6F86-BA45-AF96-3870E9F47E9E}"/>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5A9B0EDD-13C8-5766-68B1-A1F7809417A0}"/>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9375FF64-48B8-20B4-6A1D-0AEEF01107A4}"/>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787C7BDF-5C29-B1A0-EC14-C7CFDC2B7A8C}"/>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9E3257-0A2E-61C1-BD63-B10E4BE180B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chemeClr val="bg1"/>
                </a:solidFill>
              </a:rPr>
              <a:t>FUEL CONSUMPTION</a:t>
            </a:r>
            <a:endParaRPr lang="en-GB" sz="3400" dirty="0">
              <a:solidFill>
                <a:schemeClr val="bg1"/>
              </a:solidFill>
            </a:endParaRPr>
          </a:p>
        </p:txBody>
      </p:sp>
      <p:sp>
        <p:nvSpPr>
          <p:cNvPr id="19" name="Subtitle 2">
            <a:extLst>
              <a:ext uri="{FF2B5EF4-FFF2-40B4-BE49-F238E27FC236}">
                <a16:creationId xmlns:a16="http://schemas.microsoft.com/office/drawing/2014/main" id="{5EFEFB97-9CB1-98AE-2441-A9B807FACA98}"/>
              </a:ext>
            </a:extLst>
          </p:cNvPr>
          <p:cNvSpPr txBox="1"/>
          <p:nvPr/>
        </p:nvSpPr>
        <p:spPr>
          <a:xfrm>
            <a:off x="4153359" y="2501977"/>
            <a:ext cx="7918898" cy="43107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GB" sz="1300" dirty="0">
              <a:highlight>
                <a:srgbClr val="FFFF00"/>
              </a:highlight>
            </a:endParaRPr>
          </a:p>
        </p:txBody>
      </p:sp>
      <p:pic>
        <p:nvPicPr>
          <p:cNvPr id="6" name="Picture 5">
            <a:extLst>
              <a:ext uri="{FF2B5EF4-FFF2-40B4-BE49-F238E27FC236}">
                <a16:creationId xmlns:a16="http://schemas.microsoft.com/office/drawing/2014/main" id="{008B112C-75EF-9671-3BC6-FE7E5224316D}"/>
              </a:ext>
            </a:extLst>
          </p:cNvPr>
          <p:cNvPicPr>
            <a:picLocks noChangeAspect="1"/>
          </p:cNvPicPr>
          <p:nvPr/>
        </p:nvPicPr>
        <p:blipFill>
          <a:blip r:embed="rId3"/>
          <a:stretch>
            <a:fillRect/>
          </a:stretch>
        </p:blipFill>
        <p:spPr>
          <a:xfrm>
            <a:off x="6185792" y="240610"/>
            <a:ext cx="5977281" cy="1896745"/>
          </a:xfrm>
          <a:prstGeom prst="rect">
            <a:avLst/>
          </a:prstGeom>
        </p:spPr>
      </p:pic>
      <p:pic>
        <p:nvPicPr>
          <p:cNvPr id="9" name="Picture 8">
            <a:extLst>
              <a:ext uri="{FF2B5EF4-FFF2-40B4-BE49-F238E27FC236}">
                <a16:creationId xmlns:a16="http://schemas.microsoft.com/office/drawing/2014/main" id="{5CE3C15C-B77F-94DB-9EED-5369245F17E8}"/>
              </a:ext>
            </a:extLst>
          </p:cNvPr>
          <p:cNvPicPr>
            <a:picLocks noChangeAspect="1"/>
          </p:cNvPicPr>
          <p:nvPr/>
        </p:nvPicPr>
        <p:blipFill>
          <a:blip r:embed="rId4"/>
          <a:srcRect l="3687" r="3533"/>
          <a:stretch>
            <a:fillRect/>
          </a:stretch>
        </p:blipFill>
        <p:spPr>
          <a:xfrm>
            <a:off x="4099101" y="296248"/>
            <a:ext cx="2155700" cy="1685926"/>
          </a:xfrm>
          <a:prstGeom prst="rect">
            <a:avLst/>
          </a:prstGeom>
        </p:spPr>
      </p:pic>
      <p:sp>
        <p:nvSpPr>
          <p:cNvPr id="11" name="Title 1">
            <a:extLst>
              <a:ext uri="{FF2B5EF4-FFF2-40B4-BE49-F238E27FC236}">
                <a16:creationId xmlns:a16="http://schemas.microsoft.com/office/drawing/2014/main" id="{C470AE49-37C6-F58F-3DC5-D993C4CB53BE}"/>
              </a:ext>
            </a:extLst>
          </p:cNvPr>
          <p:cNvSpPr txBox="1">
            <a:spLocks/>
          </p:cNvSpPr>
          <p:nvPr/>
        </p:nvSpPr>
        <p:spPr>
          <a:xfrm>
            <a:off x="4072396" y="2046152"/>
            <a:ext cx="8157728" cy="46197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200" dirty="0">
                <a:solidFill>
                  <a:schemeClr val="accent5">
                    <a:lumMod val="50000"/>
                  </a:schemeClr>
                </a:solidFill>
              </a:rPr>
              <a:t>Fuel consumption at the hotel showed an increasing trend in 2024, with actual performance reaching 6.37 kWh/pppd compared to a target of 5.46 kWh/pppd. This increase is attributed to a combination of operational and external factors that significantly affected the facility’s energy needs.</a:t>
            </a:r>
          </a:p>
          <a:p>
            <a:pPr algn="just"/>
            <a:endParaRPr lang="en-GB" sz="1200" dirty="0">
              <a:solidFill>
                <a:schemeClr val="accent5">
                  <a:lumMod val="50000"/>
                </a:schemeClr>
              </a:solidFill>
            </a:endParaRPr>
          </a:p>
          <a:p>
            <a:pPr algn="just"/>
            <a:r>
              <a:rPr lang="en-GB" sz="1200" dirty="0">
                <a:solidFill>
                  <a:schemeClr val="accent5">
                    <a:lumMod val="50000"/>
                  </a:schemeClr>
                </a:solidFill>
              </a:rPr>
              <a:t>In 2024, major expansions and upgrades were carried out in the hotel’s facilities, which directly impacted fuel consumption. Specifically, the expansion of the kitchen, the addition of new ironing equipment, and the full integration of the laundry operations within the property increased overall energy demands and the use of LPG and diesel. As these facilities now form a permanent part of the hotel’s operations, it was deemed necessary to adjust the energy targets to more realistically reflect the new operational requirements.</a:t>
            </a:r>
          </a:p>
          <a:p>
            <a:pPr algn="just"/>
            <a:endParaRPr lang="en-GB" sz="1200" dirty="0">
              <a:solidFill>
                <a:schemeClr val="accent5">
                  <a:lumMod val="50000"/>
                </a:schemeClr>
              </a:solidFill>
            </a:endParaRPr>
          </a:p>
          <a:p>
            <a:pPr algn="just"/>
            <a:r>
              <a:rPr lang="en-GB" sz="1200" dirty="0">
                <a:solidFill>
                  <a:schemeClr val="accent5">
                    <a:lumMod val="50000"/>
                  </a:schemeClr>
                </a:solidFill>
              </a:rPr>
              <a:t>For 2025, the consumption target was revised to 6.12 kWh/pppd. However, actual consumption reached 6.75 kWh/pppd, remaining above the desired level. This deviation is mainly linked to the increased occupancy of the hotel and the more intensive operation of its facilities, particularly during the winter months. At the same time, the low temperatures experienced during the year, combined with guests’ increased demand for higher thermal comfort levels, led to greater use of heating systems and domestic hot water production, thereby affecting overall energy consumption.</a:t>
            </a:r>
          </a:p>
          <a:p>
            <a:pPr algn="just"/>
            <a:endParaRPr lang="en-GB" sz="1200" dirty="0">
              <a:solidFill>
                <a:schemeClr val="accent5">
                  <a:lumMod val="50000"/>
                </a:schemeClr>
              </a:solidFill>
            </a:endParaRPr>
          </a:p>
          <a:p>
            <a:pPr algn="just"/>
            <a:r>
              <a:rPr lang="en-GB" sz="1200" dirty="0">
                <a:solidFill>
                  <a:schemeClr val="accent5">
                    <a:lumMod val="50000"/>
                  </a:schemeClr>
                </a:solidFill>
              </a:rPr>
              <a:t>For 2026, the hotel has set a fuel consumption target of 6.00 kWh/pppd, with the aim of improving its energy performance and reducing fuel consumption across its operations. To support the achievement of the 2026 target, the hotel plans to implement and assess measures such as:</a:t>
            </a:r>
          </a:p>
          <a:p>
            <a:pPr marL="171450" lvl="0" indent="-171450" algn="just">
              <a:buFont typeface="Arial" panose="020B0604020202020204" pitchFamily="34" charset="0"/>
              <a:buChar char="•"/>
            </a:pPr>
            <a:r>
              <a:rPr lang="en-GB" sz="1200" dirty="0">
                <a:solidFill>
                  <a:schemeClr val="accent5">
                    <a:lumMod val="50000"/>
                  </a:schemeClr>
                </a:solidFill>
              </a:rPr>
              <a:t>Assessing and exploring technologies with improved energy efficiency for the existing boilers, where technically and economically feasible.</a:t>
            </a:r>
          </a:p>
          <a:p>
            <a:pPr marL="171450" lvl="0" indent="-171450" algn="just">
              <a:buFont typeface="Arial" panose="020B0604020202020204" pitchFamily="34" charset="0"/>
              <a:buChar char="•"/>
            </a:pPr>
            <a:r>
              <a:rPr lang="en-GB" sz="1200" dirty="0">
                <a:solidFill>
                  <a:schemeClr val="accent5">
                    <a:lumMod val="50000"/>
                  </a:schemeClr>
                </a:solidFill>
              </a:rPr>
              <a:t>Systematically monitoring and analysing energy consumption to identify opportunities for improvement.</a:t>
            </a:r>
          </a:p>
          <a:p>
            <a:pPr marL="171450" lvl="0" indent="-171450" algn="just">
              <a:buFont typeface="Arial" panose="020B0604020202020204" pitchFamily="34" charset="0"/>
              <a:buChar char="•"/>
            </a:pPr>
            <a:r>
              <a:rPr lang="en-GB" sz="1200" dirty="0">
                <a:solidFill>
                  <a:schemeClr val="accent5">
                    <a:lumMod val="50000"/>
                  </a:schemeClr>
                </a:solidFill>
              </a:rPr>
              <a:t>Optimising the operation of heating, kitchen and laundry facilities.</a:t>
            </a:r>
          </a:p>
          <a:p>
            <a:pPr marL="171450" lvl="0" indent="-171450" algn="just">
              <a:buFont typeface="Arial" panose="020B0604020202020204" pitchFamily="34" charset="0"/>
              <a:buChar char="•"/>
            </a:pPr>
            <a:r>
              <a:rPr lang="en-GB" sz="1200" dirty="0">
                <a:solidFill>
                  <a:schemeClr val="accent5">
                    <a:lumMod val="50000"/>
                  </a:schemeClr>
                </a:solidFill>
              </a:rPr>
              <a:t>Carrying out preventive maintenance and appropriate adjustment of relevant equipment.</a:t>
            </a:r>
          </a:p>
          <a:p>
            <a:pPr marL="171450" lvl="0" indent="-171450" algn="just">
              <a:buFont typeface="Arial" panose="020B0604020202020204" pitchFamily="34" charset="0"/>
              <a:buChar char="•"/>
            </a:pPr>
            <a:r>
              <a:rPr lang="en-GB" sz="1200" dirty="0">
                <a:solidFill>
                  <a:schemeClr val="accent5">
                    <a:lumMod val="50000"/>
                  </a:schemeClr>
                </a:solidFill>
              </a:rPr>
              <a:t>Enhancing employee information and awareness regarding the responsible use of energy and fuels.</a:t>
            </a:r>
          </a:p>
          <a:p>
            <a:pPr algn="just"/>
            <a:r>
              <a:rPr lang="en-GB" sz="1200" dirty="0">
                <a:solidFill>
                  <a:schemeClr val="accent5">
                    <a:lumMod val="50000"/>
                  </a:schemeClr>
                </a:solidFill>
              </a:rPr>
              <a:t>Through the systematic monitoring of consumption and the implementation of appropriate measures, the hotel aims to gradually improve its energy performance and promote the more efficient use of fuels in its daily operations.</a:t>
            </a:r>
          </a:p>
        </p:txBody>
      </p:sp>
    </p:spTree>
    <p:extLst>
      <p:ext uri="{BB962C8B-B14F-4D97-AF65-F5344CB8AC3E}">
        <p14:creationId xmlns:p14="http://schemas.microsoft.com/office/powerpoint/2010/main" val="1471672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altLang="en-US" sz="3400" b="1" dirty="0">
                <a:solidFill>
                  <a:srgbClr val="FFFFFF"/>
                </a:solidFill>
              </a:rPr>
              <a:t>ΚΑΤΑΝΑΛΩΣΗ ΕΝΕΡΓΕΙΑΣ</a:t>
            </a:r>
            <a:endParaRPr lang="en-US" sz="3400" b="1" dirty="0">
              <a:solidFill>
                <a:srgbClr val="FFFFFF"/>
              </a:solidFill>
            </a:endParaRPr>
          </a:p>
        </p:txBody>
      </p:sp>
      <p:sp>
        <p:nvSpPr>
          <p:cNvPr id="19" name="Subtitle 2"/>
          <p:cNvSpPr txBox="1"/>
          <p:nvPr/>
        </p:nvSpPr>
        <p:spPr>
          <a:xfrm>
            <a:off x="4253081" y="3176907"/>
            <a:ext cx="7340896" cy="279054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1200" dirty="0" err="1">
                <a:solidFill>
                  <a:schemeClr val="accent5">
                    <a:lumMod val="50000"/>
                  </a:schemeClr>
                </a:solidFill>
              </a:rPr>
              <a:t>Το</a:t>
            </a:r>
            <a:r>
              <a:rPr lang="en-GB" sz="1200" dirty="0">
                <a:solidFill>
                  <a:schemeClr val="accent5">
                    <a:lumMod val="50000"/>
                  </a:schemeClr>
                </a:solidFill>
              </a:rPr>
              <a:t> 2025 η κατα</a:t>
            </a:r>
            <a:r>
              <a:rPr lang="en-GB" sz="1200" dirty="0" err="1">
                <a:solidFill>
                  <a:schemeClr val="accent5">
                    <a:lumMod val="50000"/>
                  </a:schemeClr>
                </a:solidFill>
              </a:rPr>
              <a:t>νάλωση</a:t>
            </a:r>
            <a:r>
              <a:rPr lang="en-GB" sz="1200" dirty="0">
                <a:solidFill>
                  <a:schemeClr val="accent5">
                    <a:lumMod val="50000"/>
                  </a:schemeClr>
                </a:solidFill>
              </a:rPr>
              <a:t> </a:t>
            </a:r>
            <a:r>
              <a:rPr lang="en-GB" sz="1200" dirty="0" err="1">
                <a:solidFill>
                  <a:schemeClr val="accent5">
                    <a:lumMod val="50000"/>
                  </a:schemeClr>
                </a:solidFill>
              </a:rPr>
              <a:t>ενέργει</a:t>
            </a:r>
            <a:r>
              <a:rPr lang="en-GB" sz="1200" dirty="0">
                <a:solidFill>
                  <a:schemeClr val="accent5">
                    <a:lumMod val="50000"/>
                  </a:schemeClr>
                </a:solidFill>
              </a:rPr>
              <a:t>ας διαμορφώθηκε στα </a:t>
            </a:r>
            <a:r>
              <a:rPr lang="en-GB" sz="1200" b="1" dirty="0">
                <a:solidFill>
                  <a:schemeClr val="accent5">
                    <a:lumMod val="50000"/>
                  </a:schemeClr>
                </a:solidFill>
              </a:rPr>
              <a:t>25,20 kWh/pppd</a:t>
            </a:r>
            <a:r>
              <a:rPr lang="en-GB" sz="1200" dirty="0">
                <a:solidFill>
                  <a:schemeClr val="accent5">
                    <a:lumMod val="50000"/>
                  </a:schemeClr>
                </a:solidFill>
              </a:rPr>
              <a:t>, παραμένοντας ουσιαστικά στα ίδια επίπεδα με το 2024 (25,21 kWh/pppd) και ελαφρώς πάνω από τον καθορισμένο στόχο των 25 kWh/pppd. Η </a:t>
            </a:r>
            <a:r>
              <a:rPr lang="en-GB" sz="1200" dirty="0" err="1">
                <a:solidFill>
                  <a:schemeClr val="accent5">
                    <a:lumMod val="50000"/>
                  </a:schemeClr>
                </a:solidFill>
              </a:rPr>
              <a:t>στ</a:t>
            </a:r>
            <a:r>
              <a:rPr lang="en-GB" sz="1200" dirty="0">
                <a:solidFill>
                  <a:schemeClr val="accent5">
                    <a:lumMod val="50000"/>
                  </a:schemeClr>
                </a:solidFill>
              </a:rPr>
              <a:t>αθεροποίηση της κατανάλωσης, παρά την αυξημένη πληρότητα και τη συνεχιζόμενη ενισχυμένη λειτουργία των υπηρεσιών του ξενοδοχείου, αντανακλά τη διατήρηση της ενεργειακής κατανάλωσης υπό τις συγκεκριμένες λειτουργικές συνθήκες.</a:t>
            </a:r>
          </a:p>
          <a:p>
            <a:pPr marL="0" indent="0" algn="just">
              <a:spcBef>
                <a:spcPts val="0"/>
              </a:spcBef>
              <a:buNone/>
            </a:pPr>
            <a:endParaRPr lang="en-GB" sz="1200" dirty="0">
              <a:solidFill>
                <a:schemeClr val="accent5">
                  <a:lumMod val="50000"/>
                </a:schemeClr>
              </a:solidFill>
            </a:endParaRPr>
          </a:p>
          <a:p>
            <a:pPr algn="just">
              <a:spcBef>
                <a:spcPts val="0"/>
              </a:spcBef>
            </a:pPr>
            <a:r>
              <a:rPr lang="en-GB" sz="1200" dirty="0">
                <a:solidFill>
                  <a:schemeClr val="accent5">
                    <a:lumMod val="50000"/>
                  </a:schemeClr>
                </a:solidFill>
              </a:rPr>
              <a:t>Η α</a:t>
            </a:r>
            <a:r>
              <a:rPr lang="en-GB" sz="1200" dirty="0" err="1">
                <a:solidFill>
                  <a:schemeClr val="accent5">
                    <a:lumMod val="50000"/>
                  </a:schemeClr>
                </a:solidFill>
              </a:rPr>
              <a:t>υξημένη</a:t>
            </a:r>
            <a:r>
              <a:rPr lang="en-GB" sz="1200" dirty="0">
                <a:solidFill>
                  <a:schemeClr val="accent5">
                    <a:lumMod val="50000"/>
                  </a:schemeClr>
                </a:solidFill>
              </a:rPr>
              <a:t> </a:t>
            </a:r>
            <a:r>
              <a:rPr lang="en-GB" sz="1200" dirty="0" err="1">
                <a:solidFill>
                  <a:schemeClr val="accent5">
                    <a:lumMod val="50000"/>
                  </a:schemeClr>
                </a:solidFill>
              </a:rPr>
              <a:t>χρήση</a:t>
            </a:r>
            <a:r>
              <a:rPr lang="en-GB" sz="1200" dirty="0">
                <a:solidFill>
                  <a:schemeClr val="accent5">
                    <a:lumMod val="50000"/>
                  </a:schemeClr>
                </a:solidFill>
              </a:rPr>
              <a:t> </a:t>
            </a:r>
            <a:r>
              <a:rPr lang="en-GB" sz="1200" dirty="0" err="1">
                <a:solidFill>
                  <a:schemeClr val="accent5">
                    <a:lumMod val="50000"/>
                  </a:schemeClr>
                </a:solidFill>
              </a:rPr>
              <a:t>κλιμ</a:t>
            </a:r>
            <a:r>
              <a:rPr lang="en-GB" sz="1200" dirty="0">
                <a:solidFill>
                  <a:schemeClr val="accent5">
                    <a:lumMod val="50000"/>
                  </a:schemeClr>
                </a:solidFill>
              </a:rPr>
              <a:t>ατισμού, ζεστού νερού, πλυντηρίων, κοινόχρηστων χώρων και υπηρεσιών all-inclusive συνέχισε να επηρεάζει τη συνολική ενεργειακή κατανάλωση. Πα</a:t>
            </a:r>
            <a:r>
              <a:rPr lang="en-GB" sz="1200" dirty="0" err="1">
                <a:solidFill>
                  <a:schemeClr val="accent5">
                    <a:lumMod val="50000"/>
                  </a:schemeClr>
                </a:solidFill>
              </a:rPr>
              <a:t>ράλληλ</a:t>
            </a:r>
            <a:r>
              <a:rPr lang="en-GB" sz="1200" dirty="0">
                <a:solidFill>
                  <a:schemeClr val="accent5">
                    <a:lumMod val="50000"/>
                  </a:schemeClr>
                </a:solidFill>
              </a:rPr>
              <a:t>α, η πλήρης λειτουργία των εσωτερικών υπηρεσιών, όπως του πλυντηρίου, καθώς και η αυξημένη χρήση των αναβαθμισμένων εγκαταστάσεων, συνέβαλαν στη διατήρηση της κατανάλωσης στα επίπεδα του προηγούμενου έτους.</a:t>
            </a:r>
          </a:p>
          <a:p>
            <a:pPr marL="0" indent="0" algn="just">
              <a:spcBef>
                <a:spcPts val="0"/>
              </a:spcBef>
              <a:buNone/>
            </a:pPr>
            <a:endParaRPr lang="en-GB" sz="1200" dirty="0">
              <a:solidFill>
                <a:schemeClr val="accent5">
                  <a:lumMod val="50000"/>
                </a:schemeClr>
              </a:solidFill>
            </a:endParaRPr>
          </a:p>
          <a:p>
            <a:pPr algn="just">
              <a:spcBef>
                <a:spcPts val="0"/>
              </a:spcBef>
            </a:pPr>
            <a:r>
              <a:rPr lang="en-GB" sz="1200" dirty="0">
                <a:solidFill>
                  <a:schemeClr val="accent5">
                    <a:lumMod val="50000"/>
                  </a:schemeClr>
                </a:solidFill>
              </a:rPr>
              <a:t>Η β</a:t>
            </a:r>
            <a:r>
              <a:rPr lang="en-GB" sz="1200" dirty="0" err="1">
                <a:solidFill>
                  <a:schemeClr val="accent5">
                    <a:lumMod val="50000"/>
                  </a:schemeClr>
                </a:solidFill>
              </a:rPr>
              <a:t>ελτίωση</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ενεργει</a:t>
            </a:r>
            <a:r>
              <a:rPr lang="en-GB" sz="1200" dirty="0">
                <a:solidFill>
                  <a:schemeClr val="accent5">
                    <a:lumMod val="50000"/>
                  </a:schemeClr>
                </a:solidFill>
              </a:rPr>
              <a:t>ακής επίδοσης και η αποδοτικότερη χρήση της ενέργειας παραμένουν προτεραιότητες για το ξενοδοχείο. </a:t>
            </a:r>
            <a:r>
              <a:rPr lang="en-GB" sz="1200" dirty="0" err="1">
                <a:solidFill>
                  <a:schemeClr val="accent5">
                    <a:lumMod val="50000"/>
                  </a:schemeClr>
                </a:solidFill>
              </a:rPr>
              <a:t>Γι</a:t>
            </a:r>
            <a:r>
              <a:rPr lang="en-GB" sz="1200" dirty="0">
                <a:solidFill>
                  <a:schemeClr val="accent5">
                    <a:lumMod val="50000"/>
                  </a:schemeClr>
                </a:solidFill>
              </a:rPr>
              <a:t>α το 2026, ο στόχος κατανάλωσης ενέργειας παραμένει στα </a:t>
            </a:r>
            <a:r>
              <a:rPr lang="en-GB" sz="1200" b="1" dirty="0">
                <a:solidFill>
                  <a:schemeClr val="accent5">
                    <a:lumMod val="50000"/>
                  </a:schemeClr>
                </a:solidFill>
              </a:rPr>
              <a:t>25 kWh/pppd</a:t>
            </a:r>
            <a:r>
              <a:rPr lang="en-GB" sz="1200" dirty="0">
                <a:solidFill>
                  <a:schemeClr val="accent5">
                    <a:lumMod val="50000"/>
                  </a:schemeClr>
                </a:solidFill>
              </a:rPr>
              <a:t>, με το ξενοδοχείο να συνεχίζει την εφαρμογή και αξιολόγηση μέτρων όπως:</a:t>
            </a:r>
          </a:p>
          <a:p>
            <a:pPr lvl="1" algn="just">
              <a:spcBef>
                <a:spcPts val="0"/>
              </a:spcBef>
            </a:pPr>
            <a:r>
              <a:rPr lang="en-GB" sz="1200" dirty="0" err="1">
                <a:solidFill>
                  <a:schemeClr val="accent5">
                    <a:lumMod val="50000"/>
                  </a:schemeClr>
                </a:solidFill>
              </a:rPr>
              <a:t>εγκ</a:t>
            </a:r>
            <a:r>
              <a:rPr lang="en-GB" sz="1200" dirty="0">
                <a:solidFill>
                  <a:schemeClr val="accent5">
                    <a:lumMod val="50000"/>
                  </a:schemeClr>
                </a:solidFill>
              </a:rPr>
              <a:t>ατάσταση και αναβάθμιση ενεργειακά αποδοτικού εξοπλισμού φωτισμού και κλιματισμού,</a:t>
            </a:r>
          </a:p>
          <a:p>
            <a:pPr lvl="1" algn="just">
              <a:spcBef>
                <a:spcPts val="0"/>
              </a:spcBef>
            </a:pPr>
            <a:r>
              <a:rPr lang="en-GB" sz="1200" dirty="0" err="1">
                <a:solidFill>
                  <a:schemeClr val="accent5">
                    <a:lumMod val="50000"/>
                  </a:schemeClr>
                </a:solidFill>
              </a:rPr>
              <a:t>συστημ</a:t>
            </a:r>
            <a:r>
              <a:rPr lang="en-GB" sz="1200" dirty="0">
                <a:solidFill>
                  <a:schemeClr val="accent5">
                    <a:lumMod val="50000"/>
                  </a:schemeClr>
                </a:solidFill>
              </a:rPr>
              <a:t>ατική παρακολούθηση και ανάλυση της κατανάλωσης για τον έγκαιρο εντοπισμό αποκλίσεων και δυνατοτήτων βελτίωσης,</a:t>
            </a:r>
          </a:p>
          <a:p>
            <a:pPr lvl="1" algn="just">
              <a:spcBef>
                <a:spcPts val="0"/>
              </a:spcBef>
            </a:pPr>
            <a:r>
              <a:rPr lang="en-GB" sz="1200" dirty="0" err="1">
                <a:solidFill>
                  <a:schemeClr val="accent5">
                    <a:lumMod val="50000"/>
                  </a:schemeClr>
                </a:solidFill>
              </a:rPr>
              <a:t>εκ</a:t>
            </a:r>
            <a:r>
              <a:rPr lang="en-GB" sz="1200" dirty="0">
                <a:solidFill>
                  <a:schemeClr val="accent5">
                    <a:lumMod val="50000"/>
                  </a:schemeClr>
                </a:solidFill>
              </a:rPr>
              <a:t>παίδευση του προσωπικού και ενημέρωση των επισκεπτών σχετικά με την υπεύθυνη χρήση της ενέργειας,</a:t>
            </a:r>
          </a:p>
          <a:p>
            <a:pPr lvl="1" algn="just">
              <a:spcBef>
                <a:spcPts val="0"/>
              </a:spcBef>
            </a:pPr>
            <a:r>
              <a:rPr lang="en-GB" sz="1200" dirty="0" err="1">
                <a:solidFill>
                  <a:schemeClr val="accent5">
                    <a:lumMod val="50000"/>
                  </a:schemeClr>
                </a:solidFill>
              </a:rPr>
              <a:t>ενίσχυση</a:t>
            </a:r>
            <a:r>
              <a:rPr lang="en-GB" sz="1200" dirty="0">
                <a:solidFill>
                  <a:schemeClr val="accent5">
                    <a:lumMod val="50000"/>
                  </a:schemeClr>
                </a:solidFill>
              </a:rPr>
              <a:t> </a:t>
            </a:r>
            <a:r>
              <a:rPr lang="en-GB" sz="1200" dirty="0" err="1">
                <a:solidFill>
                  <a:schemeClr val="accent5">
                    <a:lumMod val="50000"/>
                  </a:schemeClr>
                </a:solidFill>
              </a:rPr>
              <a:t>των</a:t>
            </a:r>
            <a:r>
              <a:rPr lang="en-GB" sz="1200" dirty="0">
                <a:solidFill>
                  <a:schemeClr val="accent5">
                    <a:lumMod val="50000"/>
                  </a:schemeClr>
                </a:solidFill>
              </a:rPr>
              <a:t> πρα</a:t>
            </a:r>
            <a:r>
              <a:rPr lang="en-GB" sz="1200" dirty="0" err="1">
                <a:solidFill>
                  <a:schemeClr val="accent5">
                    <a:lumMod val="50000"/>
                  </a:schemeClr>
                </a:solidFill>
              </a:rPr>
              <a:t>κτικών</a:t>
            </a:r>
            <a:r>
              <a:rPr lang="en-GB" sz="1200" dirty="0">
                <a:solidFill>
                  <a:schemeClr val="accent5">
                    <a:lumMod val="50000"/>
                  </a:schemeClr>
                </a:solidFill>
              </a:rPr>
              <a:t> π</a:t>
            </a:r>
            <a:r>
              <a:rPr lang="en-GB" sz="1200" dirty="0" err="1">
                <a:solidFill>
                  <a:schemeClr val="accent5">
                    <a:lumMod val="50000"/>
                  </a:schemeClr>
                </a:solidFill>
              </a:rPr>
              <a:t>ρολη</a:t>
            </a:r>
            <a:r>
              <a:rPr lang="en-GB" sz="1200" dirty="0">
                <a:solidFill>
                  <a:schemeClr val="accent5">
                    <a:lumMod val="50000"/>
                  </a:schemeClr>
                </a:solidFill>
              </a:rPr>
              <a:t>πτικής συντήρησης για την υποστήριξη της αποδοτικής λειτουργίας των εγκαταστάσεων.</a:t>
            </a:r>
          </a:p>
          <a:p>
            <a:pPr algn="just">
              <a:spcBef>
                <a:spcPts val="0"/>
              </a:spcBef>
            </a:pPr>
            <a:r>
              <a:rPr lang="en-GB" sz="1200" dirty="0" err="1">
                <a:solidFill>
                  <a:schemeClr val="accent5">
                    <a:lumMod val="50000"/>
                  </a:schemeClr>
                </a:solidFill>
              </a:rPr>
              <a:t>Μέσω</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συστημ</a:t>
            </a:r>
            <a:r>
              <a:rPr lang="en-GB" sz="1200" dirty="0">
                <a:solidFill>
                  <a:schemeClr val="accent5">
                    <a:lumMod val="50000"/>
                  </a:schemeClr>
                </a:solidFill>
              </a:rPr>
              <a:t>ατικής παρακολούθησης της κατανάλωσης και της εφαρμογής κατάλληλων μέτρων, το ξενοδοχείο επιδιώκει τη βελτίωση της ενεργειακής του επίδοσης και την αποδοτικότερη χρήση της ενέργειας στις καθημερινές του λειτουργίες.</a:t>
            </a:r>
          </a:p>
        </p:txBody>
      </p:sp>
      <p:pic>
        <p:nvPicPr>
          <p:cNvPr id="5" name="Picture 4">
            <a:extLst>
              <a:ext uri="{FF2B5EF4-FFF2-40B4-BE49-F238E27FC236}">
                <a16:creationId xmlns:a16="http://schemas.microsoft.com/office/drawing/2014/main" id="{A6987732-4E8F-44E7-2D1D-E931A6A2D076}"/>
              </a:ext>
            </a:extLst>
          </p:cNvPr>
          <p:cNvPicPr>
            <a:picLocks noChangeAspect="1"/>
          </p:cNvPicPr>
          <p:nvPr/>
        </p:nvPicPr>
        <p:blipFill>
          <a:blip r:embed="rId3"/>
          <a:srcRect r="3142"/>
          <a:stretch>
            <a:fillRect/>
          </a:stretch>
        </p:blipFill>
        <p:spPr>
          <a:xfrm>
            <a:off x="6260197" y="456940"/>
            <a:ext cx="5935236" cy="1954800"/>
          </a:xfrm>
          <a:prstGeom prst="rect">
            <a:avLst/>
          </a:prstGeom>
        </p:spPr>
      </p:pic>
      <p:pic>
        <p:nvPicPr>
          <p:cNvPr id="4" name="Picture 3">
            <a:extLst>
              <a:ext uri="{FF2B5EF4-FFF2-40B4-BE49-F238E27FC236}">
                <a16:creationId xmlns:a16="http://schemas.microsoft.com/office/drawing/2014/main" id="{0AB19FF5-1D63-3761-D922-D139C5C3055D}"/>
              </a:ext>
            </a:extLst>
          </p:cNvPr>
          <p:cNvPicPr>
            <a:picLocks noChangeAspect="1"/>
          </p:cNvPicPr>
          <p:nvPr/>
        </p:nvPicPr>
        <p:blipFill>
          <a:blip r:embed="rId4"/>
          <a:srcRect r="60427"/>
          <a:stretch>
            <a:fillRect/>
          </a:stretch>
        </p:blipFill>
        <p:spPr>
          <a:xfrm>
            <a:off x="4044174" y="437451"/>
            <a:ext cx="2390195" cy="19116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C3D75E-A2A3-C49D-80D0-462A127BC7A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40E76F2-BFC0-D0F8-7E25-2889E0B920CF}"/>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B7330E2-F8AC-6120-216A-FCFF52A21FD3}"/>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B472410-2704-94F8-7420-3EA4C38DF56A}"/>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4C7EF01-F1DD-F7C4-F4B6-893F459B9E4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29F6B2-20A7-FB62-C8E2-73C2DF55DA89}"/>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5E10E459-0007-32EB-DC82-8C09347C59B7}"/>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0B2CE7A0-FDBA-C783-FC51-A1BD52EB80C8}"/>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65457880-5346-E794-BDFF-2DA22722A75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3CEC7EB-BAE2-FAAC-2716-4D77C73BBD88}"/>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8A5C3FA-B570-17BE-EDF9-AA19859E0364}"/>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ADAAB344-45DD-CD8A-71E5-F21AED5950A0}"/>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17A69A20-65AF-9BEA-9338-0331EF68F834}"/>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66BBE9-16CF-FFCE-9D6F-8BE9AF053CF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altLang="en-US" sz="3400" b="1" dirty="0">
                <a:solidFill>
                  <a:srgbClr val="FFFFFF"/>
                </a:solidFill>
              </a:rPr>
              <a:t>ENERGY CONSUMPTION</a:t>
            </a:r>
            <a:endParaRPr lang="en-US" sz="3400" b="1" dirty="0">
              <a:solidFill>
                <a:srgbClr val="FFFFFF"/>
              </a:solidFill>
            </a:endParaRPr>
          </a:p>
        </p:txBody>
      </p:sp>
      <p:sp>
        <p:nvSpPr>
          <p:cNvPr id="19" name="Subtitle 2">
            <a:extLst>
              <a:ext uri="{FF2B5EF4-FFF2-40B4-BE49-F238E27FC236}">
                <a16:creationId xmlns:a16="http://schemas.microsoft.com/office/drawing/2014/main" id="{7B25147F-9EAA-44CC-5FE7-FCA462F8D533}"/>
              </a:ext>
            </a:extLst>
          </p:cNvPr>
          <p:cNvSpPr txBox="1"/>
          <p:nvPr/>
        </p:nvSpPr>
        <p:spPr>
          <a:xfrm>
            <a:off x="4358176" y="3396779"/>
            <a:ext cx="7340896" cy="233898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None/>
            </a:pPr>
            <a:r>
              <a:rPr lang="en-GB" sz="1300" dirty="0">
                <a:solidFill>
                  <a:schemeClr val="accent5">
                    <a:lumMod val="50000"/>
                  </a:schemeClr>
                </a:solidFill>
              </a:rPr>
              <a:t>Energy consumption in 2025 was 25.20 kWh/pppd, remaining essentially at the same level as in 2024 (25.21 kWh/pppd) and slightly above the established target of 25 kWh/pppd. This stabilization in consumption, despite increased occupancy and the continued enhanced operation of hotel services, reflects the containment of energy costs through the implemented energy-saving measures.</a:t>
            </a:r>
          </a:p>
          <a:p>
            <a:pPr marL="0" indent="0" algn="just">
              <a:spcBef>
                <a:spcPts val="0"/>
              </a:spcBef>
              <a:buNone/>
            </a:pPr>
            <a:endParaRPr lang="en-GB" sz="1300" dirty="0">
              <a:solidFill>
                <a:schemeClr val="accent5">
                  <a:lumMod val="50000"/>
                </a:schemeClr>
              </a:solidFill>
            </a:endParaRPr>
          </a:p>
          <a:p>
            <a:pPr marL="0" indent="0" algn="just">
              <a:spcBef>
                <a:spcPts val="0"/>
              </a:spcBef>
              <a:buNone/>
            </a:pPr>
            <a:r>
              <a:rPr lang="en-GB" sz="1300" dirty="0">
                <a:solidFill>
                  <a:schemeClr val="accent5">
                    <a:lumMod val="50000"/>
                  </a:schemeClr>
                </a:solidFill>
              </a:rPr>
              <a:t>The increased use of air conditioning, hot water, laundry facilities, common areas, and all-inclusive services continued to influence overall energy consumption. At the same time, the full operation of in-house services, such as the laundry, as well as the increased use of upgraded facilities, contributed to maintaining consumption at the same level as the previous year.</a:t>
            </a:r>
          </a:p>
          <a:p>
            <a:pPr marL="0" indent="0" algn="just">
              <a:spcBef>
                <a:spcPts val="0"/>
              </a:spcBef>
              <a:buNone/>
            </a:pPr>
            <a:endParaRPr lang="en-GB" sz="1300" dirty="0">
              <a:solidFill>
                <a:schemeClr val="accent5">
                  <a:lumMod val="50000"/>
                </a:schemeClr>
              </a:solidFill>
            </a:endParaRPr>
          </a:p>
          <a:p>
            <a:pPr marL="0" indent="0">
              <a:spcBef>
                <a:spcPts val="0"/>
              </a:spcBef>
              <a:buNone/>
            </a:pPr>
            <a:r>
              <a:rPr lang="en-GB" sz="1300" dirty="0">
                <a:solidFill>
                  <a:schemeClr val="accent5">
                    <a:lumMod val="50000"/>
                  </a:schemeClr>
                </a:solidFill>
              </a:rPr>
              <a:t>Improving energy performance and using energy more efficiently remain priorities for the hotel. For 2026, the energy consumption target remains at </a:t>
            </a:r>
            <a:r>
              <a:rPr lang="en-GB" sz="1300" b="1" dirty="0">
                <a:solidFill>
                  <a:schemeClr val="accent5">
                    <a:lumMod val="50000"/>
                  </a:schemeClr>
                </a:solidFill>
              </a:rPr>
              <a:t>25 kWh/pppd</a:t>
            </a:r>
            <a:r>
              <a:rPr lang="en-GB" sz="1300" dirty="0">
                <a:solidFill>
                  <a:schemeClr val="accent5">
                    <a:lumMod val="50000"/>
                  </a:schemeClr>
                </a:solidFill>
              </a:rPr>
              <a:t>, with the hotel continuing to implement and assess measures such as:</a:t>
            </a:r>
          </a:p>
          <a:p>
            <a:pPr lvl="0">
              <a:spcBef>
                <a:spcPts val="0"/>
              </a:spcBef>
            </a:pPr>
            <a:r>
              <a:rPr lang="en-GB" sz="1300" dirty="0">
                <a:solidFill>
                  <a:schemeClr val="accent5">
                    <a:lumMod val="50000"/>
                  </a:schemeClr>
                </a:solidFill>
              </a:rPr>
              <a:t>Installation and upgrading of energy-efficient lighting and air-conditioning equipment.</a:t>
            </a:r>
          </a:p>
          <a:p>
            <a:pPr lvl="0">
              <a:spcBef>
                <a:spcPts val="0"/>
              </a:spcBef>
            </a:pPr>
            <a:r>
              <a:rPr lang="en-GB" sz="1300" dirty="0">
                <a:solidFill>
                  <a:schemeClr val="accent5">
                    <a:lumMod val="50000"/>
                  </a:schemeClr>
                </a:solidFill>
              </a:rPr>
              <a:t>Systematic monitoring and analysis of energy consumption to identify deviations and opportunities for improvement at an early stage.</a:t>
            </a:r>
          </a:p>
          <a:p>
            <a:pPr lvl="0">
              <a:spcBef>
                <a:spcPts val="0"/>
              </a:spcBef>
            </a:pPr>
            <a:r>
              <a:rPr lang="en-GB" sz="1300" dirty="0">
                <a:solidFill>
                  <a:schemeClr val="accent5">
                    <a:lumMod val="50000"/>
                  </a:schemeClr>
                </a:solidFill>
              </a:rPr>
              <a:t>Training employees and informing guests about responsible energy-use practices.</a:t>
            </a:r>
          </a:p>
          <a:p>
            <a:pPr lvl="0">
              <a:spcBef>
                <a:spcPts val="0"/>
              </a:spcBef>
            </a:pPr>
            <a:r>
              <a:rPr lang="en-GB" sz="1300" dirty="0">
                <a:solidFill>
                  <a:schemeClr val="accent5">
                    <a:lumMod val="50000"/>
                  </a:schemeClr>
                </a:solidFill>
              </a:rPr>
              <a:t>Strengthening preventive maintenance practices to support the efficient operation of the hotel’s facilities.</a:t>
            </a:r>
          </a:p>
          <a:p>
            <a:pPr marL="0" lvl="0" indent="0">
              <a:spcBef>
                <a:spcPts val="0"/>
              </a:spcBef>
              <a:buNone/>
            </a:pPr>
            <a:endParaRPr lang="en-GB" sz="1300" dirty="0">
              <a:solidFill>
                <a:schemeClr val="accent5">
                  <a:lumMod val="50000"/>
                </a:schemeClr>
              </a:solidFill>
            </a:endParaRPr>
          </a:p>
          <a:p>
            <a:pPr marL="0" lvl="0" indent="0">
              <a:spcBef>
                <a:spcPts val="0"/>
              </a:spcBef>
              <a:buNone/>
            </a:pPr>
            <a:r>
              <a:rPr lang="en-GB" sz="1300" dirty="0">
                <a:solidFill>
                  <a:schemeClr val="accent5">
                    <a:lumMod val="50000"/>
                  </a:schemeClr>
                </a:solidFill>
              </a:rPr>
              <a:t>Through the systematic monitoring of energy consumption and the implementation of appropriate measures, the hotel aims to improve its energy performance and promote the more efficient use of energy in its daily operations.</a:t>
            </a:r>
          </a:p>
        </p:txBody>
      </p:sp>
      <p:pic>
        <p:nvPicPr>
          <p:cNvPr id="5" name="Picture 4">
            <a:extLst>
              <a:ext uri="{FF2B5EF4-FFF2-40B4-BE49-F238E27FC236}">
                <a16:creationId xmlns:a16="http://schemas.microsoft.com/office/drawing/2014/main" id="{DAA1AC1C-F29B-2119-3956-B0F8DCACB5D9}"/>
              </a:ext>
            </a:extLst>
          </p:cNvPr>
          <p:cNvPicPr>
            <a:picLocks noChangeAspect="1"/>
          </p:cNvPicPr>
          <p:nvPr/>
        </p:nvPicPr>
        <p:blipFill>
          <a:blip r:embed="rId3"/>
          <a:srcRect r="3142"/>
          <a:stretch>
            <a:fillRect/>
          </a:stretch>
        </p:blipFill>
        <p:spPr>
          <a:xfrm>
            <a:off x="6260197" y="456940"/>
            <a:ext cx="5935236" cy="1954800"/>
          </a:xfrm>
          <a:prstGeom prst="rect">
            <a:avLst/>
          </a:prstGeom>
        </p:spPr>
      </p:pic>
      <p:pic>
        <p:nvPicPr>
          <p:cNvPr id="4" name="Picture 3">
            <a:extLst>
              <a:ext uri="{FF2B5EF4-FFF2-40B4-BE49-F238E27FC236}">
                <a16:creationId xmlns:a16="http://schemas.microsoft.com/office/drawing/2014/main" id="{BBCAE95A-98F0-4EC7-D96E-D4453F86F121}"/>
              </a:ext>
            </a:extLst>
          </p:cNvPr>
          <p:cNvPicPr>
            <a:picLocks noChangeAspect="1"/>
          </p:cNvPicPr>
          <p:nvPr/>
        </p:nvPicPr>
        <p:blipFill>
          <a:blip r:embed="rId4"/>
          <a:srcRect r="60427"/>
          <a:stretch>
            <a:fillRect/>
          </a:stretch>
        </p:blipFill>
        <p:spPr>
          <a:xfrm>
            <a:off x="4044174" y="437451"/>
            <a:ext cx="2390195" cy="1911600"/>
          </a:xfrm>
          <a:prstGeom prst="rect">
            <a:avLst/>
          </a:prstGeom>
        </p:spPr>
      </p:pic>
    </p:spTree>
    <p:extLst>
      <p:ext uri="{BB962C8B-B14F-4D97-AF65-F5344CB8AC3E}">
        <p14:creationId xmlns:p14="http://schemas.microsoft.com/office/powerpoint/2010/main" val="20446709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rgbClr val="FFFFFF"/>
                </a:solidFill>
              </a:rPr>
              <a:t>ΑΓΟΡΕΣ ΕΠΙΚΙΝΔΥΝΩΝ ΧΗΜΙΚΩΝ</a:t>
            </a:r>
            <a:br>
              <a:rPr lang="el-GR" sz="3400" b="1" dirty="0">
                <a:solidFill>
                  <a:srgbClr val="FFFFFF"/>
                </a:solidFill>
              </a:rPr>
            </a:br>
            <a:r>
              <a:rPr lang="el-GR" sz="3400" b="1" dirty="0">
                <a:solidFill>
                  <a:srgbClr val="FFFFFF"/>
                </a:solidFill>
              </a:rPr>
              <a:t>ΟΥΣΙΩΝ</a:t>
            </a:r>
            <a:endParaRPr lang="en-US" sz="3400" b="1" dirty="0">
              <a:solidFill>
                <a:srgbClr val="FFFFFF"/>
              </a:solidFill>
            </a:endParaRPr>
          </a:p>
        </p:txBody>
      </p:sp>
      <p:sp>
        <p:nvSpPr>
          <p:cNvPr id="19" name="Subtitle 2"/>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5DD99CEC-0FC1-6DA0-3AA2-DCC42F545F35}"/>
              </a:ext>
            </a:extLst>
          </p:cNvPr>
          <p:cNvSpPr txBox="1"/>
          <p:nvPr/>
        </p:nvSpPr>
        <p:spPr>
          <a:xfrm>
            <a:off x="4153359" y="2132692"/>
            <a:ext cx="7881325" cy="4308872"/>
          </a:xfrm>
          <a:prstGeom prst="rect">
            <a:avLst/>
          </a:prstGeom>
          <a:noFill/>
        </p:spPr>
        <p:txBody>
          <a:bodyPr wrap="square" rtlCol="0">
            <a:spAutoFit/>
          </a:bodyPr>
          <a:lstStyle/>
          <a:p>
            <a:pPr algn="just"/>
            <a:r>
              <a:rPr lang="el-GR" sz="1300" dirty="0">
                <a:solidFill>
                  <a:schemeClr val="accent5">
                    <a:lumMod val="50000"/>
                  </a:schemeClr>
                </a:solidFill>
              </a:rPr>
              <a:t>Η παρακολούθηση και διαχείριση των επικίνδυνων χημικών ουσιών αποτελεί βασικό μέρος της δέσμευσής μας για βιώσιμη λειτουργία. Στόχος μας είναι η σταδιακή μείωση της χρήσης τους και η αντικατάστασή τους με ασφαλέστερες και πιο φιλικές προς το περιβάλλον εναλλακτικές λύσεις, περιορίζοντας παράλληλα τον αντίκτυπο στην ανθρώπινη υγεία και το οικοσύστημα. </a:t>
            </a:r>
            <a:endParaRPr lang="en-GB" sz="1300" dirty="0">
              <a:solidFill>
                <a:schemeClr val="accent5">
                  <a:lumMod val="50000"/>
                </a:schemeClr>
              </a:solidFill>
            </a:endParaRPr>
          </a:p>
          <a:p>
            <a:pPr algn="just"/>
            <a:endParaRPr lang="el-GR" sz="1300" dirty="0">
              <a:solidFill>
                <a:schemeClr val="accent5">
                  <a:lumMod val="50000"/>
                </a:schemeClr>
              </a:solidFill>
            </a:endParaRPr>
          </a:p>
          <a:p>
            <a:pPr algn="just"/>
            <a:r>
              <a:rPr lang="el-GR" sz="1300" dirty="0">
                <a:solidFill>
                  <a:schemeClr val="accent5">
                    <a:lumMod val="50000"/>
                  </a:schemeClr>
                </a:solidFill>
              </a:rPr>
              <a:t>Κατά το 2025 συνεχίσαμε να εφαρμόζουμε πρακτικές βελτιστοποίησης στη χρήση χημικών προϊόντων στις καθημερινές λειτουργίες του ξενοδοχείου, δίνοντας έμφαση στη σωστή δοσολογία, στην αποδοτικότερη κατανάλωση και στην επιλογή προϊόντων με χαμηλότερο περιβαλλοντικό αποτύπωμα. </a:t>
            </a:r>
            <a:endParaRPr lang="en-GB" sz="1300" dirty="0">
              <a:solidFill>
                <a:schemeClr val="accent5">
                  <a:lumMod val="50000"/>
                </a:schemeClr>
              </a:solidFill>
            </a:endParaRPr>
          </a:p>
          <a:p>
            <a:pPr algn="just"/>
            <a:endParaRPr lang="el-GR" sz="1300" dirty="0">
              <a:solidFill>
                <a:schemeClr val="accent5">
                  <a:lumMod val="50000"/>
                </a:schemeClr>
              </a:solidFill>
            </a:endParaRPr>
          </a:p>
          <a:p>
            <a:pPr algn="just"/>
            <a:r>
              <a:rPr lang="el-GR" sz="1300" dirty="0">
                <a:solidFill>
                  <a:schemeClr val="accent5">
                    <a:lumMod val="50000"/>
                  </a:schemeClr>
                </a:solidFill>
              </a:rPr>
              <a:t>Με βάση τα αποτελέσματα του 2025, ο στόχος για την κατανάλωση χημικών ανά διανυκτέρευση σε κιλά (KG/PPPD) επιτεύχθηκε και ξεπεράστηκε, καθώς η επίδοση διαμορφώθηκε σε 0.19 έναντι στόχου 0.21. </a:t>
            </a:r>
            <a:r>
              <a:rPr lang="en-GB" sz="1400" dirty="0" err="1">
                <a:solidFill>
                  <a:schemeClr val="accent5">
                    <a:lumMod val="50000"/>
                  </a:schemeClr>
                </a:solidFill>
              </a:rPr>
              <a:t>Το</a:t>
            </a:r>
            <a:r>
              <a:rPr lang="en-GB" sz="1400" dirty="0">
                <a:solidFill>
                  <a:schemeClr val="accent5">
                    <a:lumMod val="50000"/>
                  </a:schemeClr>
                </a:solidFill>
              </a:rPr>
              <a:t> απ</a:t>
            </a:r>
            <a:r>
              <a:rPr lang="en-GB" sz="1400" dirty="0" err="1">
                <a:solidFill>
                  <a:schemeClr val="accent5">
                    <a:lumMod val="50000"/>
                  </a:schemeClr>
                </a:solidFill>
              </a:rPr>
              <a:t>οτέλεσμ</a:t>
            </a:r>
            <a:r>
              <a:rPr lang="en-GB" sz="1400" dirty="0">
                <a:solidFill>
                  <a:schemeClr val="accent5">
                    <a:lumMod val="50000"/>
                  </a:schemeClr>
                </a:solidFill>
              </a:rPr>
              <a:t>α αυτό αξιοποιείται για τον περαιτέρω εντοπισμό ευκαιριών βελτίωσης στην αποδοτική και ορθολογική χρήση χημικών ουσιών.</a:t>
            </a:r>
            <a:endParaRPr lang="en-GB" sz="1300" dirty="0">
              <a:solidFill>
                <a:schemeClr val="accent5">
                  <a:lumMod val="50000"/>
                </a:schemeClr>
              </a:solidFill>
            </a:endParaRPr>
          </a:p>
          <a:p>
            <a:pPr algn="just"/>
            <a:endParaRPr lang="el-GR" sz="1300" dirty="0">
              <a:solidFill>
                <a:schemeClr val="accent5">
                  <a:lumMod val="50000"/>
                </a:schemeClr>
              </a:solidFill>
            </a:endParaRPr>
          </a:p>
          <a:p>
            <a:pPr algn="just"/>
            <a:r>
              <a:rPr lang="el-GR" sz="1300" dirty="0">
                <a:solidFill>
                  <a:schemeClr val="accent5">
                    <a:lumMod val="50000"/>
                  </a:schemeClr>
                </a:solidFill>
              </a:rPr>
              <a:t>Αντίθετα, στην κατανάλωση σε λίτρα (LTR/PPPD), η επίδοση του 2025 διαμορφώθηκε σε 0.055 έναντι στόχου 0.05, γεγονός που δείχνει ότι ο συγκεκριμένος στόχος δεν επιτεύχθηκε πλήρως. Η απόκλιση αυτή αξιολογείται ώστε να εντοπιστούν επιπλέον ευκαιρίες βελτίωσης μέσω καλύτερης διαχείρισης αποθεμάτων, εκπαίδευσης προσωπικού και περαιτέρω χρήσης συμπυκνωμένων ή φιλικότερων προϊόντων. </a:t>
            </a:r>
            <a:endParaRPr lang="en-GB" sz="1300" dirty="0">
              <a:solidFill>
                <a:schemeClr val="accent5">
                  <a:lumMod val="50000"/>
                </a:schemeClr>
              </a:solidFill>
            </a:endParaRPr>
          </a:p>
          <a:p>
            <a:pPr algn="just"/>
            <a:endParaRPr lang="el-GR" sz="1300" dirty="0">
              <a:solidFill>
                <a:schemeClr val="accent5">
                  <a:lumMod val="50000"/>
                </a:schemeClr>
              </a:solidFill>
            </a:endParaRPr>
          </a:p>
          <a:p>
            <a:pPr algn="just"/>
            <a:r>
              <a:rPr lang="en-GB" sz="1200" dirty="0" err="1">
                <a:solidFill>
                  <a:schemeClr val="accent5">
                    <a:lumMod val="50000"/>
                  </a:schemeClr>
                </a:solidFill>
              </a:rPr>
              <a:t>Γι</a:t>
            </a:r>
            <a:r>
              <a:rPr lang="en-GB" sz="1200" dirty="0">
                <a:solidFill>
                  <a:schemeClr val="accent5">
                    <a:lumMod val="50000"/>
                  </a:schemeClr>
                </a:solidFill>
              </a:rPr>
              <a:t>α το 2026, συνεχίζουμε να παρακολουθούμε την κατανάλωση χημικών και να εφαρμόζουμε μέτρα για την αποδοτικότερη χρήση τους.</a:t>
            </a:r>
            <a:endParaRPr lang="el-GR" sz="1200" dirty="0">
              <a:solidFill>
                <a:schemeClr val="accent5">
                  <a:lumMod val="50000"/>
                </a:schemeClr>
              </a:solidFill>
            </a:endParaRPr>
          </a:p>
        </p:txBody>
      </p:sp>
      <p:pic>
        <p:nvPicPr>
          <p:cNvPr id="5" name="Picture 4">
            <a:extLst>
              <a:ext uri="{FF2B5EF4-FFF2-40B4-BE49-F238E27FC236}">
                <a16:creationId xmlns:a16="http://schemas.microsoft.com/office/drawing/2014/main" id="{208D48A4-60B8-9084-FA4A-46A7890ABF9D}"/>
              </a:ext>
            </a:extLst>
          </p:cNvPr>
          <p:cNvPicPr>
            <a:picLocks noChangeAspect="1"/>
          </p:cNvPicPr>
          <p:nvPr/>
        </p:nvPicPr>
        <p:blipFill>
          <a:blip r:embed="rId3"/>
          <a:stretch>
            <a:fillRect/>
          </a:stretch>
        </p:blipFill>
        <p:spPr>
          <a:xfrm>
            <a:off x="4572899" y="10138"/>
            <a:ext cx="7078063" cy="1991003"/>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0A10BC-D161-242E-2216-AB0975CD810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6EB499-E3F8-C2AD-D0F8-5658D7DBAF8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D466AD8-4A80-9A47-0774-DDED96DFD90E}"/>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76D921-9EAF-2310-E0B9-5EC0484B0A5A}"/>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F704E9-8CF8-98D0-86AC-8A42D06306DF}"/>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1F1181-B7FA-9955-4CFC-05673EE3F228}"/>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DE9EF662-486A-E41B-0C11-7EA274A66EB4}"/>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172E32F5-11BC-39B3-F999-4BC38C5BF7F1}"/>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D9619E7F-FEB2-E8A1-E4E2-8541DC600265}"/>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7DC213AC-37E2-5E56-CF0D-D432EC884B83}"/>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AA7B5CAA-BAFE-CE11-2E4A-AB010BEB3FC8}"/>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2C6798B7-7467-8723-827E-B876C12051C2}"/>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8DC085F-967C-B7AC-E654-F06B286321B0}"/>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75E485-7FB4-7C35-DDE0-9556DD36E79C}"/>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chemeClr val="bg1"/>
                </a:solidFill>
              </a:rPr>
              <a:t>PURCHASE OF HAZARDOUS CHEMICAL SUBSTANCES</a:t>
            </a:r>
          </a:p>
        </p:txBody>
      </p:sp>
      <p:sp>
        <p:nvSpPr>
          <p:cNvPr id="19" name="Subtitle 2">
            <a:extLst>
              <a:ext uri="{FF2B5EF4-FFF2-40B4-BE49-F238E27FC236}">
                <a16:creationId xmlns:a16="http://schemas.microsoft.com/office/drawing/2014/main" id="{A3249609-817D-B490-A2C6-229B0B4C2CCE}"/>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3E812AA8-B2C6-CDA1-2695-097652653A9B}"/>
              </a:ext>
            </a:extLst>
          </p:cNvPr>
          <p:cNvSpPr txBox="1"/>
          <p:nvPr/>
        </p:nvSpPr>
        <p:spPr>
          <a:xfrm>
            <a:off x="4153359" y="2132692"/>
            <a:ext cx="7881325" cy="4524315"/>
          </a:xfrm>
          <a:prstGeom prst="rect">
            <a:avLst/>
          </a:prstGeom>
          <a:noFill/>
        </p:spPr>
        <p:txBody>
          <a:bodyPr wrap="square" rtlCol="0">
            <a:spAutoFit/>
          </a:bodyPr>
          <a:lstStyle/>
          <a:p>
            <a:pPr algn="just"/>
            <a:r>
              <a:rPr lang="en-GB" sz="1400" dirty="0">
                <a:solidFill>
                  <a:schemeClr val="accent5">
                    <a:lumMod val="50000"/>
                  </a:schemeClr>
                </a:solidFill>
              </a:rPr>
              <a:t>The monitoring and management of hazardous chemical substances is a key part of our commitment to sustainable operations. Our goal is the gradual reduction of their use and their replacement with safer and more environmentally friendly alternatives, while also limiting the impact on human health and the ecosystem.</a:t>
            </a:r>
          </a:p>
          <a:p>
            <a:pPr algn="just"/>
            <a:endParaRPr lang="en-GB" sz="1400" dirty="0">
              <a:solidFill>
                <a:schemeClr val="accent5">
                  <a:lumMod val="50000"/>
                </a:schemeClr>
              </a:solidFill>
            </a:endParaRPr>
          </a:p>
          <a:p>
            <a:pPr algn="just"/>
            <a:r>
              <a:rPr lang="en-GB" sz="1400" dirty="0">
                <a:solidFill>
                  <a:schemeClr val="accent5">
                    <a:lumMod val="50000"/>
                  </a:schemeClr>
                </a:solidFill>
              </a:rPr>
              <a:t>During 2025, we continued to implement optimization practices in the use of chemical products in the hotel’s daily operations, focusing on correct dosing, more efficient consumption, and the selection of products with a lower environmental footprint.</a:t>
            </a:r>
          </a:p>
          <a:p>
            <a:pPr algn="just"/>
            <a:endParaRPr lang="en-GB" sz="1400" dirty="0">
              <a:solidFill>
                <a:schemeClr val="accent5">
                  <a:lumMod val="50000"/>
                </a:schemeClr>
              </a:solidFill>
            </a:endParaRPr>
          </a:p>
          <a:p>
            <a:pPr algn="just"/>
            <a:r>
              <a:rPr lang="en-GB" sz="1400" dirty="0">
                <a:solidFill>
                  <a:schemeClr val="accent5">
                    <a:lumMod val="50000"/>
                  </a:schemeClr>
                </a:solidFill>
              </a:rPr>
              <a:t>Based on the 2025 results, the target for chemical consumption per overnight stay in kilograms (KG/PPPD) was achieved and exceeded, as performance reached 0.19 compared to a target of 0.21. This result is used to further identify opportunities for improving the efficient and rational use of chemical substances.</a:t>
            </a:r>
          </a:p>
          <a:p>
            <a:pPr algn="just"/>
            <a:endParaRPr lang="en-GB" sz="1400" dirty="0">
              <a:solidFill>
                <a:schemeClr val="accent5">
                  <a:lumMod val="50000"/>
                </a:schemeClr>
              </a:solidFill>
            </a:endParaRPr>
          </a:p>
          <a:p>
            <a:pPr algn="just"/>
            <a:r>
              <a:rPr lang="en-GB" sz="1400" dirty="0">
                <a:solidFill>
                  <a:schemeClr val="accent5">
                    <a:lumMod val="50000"/>
                  </a:schemeClr>
                </a:solidFill>
              </a:rPr>
              <a:t>In contrast, chemical consumption in </a:t>
            </a:r>
            <a:r>
              <a:rPr lang="en-GB" sz="1400" dirty="0" err="1">
                <a:solidFill>
                  <a:schemeClr val="accent5">
                    <a:lumMod val="50000"/>
                  </a:schemeClr>
                </a:solidFill>
              </a:rPr>
              <a:t>liters</a:t>
            </a:r>
            <a:r>
              <a:rPr lang="en-GB" sz="1400" dirty="0">
                <a:solidFill>
                  <a:schemeClr val="accent5">
                    <a:lumMod val="50000"/>
                  </a:schemeClr>
                </a:solidFill>
              </a:rPr>
              <a:t> (LTR/PPPD) for 2025 was 0.055 compared to a target of 0.05, meaning that this specific target was not fully achieved. This deviation is being assessed in order to identify further improvement opportunities through better stock management, staff training, and increased use of more concentrated or environmentally friendly products.</a:t>
            </a:r>
          </a:p>
          <a:p>
            <a:pPr algn="just"/>
            <a:endParaRPr lang="en-GB" sz="1400" dirty="0">
              <a:solidFill>
                <a:schemeClr val="accent5">
                  <a:lumMod val="50000"/>
                </a:schemeClr>
              </a:solidFill>
            </a:endParaRPr>
          </a:p>
          <a:p>
            <a:pPr algn="just"/>
            <a:r>
              <a:rPr lang="en-GB" sz="1400" dirty="0">
                <a:solidFill>
                  <a:schemeClr val="accent5">
                    <a:lumMod val="50000"/>
                  </a:schemeClr>
                </a:solidFill>
              </a:rPr>
              <a:t>For 2026, we continue to monitor chemical consumption and implement measures to ensure their more efficient use. </a:t>
            </a:r>
          </a:p>
        </p:txBody>
      </p:sp>
      <p:pic>
        <p:nvPicPr>
          <p:cNvPr id="5" name="Picture 4">
            <a:extLst>
              <a:ext uri="{FF2B5EF4-FFF2-40B4-BE49-F238E27FC236}">
                <a16:creationId xmlns:a16="http://schemas.microsoft.com/office/drawing/2014/main" id="{6E1B1069-0CCF-FA15-8506-C81C2F05EEEA}"/>
              </a:ext>
            </a:extLst>
          </p:cNvPr>
          <p:cNvPicPr>
            <a:picLocks noChangeAspect="1"/>
          </p:cNvPicPr>
          <p:nvPr/>
        </p:nvPicPr>
        <p:blipFill>
          <a:blip r:embed="rId3"/>
          <a:stretch>
            <a:fillRect/>
          </a:stretch>
        </p:blipFill>
        <p:spPr>
          <a:xfrm>
            <a:off x="4572899" y="10138"/>
            <a:ext cx="7078063" cy="1991003"/>
          </a:xfrm>
          <a:prstGeom prst="rect">
            <a:avLst/>
          </a:prstGeom>
        </p:spPr>
      </p:pic>
    </p:spTree>
    <p:extLst>
      <p:ext uri="{BB962C8B-B14F-4D97-AF65-F5344CB8AC3E}">
        <p14:creationId xmlns:p14="http://schemas.microsoft.com/office/powerpoint/2010/main" val="32621319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200" b="1" dirty="0">
                <a:solidFill>
                  <a:srgbClr val="FFFFFF"/>
                </a:solidFill>
              </a:rPr>
              <a:t>ΔΙΑΧΕΙΡΙΣΗ ΑΠΟΒΛΗΤΩΝ</a:t>
            </a:r>
            <a:r>
              <a:rPr lang="en-GB" sz="3200" b="1" dirty="0">
                <a:solidFill>
                  <a:srgbClr val="FFFFFF"/>
                </a:solidFill>
              </a:rPr>
              <a:t> &amp; </a:t>
            </a:r>
            <a:r>
              <a:rPr lang="el-GR" sz="3200" b="1" dirty="0">
                <a:solidFill>
                  <a:srgbClr val="FFFFFF"/>
                </a:solidFill>
              </a:rPr>
              <a:t>ΠΕΡΙΒΑΛΛΟΝΤΙΚΗ ΑΠΟΔΟΣΗ </a:t>
            </a:r>
            <a:endParaRPr lang="en-US" sz="3200" b="1" dirty="0">
              <a:solidFill>
                <a:srgbClr val="FFFFFF"/>
              </a:solidFill>
            </a:endParaRPr>
          </a:p>
        </p:txBody>
      </p:sp>
      <p:sp>
        <p:nvSpPr>
          <p:cNvPr id="19" name="Subtitle 2"/>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4" name="TextBox 3">
            <a:extLst>
              <a:ext uri="{FF2B5EF4-FFF2-40B4-BE49-F238E27FC236}">
                <a16:creationId xmlns:a16="http://schemas.microsoft.com/office/drawing/2014/main" id="{0562A5F8-DF3D-DCCF-4E74-8B75AF0CE364}"/>
              </a:ext>
            </a:extLst>
          </p:cNvPr>
          <p:cNvSpPr txBox="1"/>
          <p:nvPr/>
        </p:nvSpPr>
        <p:spPr>
          <a:xfrm>
            <a:off x="4011833" y="2294511"/>
            <a:ext cx="8072657" cy="4662815"/>
          </a:xfrm>
          <a:prstGeom prst="rect">
            <a:avLst/>
          </a:prstGeom>
          <a:noFill/>
        </p:spPr>
        <p:txBody>
          <a:bodyPr wrap="square" rtlCol="0">
            <a:spAutoFit/>
          </a:bodyPr>
          <a:lstStyle/>
          <a:p>
            <a:pPr algn="just"/>
            <a:r>
              <a:rPr lang="en-GB" sz="1100" dirty="0">
                <a:solidFill>
                  <a:schemeClr val="accent5">
                    <a:lumMod val="50000"/>
                  </a:schemeClr>
                </a:solidFill>
              </a:rPr>
              <a:t>Η </a:t>
            </a:r>
            <a:r>
              <a:rPr lang="en-GB" sz="1100" dirty="0" err="1">
                <a:solidFill>
                  <a:schemeClr val="accent5">
                    <a:lumMod val="50000"/>
                  </a:schemeClr>
                </a:solidFill>
              </a:rPr>
              <a:t>δι</a:t>
            </a:r>
            <a:r>
              <a:rPr lang="en-GB" sz="1100" dirty="0">
                <a:solidFill>
                  <a:schemeClr val="accent5">
                    <a:lumMod val="50000"/>
                  </a:schemeClr>
                </a:solidFill>
              </a:rPr>
              <a:t>αχείριση των αποβλήτων αποτελεί σημαντικό μέρος της περιβαλλοντικής διαχείρισης του ξενοδοχείου. </a:t>
            </a:r>
            <a:r>
              <a:rPr lang="en-GB" sz="1100" dirty="0" err="1">
                <a:solidFill>
                  <a:schemeClr val="accent5">
                    <a:lumMod val="50000"/>
                  </a:schemeClr>
                </a:solidFill>
              </a:rPr>
              <a:t>Γι</a:t>
            </a:r>
            <a:r>
              <a:rPr lang="en-GB" sz="1100" dirty="0">
                <a:solidFill>
                  <a:schemeClr val="accent5">
                    <a:lumMod val="50000"/>
                  </a:schemeClr>
                </a:solidFill>
              </a:rPr>
              <a:t>α τον λόγο αυτό, παρακολουθούμε συστηματικά τις βασικές ροές αποβλήτων και αξιολογούμε την απόδοσή μας με βάση καταγεγραμμένα δεδομένα.</a:t>
            </a:r>
            <a:r>
              <a:rPr lang="el-GR" sz="1100" dirty="0">
                <a:solidFill>
                  <a:schemeClr val="accent5">
                    <a:lumMod val="50000"/>
                  </a:schemeClr>
                </a:solidFill>
              </a:rPr>
              <a:t> </a:t>
            </a:r>
            <a:r>
              <a:rPr lang="en-GB" sz="1100" dirty="0" err="1">
                <a:solidFill>
                  <a:schemeClr val="accent5">
                    <a:lumMod val="50000"/>
                  </a:schemeClr>
                </a:solidFill>
              </a:rPr>
              <a:t>Με</a:t>
            </a:r>
            <a:r>
              <a:rPr lang="en-GB" sz="1100" dirty="0">
                <a:solidFill>
                  <a:schemeClr val="accent5">
                    <a:lumMod val="50000"/>
                  </a:schemeClr>
                </a:solidFill>
              </a:rPr>
              <a:t> β</a:t>
            </a:r>
            <a:r>
              <a:rPr lang="en-GB" sz="1100" dirty="0" err="1">
                <a:solidFill>
                  <a:schemeClr val="accent5">
                    <a:lumMod val="50000"/>
                  </a:schemeClr>
                </a:solidFill>
              </a:rPr>
              <a:t>άση</a:t>
            </a:r>
            <a:r>
              <a:rPr lang="en-GB" sz="1100" dirty="0">
                <a:solidFill>
                  <a:schemeClr val="accent5">
                    <a:lumMod val="50000"/>
                  </a:schemeClr>
                </a:solidFill>
              </a:rPr>
              <a:t> τα </a:t>
            </a:r>
            <a:r>
              <a:rPr lang="en-GB" sz="1100" dirty="0" err="1">
                <a:solidFill>
                  <a:schemeClr val="accent5">
                    <a:lumMod val="50000"/>
                  </a:schemeClr>
                </a:solidFill>
              </a:rPr>
              <a:t>δι</a:t>
            </a:r>
            <a:r>
              <a:rPr lang="en-GB" sz="1100" dirty="0">
                <a:solidFill>
                  <a:schemeClr val="accent5">
                    <a:lumMod val="50000"/>
                  </a:schemeClr>
                </a:solidFill>
              </a:rPr>
              <a:t>αθέσιμα στοιχεία του 2023, καθορίστηκαν μετρήσιμοι εσωτερικοί στόχοι για την περίοδο 2024–2026.</a:t>
            </a:r>
            <a:r>
              <a:rPr lang="el-GR" sz="1100" dirty="0">
                <a:solidFill>
                  <a:schemeClr val="accent5">
                    <a:lumMod val="50000"/>
                  </a:schemeClr>
                </a:solidFill>
              </a:rPr>
              <a:t> </a:t>
            </a:r>
            <a:r>
              <a:rPr lang="en-GB" sz="1100" dirty="0" err="1">
                <a:solidFill>
                  <a:schemeClr val="accent5">
                    <a:lumMod val="50000"/>
                  </a:schemeClr>
                </a:solidFill>
              </a:rPr>
              <a:t>Γι</a:t>
            </a:r>
            <a:r>
              <a:rPr lang="en-GB" sz="1100" dirty="0">
                <a:solidFill>
                  <a:schemeClr val="accent5">
                    <a:lumMod val="50000"/>
                  </a:schemeClr>
                </a:solidFill>
              </a:rPr>
              <a:t>α τις κατηγορίες ανακυκλώσιμων υλικών καθορίστηκε στόχος σταδιακής αύξησης της συλλογής κατά </a:t>
            </a:r>
            <a:r>
              <a:rPr lang="en-GB" sz="1100" b="1" dirty="0">
                <a:solidFill>
                  <a:schemeClr val="accent5">
                    <a:lumMod val="50000"/>
                  </a:schemeClr>
                </a:solidFill>
              </a:rPr>
              <a:t>+5% για το 2024, +10% για το 2025 και +15% για το 2026</a:t>
            </a:r>
            <a:r>
              <a:rPr lang="en-GB" sz="1100" dirty="0">
                <a:solidFill>
                  <a:schemeClr val="accent5">
                    <a:lumMod val="50000"/>
                  </a:schemeClr>
                </a:solidFill>
              </a:rPr>
              <a:t>, σε σχέση με την επίδοση του 2023.</a:t>
            </a:r>
            <a:r>
              <a:rPr lang="el-GR" sz="1100" dirty="0">
                <a:solidFill>
                  <a:schemeClr val="accent5">
                    <a:lumMod val="50000"/>
                  </a:schemeClr>
                </a:solidFill>
              </a:rPr>
              <a:t> </a:t>
            </a:r>
            <a:r>
              <a:rPr lang="en-GB" sz="1100" dirty="0" err="1">
                <a:solidFill>
                  <a:schemeClr val="accent5">
                    <a:lumMod val="50000"/>
                  </a:schemeClr>
                </a:solidFill>
              </a:rPr>
              <a:t>Γι</a:t>
            </a:r>
            <a:r>
              <a:rPr lang="en-GB" sz="1100" dirty="0">
                <a:solidFill>
                  <a:schemeClr val="accent5">
                    <a:lumMod val="50000"/>
                  </a:schemeClr>
                </a:solidFill>
              </a:rPr>
              <a:t>α τα γενικά απόβλητα καθορίστηκε αντίστοιχα στόχος σταδιακής μείωσης κατά </a:t>
            </a:r>
            <a:r>
              <a:rPr lang="en-GB" sz="1100" b="1" dirty="0">
                <a:solidFill>
                  <a:schemeClr val="accent5">
                    <a:lumMod val="50000"/>
                  </a:schemeClr>
                </a:solidFill>
              </a:rPr>
              <a:t>-5% για το 2024, -10% για το 2025 και -15% για το 2026</a:t>
            </a:r>
            <a:r>
              <a:rPr lang="en-GB" sz="1100" dirty="0">
                <a:solidFill>
                  <a:schemeClr val="accent5">
                    <a:lumMod val="50000"/>
                  </a:schemeClr>
                </a:solidFill>
              </a:rPr>
              <a:t>, σε σχέση με το ίδιο έτος αναφοράς.</a:t>
            </a:r>
            <a:endParaRPr lang="el-GR" sz="1100" dirty="0">
              <a:solidFill>
                <a:schemeClr val="accent5">
                  <a:lumMod val="50000"/>
                </a:schemeClr>
              </a:solidFill>
            </a:endParaRPr>
          </a:p>
          <a:p>
            <a:pPr algn="just"/>
            <a:endParaRPr lang="en-GB" sz="1100" dirty="0">
              <a:solidFill>
                <a:schemeClr val="accent5">
                  <a:lumMod val="50000"/>
                </a:schemeClr>
              </a:solidFill>
            </a:endParaRPr>
          </a:p>
          <a:p>
            <a:pPr algn="just"/>
            <a:r>
              <a:rPr lang="en-GB" sz="1100" dirty="0">
                <a:solidFill>
                  <a:schemeClr val="accent5">
                    <a:lumMod val="50000"/>
                  </a:schemeClr>
                </a:solidFill>
              </a:rPr>
              <a:t>Τα κατα</a:t>
            </a:r>
            <a:r>
              <a:rPr lang="en-GB" sz="1100" dirty="0" err="1">
                <a:solidFill>
                  <a:schemeClr val="accent5">
                    <a:lumMod val="50000"/>
                  </a:schemeClr>
                </a:solidFill>
              </a:rPr>
              <a:t>γεγρ</a:t>
            </a:r>
            <a:r>
              <a:rPr lang="en-GB" sz="1100" dirty="0">
                <a:solidFill>
                  <a:schemeClr val="accent5">
                    <a:lumMod val="50000"/>
                  </a:schemeClr>
                </a:solidFill>
              </a:rPr>
              <a:t>αμμένα αποτελέσματα του 2025 δείχνουν ότι επιτεύχθηκε μέρος των καθορισμένων στόχων, ενώ σε ορισμένες κατηγορίες η επίδοση παρέμεινε εκτός του αντίστοιχου στόχου.</a:t>
            </a:r>
            <a:r>
              <a:rPr lang="el-GR" sz="1100" dirty="0">
                <a:solidFill>
                  <a:schemeClr val="accent5">
                    <a:lumMod val="50000"/>
                  </a:schemeClr>
                </a:solidFill>
              </a:rPr>
              <a:t> </a:t>
            </a:r>
            <a:r>
              <a:rPr lang="en-GB" sz="1100" dirty="0" err="1">
                <a:solidFill>
                  <a:schemeClr val="accent5">
                    <a:lumMod val="50000"/>
                  </a:schemeClr>
                </a:solidFill>
              </a:rPr>
              <a:t>Ειδικότερ</a:t>
            </a:r>
            <a:r>
              <a:rPr lang="en-GB" sz="1100" dirty="0">
                <a:solidFill>
                  <a:schemeClr val="accent5">
                    <a:lumMod val="50000"/>
                  </a:schemeClr>
                </a:solidFill>
              </a:rPr>
              <a:t>α, στα γενικά απόβλητα καταγράφηκε αύξηση σε σχέση με το επίπεδο αναφοράς, αντί της προβλεπόμενης μείωσης. </a:t>
            </a:r>
            <a:r>
              <a:rPr lang="en-GB" sz="1100" dirty="0" err="1">
                <a:solidFill>
                  <a:schemeClr val="accent5">
                    <a:lumMod val="50000"/>
                  </a:schemeClr>
                </a:solidFill>
              </a:rPr>
              <a:t>Το</a:t>
            </a:r>
            <a:r>
              <a:rPr lang="en-GB" sz="1100" dirty="0">
                <a:solidFill>
                  <a:schemeClr val="accent5">
                    <a:lumMod val="50000"/>
                  </a:schemeClr>
                </a:solidFill>
              </a:rPr>
              <a:t> απ</a:t>
            </a:r>
            <a:r>
              <a:rPr lang="en-GB" sz="1100" dirty="0" err="1">
                <a:solidFill>
                  <a:schemeClr val="accent5">
                    <a:lumMod val="50000"/>
                  </a:schemeClr>
                </a:solidFill>
              </a:rPr>
              <a:t>οτέλεσμ</a:t>
            </a:r>
            <a:r>
              <a:rPr lang="en-GB" sz="1100" dirty="0">
                <a:solidFill>
                  <a:schemeClr val="accent5">
                    <a:lumMod val="50000"/>
                  </a:schemeClr>
                </a:solidFill>
              </a:rPr>
              <a:t>α αυτό χρησιμοποιείται ως βάση για την επανεξέταση και ενίσχυση των σχετικών μέτρων διαχείρισης κατά το 2026.</a:t>
            </a:r>
            <a:endParaRPr lang="el-GR" sz="1100" dirty="0">
              <a:solidFill>
                <a:schemeClr val="accent5">
                  <a:lumMod val="50000"/>
                </a:schemeClr>
              </a:solidFill>
            </a:endParaRPr>
          </a:p>
          <a:p>
            <a:pPr algn="just"/>
            <a:endParaRPr lang="en-GB" sz="1100" dirty="0">
              <a:solidFill>
                <a:schemeClr val="accent5">
                  <a:lumMod val="50000"/>
                </a:schemeClr>
              </a:solidFill>
            </a:endParaRPr>
          </a:p>
          <a:p>
            <a:pPr algn="just"/>
            <a:r>
              <a:rPr lang="en-GB" sz="1100" dirty="0" err="1">
                <a:solidFill>
                  <a:schemeClr val="accent5">
                    <a:lumMod val="50000"/>
                  </a:schemeClr>
                </a:solidFill>
              </a:rPr>
              <a:t>Γι</a:t>
            </a:r>
            <a:r>
              <a:rPr lang="en-GB" sz="1100" dirty="0">
                <a:solidFill>
                  <a:schemeClr val="accent5">
                    <a:lumMod val="50000"/>
                  </a:schemeClr>
                </a:solidFill>
              </a:rPr>
              <a:t>α το 2026 εφαρμόζεται πρόγραμμα δράσης με σκοπό την παρακολούθηση των σχετικών δεικτών και την υποστήριξη των καθορισμένων εσωτερικών στόχων.</a:t>
            </a:r>
            <a:r>
              <a:rPr lang="el-GR" sz="1100" dirty="0">
                <a:solidFill>
                  <a:schemeClr val="accent5">
                    <a:lumMod val="50000"/>
                  </a:schemeClr>
                </a:solidFill>
              </a:rPr>
              <a:t> </a:t>
            </a:r>
            <a:r>
              <a:rPr lang="en-GB" sz="1100" dirty="0">
                <a:solidFill>
                  <a:schemeClr val="accent5">
                    <a:lumMod val="50000"/>
                  </a:schemeClr>
                </a:solidFill>
              </a:rPr>
              <a:t>Τα βα</a:t>
            </a:r>
            <a:r>
              <a:rPr lang="en-GB" sz="1100" dirty="0" err="1">
                <a:solidFill>
                  <a:schemeClr val="accent5">
                    <a:lumMod val="50000"/>
                  </a:schemeClr>
                </a:solidFill>
              </a:rPr>
              <a:t>σικά</a:t>
            </a:r>
            <a:r>
              <a:rPr lang="en-GB" sz="1100" dirty="0">
                <a:solidFill>
                  <a:schemeClr val="accent5">
                    <a:lumMod val="50000"/>
                  </a:schemeClr>
                </a:solidFill>
              </a:rPr>
              <a:t> </a:t>
            </a:r>
            <a:r>
              <a:rPr lang="en-GB" sz="1100" dirty="0" err="1">
                <a:solidFill>
                  <a:schemeClr val="accent5">
                    <a:lumMod val="50000"/>
                  </a:schemeClr>
                </a:solidFill>
              </a:rPr>
              <a:t>μέτρ</a:t>
            </a:r>
            <a:r>
              <a:rPr lang="en-GB" sz="1100" dirty="0">
                <a:solidFill>
                  <a:schemeClr val="accent5">
                    <a:lumMod val="50000"/>
                  </a:schemeClr>
                </a:solidFill>
              </a:rPr>
              <a:t>α περιλαμβάνουν:</a:t>
            </a:r>
          </a:p>
          <a:p>
            <a:pPr algn="just"/>
            <a:r>
              <a:rPr lang="en-GB" sz="1100" dirty="0">
                <a:solidFill>
                  <a:schemeClr val="accent5">
                    <a:lumMod val="50000"/>
                  </a:schemeClr>
                </a:solidFill>
              </a:rPr>
              <a:t>• </a:t>
            </a:r>
            <a:r>
              <a:rPr lang="en-GB" sz="1100" dirty="0" err="1">
                <a:solidFill>
                  <a:schemeClr val="accent5">
                    <a:lumMod val="50000"/>
                  </a:schemeClr>
                </a:solidFill>
              </a:rPr>
              <a:t>Συνεχή</a:t>
            </a:r>
            <a:r>
              <a:rPr lang="en-GB" sz="1100" dirty="0">
                <a:solidFill>
                  <a:schemeClr val="accent5">
                    <a:lumMod val="50000"/>
                  </a:schemeClr>
                </a:solidFill>
              </a:rPr>
              <a:t> </a:t>
            </a:r>
            <a:r>
              <a:rPr lang="en-GB" sz="1100" dirty="0" err="1">
                <a:solidFill>
                  <a:schemeClr val="accent5">
                    <a:lumMod val="50000"/>
                  </a:schemeClr>
                </a:solidFill>
              </a:rPr>
              <a:t>ενημέρωση</a:t>
            </a:r>
            <a:r>
              <a:rPr lang="en-GB" sz="1100" dirty="0">
                <a:solidFill>
                  <a:schemeClr val="accent5">
                    <a:lumMod val="50000"/>
                  </a:schemeClr>
                </a:solidFill>
              </a:rPr>
              <a:t> και </a:t>
            </a:r>
            <a:r>
              <a:rPr lang="en-GB" sz="1100" dirty="0" err="1">
                <a:solidFill>
                  <a:schemeClr val="accent5">
                    <a:lumMod val="50000"/>
                  </a:schemeClr>
                </a:solidFill>
              </a:rPr>
              <a:t>εκ</a:t>
            </a:r>
            <a:r>
              <a:rPr lang="en-GB" sz="1100" dirty="0">
                <a:solidFill>
                  <a:schemeClr val="accent5">
                    <a:lumMod val="50000"/>
                  </a:schemeClr>
                </a:solidFill>
              </a:rPr>
              <a:t>παίδευση του προσωπικού για τη σωστή διαλογή αποβλήτων στην πηγή.</a:t>
            </a:r>
          </a:p>
          <a:p>
            <a:pPr algn="just"/>
            <a:r>
              <a:rPr lang="en-GB" sz="1100" dirty="0">
                <a:solidFill>
                  <a:schemeClr val="accent5">
                    <a:lumMod val="50000"/>
                  </a:schemeClr>
                </a:solidFill>
              </a:rPr>
              <a:t>• </a:t>
            </a:r>
            <a:r>
              <a:rPr lang="en-GB" sz="1100" dirty="0" err="1">
                <a:solidFill>
                  <a:schemeClr val="accent5">
                    <a:lumMod val="50000"/>
                  </a:schemeClr>
                </a:solidFill>
              </a:rPr>
              <a:t>Εντ</a:t>
            </a:r>
            <a:r>
              <a:rPr lang="en-GB" sz="1100" dirty="0">
                <a:solidFill>
                  <a:schemeClr val="accent5">
                    <a:lumMod val="50000"/>
                  </a:schemeClr>
                </a:solidFill>
              </a:rPr>
              <a:t>ατικοποίηση της καταγραφής και παρακολούθησης των ροών αποβλήτων ανά τμήμα.</a:t>
            </a:r>
          </a:p>
          <a:p>
            <a:pPr algn="just"/>
            <a:r>
              <a:rPr lang="en-GB" sz="1100" dirty="0">
                <a:solidFill>
                  <a:schemeClr val="accent5">
                    <a:lumMod val="50000"/>
                  </a:schemeClr>
                </a:solidFill>
              </a:rPr>
              <a:t>• </a:t>
            </a:r>
            <a:r>
              <a:rPr lang="en-GB" sz="1100" dirty="0" err="1">
                <a:solidFill>
                  <a:schemeClr val="accent5">
                    <a:lumMod val="50000"/>
                  </a:schemeClr>
                </a:solidFill>
              </a:rPr>
              <a:t>Εφ</a:t>
            </a:r>
            <a:r>
              <a:rPr lang="en-GB" sz="1100" dirty="0">
                <a:solidFill>
                  <a:schemeClr val="accent5">
                    <a:lumMod val="50000"/>
                  </a:schemeClr>
                </a:solidFill>
              </a:rPr>
              <a:t>αρμογή πρακτικών πρόληψης δημιουργίας αποβλήτων και επαναχρησιμοποίησης υλικών, όπου είναι εφικτό.</a:t>
            </a:r>
          </a:p>
          <a:p>
            <a:pPr algn="just"/>
            <a:r>
              <a:rPr lang="en-GB" sz="1100" dirty="0">
                <a:solidFill>
                  <a:schemeClr val="accent5">
                    <a:lumMod val="50000"/>
                  </a:schemeClr>
                </a:solidFill>
              </a:rPr>
              <a:t>• Ενίσχυση </a:t>
            </a:r>
            <a:r>
              <a:rPr lang="en-GB" sz="1100" dirty="0" err="1">
                <a:solidFill>
                  <a:schemeClr val="accent5">
                    <a:lumMod val="50000"/>
                  </a:schemeClr>
                </a:solidFill>
              </a:rPr>
              <a:t>της</a:t>
            </a:r>
            <a:r>
              <a:rPr lang="en-GB" sz="1100" dirty="0">
                <a:solidFill>
                  <a:schemeClr val="accent5">
                    <a:lumMod val="50000"/>
                  </a:schemeClr>
                </a:solidFill>
              </a:rPr>
              <a:t> </a:t>
            </a:r>
            <a:r>
              <a:rPr lang="en-GB" sz="1100" dirty="0" err="1">
                <a:solidFill>
                  <a:schemeClr val="accent5">
                    <a:lumMod val="50000"/>
                  </a:schemeClr>
                </a:solidFill>
              </a:rPr>
              <a:t>ορθής</a:t>
            </a:r>
            <a:r>
              <a:rPr lang="en-GB" sz="1100" dirty="0">
                <a:solidFill>
                  <a:schemeClr val="accent5">
                    <a:lumMod val="50000"/>
                  </a:schemeClr>
                </a:solidFill>
              </a:rPr>
              <a:t> </a:t>
            </a:r>
            <a:r>
              <a:rPr lang="en-GB" sz="1100" dirty="0" err="1">
                <a:solidFill>
                  <a:schemeClr val="accent5">
                    <a:lumMod val="50000"/>
                  </a:schemeClr>
                </a:solidFill>
              </a:rPr>
              <a:t>δι</a:t>
            </a:r>
            <a:r>
              <a:rPr lang="en-GB" sz="1100" dirty="0">
                <a:solidFill>
                  <a:schemeClr val="accent5">
                    <a:lumMod val="50000"/>
                  </a:schemeClr>
                </a:solidFill>
              </a:rPr>
              <a:t>αλογής και συλλογής ανακυκλώσιμων υλικών.</a:t>
            </a:r>
          </a:p>
          <a:p>
            <a:pPr algn="just"/>
            <a:r>
              <a:rPr lang="en-GB" sz="1100" dirty="0">
                <a:solidFill>
                  <a:schemeClr val="accent5">
                    <a:lumMod val="50000"/>
                  </a:schemeClr>
                </a:solidFill>
              </a:rPr>
              <a:t>• </a:t>
            </a:r>
            <a:r>
              <a:rPr lang="en-GB" sz="1100" dirty="0" err="1">
                <a:solidFill>
                  <a:schemeClr val="accent5">
                    <a:lumMod val="50000"/>
                  </a:schemeClr>
                </a:solidFill>
              </a:rPr>
              <a:t>Συστημ</a:t>
            </a:r>
            <a:r>
              <a:rPr lang="en-GB" sz="1100" dirty="0">
                <a:solidFill>
                  <a:schemeClr val="accent5">
                    <a:lumMod val="50000"/>
                  </a:schemeClr>
                </a:solidFill>
              </a:rPr>
              <a:t>ατική αξιολόγηση των αποτελεσμάτων σε σχέση με τους καθορισμένους στόχους.</a:t>
            </a:r>
          </a:p>
          <a:p>
            <a:pPr algn="just"/>
            <a:r>
              <a:rPr lang="en-GB" sz="1100" dirty="0">
                <a:solidFill>
                  <a:schemeClr val="accent5">
                    <a:lumMod val="50000"/>
                  </a:schemeClr>
                </a:solidFill>
              </a:rPr>
              <a:t>• </a:t>
            </a:r>
            <a:r>
              <a:rPr lang="en-GB" sz="1100" dirty="0" err="1">
                <a:solidFill>
                  <a:schemeClr val="accent5">
                    <a:lumMod val="50000"/>
                  </a:schemeClr>
                </a:solidFill>
              </a:rPr>
              <a:t>Λήψη</a:t>
            </a:r>
            <a:r>
              <a:rPr lang="en-GB" sz="1100" dirty="0">
                <a:solidFill>
                  <a:schemeClr val="accent5">
                    <a:lumMod val="50000"/>
                  </a:schemeClr>
                </a:solidFill>
              </a:rPr>
              <a:t> </a:t>
            </a:r>
            <a:r>
              <a:rPr lang="en-GB" sz="1100" dirty="0" err="1">
                <a:solidFill>
                  <a:schemeClr val="accent5">
                    <a:lumMod val="50000"/>
                  </a:schemeClr>
                </a:solidFill>
              </a:rPr>
              <a:t>διορθωτικών</a:t>
            </a:r>
            <a:r>
              <a:rPr lang="en-GB" sz="1100" dirty="0">
                <a:solidFill>
                  <a:schemeClr val="accent5">
                    <a:lumMod val="50000"/>
                  </a:schemeClr>
                </a:solidFill>
              </a:rPr>
              <a:t> </a:t>
            </a:r>
            <a:r>
              <a:rPr lang="en-GB" sz="1100" dirty="0" err="1">
                <a:solidFill>
                  <a:schemeClr val="accent5">
                    <a:lumMod val="50000"/>
                  </a:schemeClr>
                </a:solidFill>
              </a:rPr>
              <a:t>ενεργειών</a:t>
            </a:r>
            <a:r>
              <a:rPr lang="en-GB" sz="1100" dirty="0">
                <a:solidFill>
                  <a:schemeClr val="accent5">
                    <a:lumMod val="50000"/>
                  </a:schemeClr>
                </a:solidFill>
              </a:rPr>
              <a:t> όπ</a:t>
            </a:r>
            <a:r>
              <a:rPr lang="en-GB" sz="1100" dirty="0" err="1">
                <a:solidFill>
                  <a:schemeClr val="accent5">
                    <a:lumMod val="50000"/>
                  </a:schemeClr>
                </a:solidFill>
              </a:rPr>
              <a:t>ου</a:t>
            </a:r>
            <a:r>
              <a:rPr lang="en-GB" sz="1100" dirty="0">
                <a:solidFill>
                  <a:schemeClr val="accent5">
                    <a:lumMod val="50000"/>
                  </a:schemeClr>
                </a:solidFill>
              </a:rPr>
              <a:t> τα απ</a:t>
            </a:r>
            <a:r>
              <a:rPr lang="en-GB" sz="1100" dirty="0" err="1">
                <a:solidFill>
                  <a:schemeClr val="accent5">
                    <a:lumMod val="50000"/>
                  </a:schemeClr>
                </a:solidFill>
              </a:rPr>
              <a:t>οτελέσμ</a:t>
            </a:r>
            <a:r>
              <a:rPr lang="en-GB" sz="1100" dirty="0">
                <a:solidFill>
                  <a:schemeClr val="accent5">
                    <a:lumMod val="50000"/>
                  </a:schemeClr>
                </a:solidFill>
              </a:rPr>
              <a:t>ατα αποκλίνουν από τους στόχους.</a:t>
            </a:r>
          </a:p>
          <a:p>
            <a:pPr algn="just"/>
            <a:endParaRPr lang="el-GR" sz="1100" dirty="0">
              <a:solidFill>
                <a:schemeClr val="accent5">
                  <a:lumMod val="50000"/>
                </a:schemeClr>
              </a:solidFill>
            </a:endParaRPr>
          </a:p>
          <a:p>
            <a:pPr algn="just"/>
            <a:r>
              <a:rPr lang="en-GB" sz="1100" dirty="0" err="1">
                <a:solidFill>
                  <a:schemeClr val="accent5">
                    <a:lumMod val="50000"/>
                  </a:schemeClr>
                </a:solidFill>
              </a:rPr>
              <a:t>Οι</a:t>
            </a:r>
            <a:r>
              <a:rPr lang="en-GB" sz="1100" dirty="0">
                <a:solidFill>
                  <a:schemeClr val="accent5">
                    <a:lumMod val="50000"/>
                  </a:schemeClr>
                </a:solidFill>
              </a:rPr>
              <a:t> </a:t>
            </a:r>
            <a:r>
              <a:rPr lang="en-GB" sz="1100" dirty="0" err="1">
                <a:solidFill>
                  <a:schemeClr val="accent5">
                    <a:lumMod val="50000"/>
                  </a:schemeClr>
                </a:solidFill>
              </a:rPr>
              <a:t>στόχοι</a:t>
            </a:r>
            <a:r>
              <a:rPr lang="en-GB" sz="1100" dirty="0">
                <a:solidFill>
                  <a:schemeClr val="accent5">
                    <a:lumMod val="50000"/>
                  </a:schemeClr>
                </a:solidFill>
              </a:rPr>
              <a:t> </a:t>
            </a:r>
            <a:r>
              <a:rPr lang="en-GB" sz="1100" dirty="0" err="1">
                <a:solidFill>
                  <a:schemeClr val="accent5">
                    <a:lumMod val="50000"/>
                  </a:schemeClr>
                </a:solidFill>
              </a:rPr>
              <a:t>του</a:t>
            </a:r>
            <a:r>
              <a:rPr lang="en-GB" sz="1100" dirty="0">
                <a:solidFill>
                  <a:schemeClr val="accent5">
                    <a:lumMod val="50000"/>
                  </a:schemeClr>
                </a:solidFill>
              </a:rPr>
              <a:t> 2026 απ</a:t>
            </a:r>
            <a:r>
              <a:rPr lang="en-GB" sz="1100" dirty="0" err="1">
                <a:solidFill>
                  <a:schemeClr val="accent5">
                    <a:lumMod val="50000"/>
                  </a:schemeClr>
                </a:solidFill>
              </a:rPr>
              <a:t>οτελούν</a:t>
            </a:r>
            <a:r>
              <a:rPr lang="en-GB" sz="1100" dirty="0">
                <a:solidFill>
                  <a:schemeClr val="accent5">
                    <a:lumMod val="50000"/>
                  </a:schemeClr>
                </a:solidFill>
              </a:rPr>
              <a:t> </a:t>
            </a:r>
            <a:r>
              <a:rPr lang="en-GB" sz="1100" b="1" dirty="0" err="1">
                <a:solidFill>
                  <a:schemeClr val="accent5">
                    <a:lumMod val="50000"/>
                  </a:schemeClr>
                </a:solidFill>
              </a:rPr>
              <a:t>εσωτερικούς</a:t>
            </a:r>
            <a:r>
              <a:rPr lang="en-GB" sz="1100" b="1" dirty="0">
                <a:solidFill>
                  <a:schemeClr val="accent5">
                    <a:lumMod val="50000"/>
                  </a:schemeClr>
                </a:solidFill>
              </a:rPr>
              <a:t> </a:t>
            </a:r>
            <a:r>
              <a:rPr lang="en-GB" sz="1100" b="1" dirty="0" err="1">
                <a:solidFill>
                  <a:schemeClr val="accent5">
                    <a:lumMod val="50000"/>
                  </a:schemeClr>
                </a:solidFill>
              </a:rPr>
              <a:t>στόχους</a:t>
            </a:r>
            <a:r>
              <a:rPr lang="en-GB" sz="1100" b="1" dirty="0">
                <a:solidFill>
                  <a:schemeClr val="accent5">
                    <a:lumMod val="50000"/>
                  </a:schemeClr>
                </a:solidFill>
              </a:rPr>
              <a:t> π</a:t>
            </a:r>
            <a:r>
              <a:rPr lang="en-GB" sz="1100" b="1" dirty="0" err="1">
                <a:solidFill>
                  <a:schemeClr val="accent5">
                    <a:lumMod val="50000"/>
                  </a:schemeClr>
                </a:solidFill>
              </a:rPr>
              <a:t>ερι</a:t>
            </a:r>
            <a:r>
              <a:rPr lang="en-GB" sz="1100" b="1" dirty="0">
                <a:solidFill>
                  <a:schemeClr val="accent5">
                    <a:lumMod val="50000"/>
                  </a:schemeClr>
                </a:solidFill>
              </a:rPr>
              <a:t>βαλλοντικής διαχείρισης</a:t>
            </a:r>
            <a:r>
              <a:rPr lang="en-GB" sz="1100" dirty="0">
                <a:solidFill>
                  <a:schemeClr val="accent5">
                    <a:lumMod val="50000"/>
                  </a:schemeClr>
                </a:solidFill>
              </a:rPr>
              <a:t> και η επίτευξή τους αξιολογείται βάσει των πραγματικών αποτελεσμάτων που θα καταγραφούν κατά την αντίστοιχη περίοδο.</a:t>
            </a:r>
          </a:p>
          <a:p>
            <a:pPr algn="just"/>
            <a:endParaRPr lang="el-GR" sz="1100" dirty="0">
              <a:solidFill>
                <a:schemeClr val="accent5">
                  <a:lumMod val="50000"/>
                </a:schemeClr>
              </a:solidFill>
            </a:endParaRPr>
          </a:p>
          <a:p>
            <a:pPr algn="just"/>
            <a:r>
              <a:rPr lang="en-GB" sz="1100" dirty="0">
                <a:solidFill>
                  <a:schemeClr val="accent5">
                    <a:lumMod val="50000"/>
                  </a:schemeClr>
                </a:solidFill>
              </a:rPr>
              <a:t>Τα </a:t>
            </a:r>
            <a:r>
              <a:rPr lang="en-GB" sz="1100" dirty="0" err="1">
                <a:solidFill>
                  <a:schemeClr val="accent5">
                    <a:lumMod val="50000"/>
                  </a:schemeClr>
                </a:solidFill>
              </a:rPr>
              <a:t>στοιχεί</a:t>
            </a:r>
            <a:r>
              <a:rPr lang="en-GB" sz="1100" dirty="0">
                <a:solidFill>
                  <a:schemeClr val="accent5">
                    <a:lumMod val="50000"/>
                  </a:schemeClr>
                </a:solidFill>
              </a:rPr>
              <a:t>α βασίζονται στα διαθέσιμα αρχεία καταγραφής των αποβλήτων του ξενοδοχείου. </a:t>
            </a:r>
            <a:r>
              <a:rPr lang="en-GB" sz="1100" dirty="0" err="1">
                <a:solidFill>
                  <a:schemeClr val="accent5">
                    <a:lumMod val="50000"/>
                  </a:schemeClr>
                </a:solidFill>
              </a:rPr>
              <a:t>Οι</a:t>
            </a:r>
            <a:r>
              <a:rPr lang="en-GB" sz="1100" dirty="0">
                <a:solidFill>
                  <a:schemeClr val="accent5">
                    <a:lumMod val="50000"/>
                  </a:schemeClr>
                </a:solidFill>
              </a:rPr>
              <a:t> </a:t>
            </a:r>
            <a:r>
              <a:rPr lang="en-GB" sz="1100" dirty="0" err="1">
                <a:solidFill>
                  <a:schemeClr val="accent5">
                    <a:lumMod val="50000"/>
                  </a:schemeClr>
                </a:solidFill>
              </a:rPr>
              <a:t>δείκτες</a:t>
            </a:r>
            <a:r>
              <a:rPr lang="en-GB" sz="1100" dirty="0">
                <a:solidFill>
                  <a:schemeClr val="accent5">
                    <a:lumMod val="50000"/>
                  </a:schemeClr>
                </a:solidFill>
              </a:rPr>
              <a:t> και </a:t>
            </a:r>
            <a:r>
              <a:rPr lang="en-GB" sz="1100" dirty="0" err="1">
                <a:solidFill>
                  <a:schemeClr val="accent5">
                    <a:lumMod val="50000"/>
                  </a:schemeClr>
                </a:solidFill>
              </a:rPr>
              <a:t>οι</a:t>
            </a:r>
            <a:r>
              <a:rPr lang="en-GB" sz="1100" dirty="0">
                <a:solidFill>
                  <a:schemeClr val="accent5">
                    <a:lumMod val="50000"/>
                  </a:schemeClr>
                </a:solidFill>
              </a:rPr>
              <a:t> </a:t>
            </a:r>
            <a:r>
              <a:rPr lang="en-GB" sz="1100" dirty="0" err="1">
                <a:solidFill>
                  <a:schemeClr val="accent5">
                    <a:lumMod val="50000"/>
                  </a:schemeClr>
                </a:solidFill>
              </a:rPr>
              <a:t>συγκρίσεις</a:t>
            </a:r>
            <a:r>
              <a:rPr lang="en-GB" sz="1100" dirty="0">
                <a:solidFill>
                  <a:schemeClr val="accent5">
                    <a:lumMod val="50000"/>
                  </a:schemeClr>
                </a:solidFill>
              </a:rPr>
              <a:t> υπ</a:t>
            </a:r>
            <a:r>
              <a:rPr lang="en-GB" sz="1100" dirty="0" err="1">
                <a:solidFill>
                  <a:schemeClr val="accent5">
                    <a:lumMod val="50000"/>
                  </a:schemeClr>
                </a:solidFill>
              </a:rPr>
              <a:t>ολογίζοντ</a:t>
            </a:r>
            <a:r>
              <a:rPr lang="en-GB" sz="1100" dirty="0">
                <a:solidFill>
                  <a:schemeClr val="accent5">
                    <a:lumMod val="50000"/>
                  </a:schemeClr>
                </a:solidFill>
              </a:rPr>
              <a:t>αι με βάση την εφαρμοζόμενη εσωτερική μεθοδολογία και το καθορισμένο έτος αναφοράς (2023). Τα απ</a:t>
            </a:r>
            <a:r>
              <a:rPr lang="en-GB" sz="1100" dirty="0" err="1">
                <a:solidFill>
                  <a:schemeClr val="accent5">
                    <a:lumMod val="50000"/>
                  </a:schemeClr>
                </a:solidFill>
              </a:rPr>
              <a:t>οτελέσμ</a:t>
            </a:r>
            <a:r>
              <a:rPr lang="en-GB" sz="1100" dirty="0">
                <a:solidFill>
                  <a:schemeClr val="accent5">
                    <a:lumMod val="50000"/>
                  </a:schemeClr>
                </a:solidFill>
              </a:rPr>
              <a:t>ατα και οι στόχοι παρουσιάζονται χωριστά ώστε να διακρίνεται σαφώς η πραγματική επίδοση από την επιδιωκόμενη μελλοντική επίδοση.</a:t>
            </a:r>
          </a:p>
        </p:txBody>
      </p:sp>
      <p:pic>
        <p:nvPicPr>
          <p:cNvPr id="9" name="Picture 8">
            <a:extLst>
              <a:ext uri="{FF2B5EF4-FFF2-40B4-BE49-F238E27FC236}">
                <a16:creationId xmlns:a16="http://schemas.microsoft.com/office/drawing/2014/main" id="{3C7BEF99-A5F6-F0AE-3EBF-4B27F2DF05D6}"/>
              </a:ext>
            </a:extLst>
          </p:cNvPr>
          <p:cNvPicPr>
            <a:picLocks noChangeAspect="1"/>
          </p:cNvPicPr>
          <p:nvPr/>
        </p:nvPicPr>
        <p:blipFill>
          <a:blip r:embed="rId3"/>
          <a:stretch>
            <a:fillRect/>
          </a:stretch>
        </p:blipFill>
        <p:spPr>
          <a:xfrm>
            <a:off x="4974079" y="10138"/>
            <a:ext cx="6125480" cy="2279442"/>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35C685-C39E-D55A-CE7C-2FA146A11C5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70F6B0-9C2D-AE78-E355-3F6F62C1F55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FEEB7CF3-55FA-C5F6-4148-E08EF0F506E6}"/>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0A7C07-F482-D50A-0BBF-53F385A59BBD}"/>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55C3335-344F-7C2B-8957-EA36E81C9325}"/>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3A0FB80-64C4-5E52-CC93-8D0474B4C4F7}"/>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185666-A404-465F-7CDF-9D82CFB4A334}"/>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0DACD761-20D3-17ED-8CA7-0A3A7F4C369D}"/>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D8F14A2A-6DB3-11CB-EF0E-F5FFB0B48A0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563D09E-0772-99A3-7880-D0520F97480A}"/>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BD92756-7F56-CFA1-E353-053A98E3DBEA}"/>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3671700-D897-8DE5-E0DB-5649F6BE5D61}"/>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C48C4C14-67A0-C762-12C9-52E59F5195D1}"/>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C0CE07-8612-E293-962E-D74921549EFF}"/>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200" b="1" dirty="0">
                <a:solidFill>
                  <a:schemeClr val="bg1"/>
                </a:solidFill>
              </a:rPr>
              <a:t>WASTE MANAGEMENT &amp; ENVIRONMENTAL PERFORMANCE</a:t>
            </a:r>
            <a:endParaRPr lang="en-US" sz="3200" b="1" dirty="0">
              <a:solidFill>
                <a:schemeClr val="bg1"/>
              </a:solidFill>
            </a:endParaRPr>
          </a:p>
        </p:txBody>
      </p:sp>
      <p:sp>
        <p:nvSpPr>
          <p:cNvPr id="19" name="Subtitle 2">
            <a:extLst>
              <a:ext uri="{FF2B5EF4-FFF2-40B4-BE49-F238E27FC236}">
                <a16:creationId xmlns:a16="http://schemas.microsoft.com/office/drawing/2014/main" id="{76B7FD9C-8C32-CB44-0861-008B4FB954D1}"/>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4" name="TextBox 3">
            <a:extLst>
              <a:ext uri="{FF2B5EF4-FFF2-40B4-BE49-F238E27FC236}">
                <a16:creationId xmlns:a16="http://schemas.microsoft.com/office/drawing/2014/main" id="{06B65780-122B-4AC7-8A6F-64232E7FD7CC}"/>
              </a:ext>
            </a:extLst>
          </p:cNvPr>
          <p:cNvSpPr txBox="1"/>
          <p:nvPr/>
        </p:nvSpPr>
        <p:spPr>
          <a:xfrm>
            <a:off x="4037826" y="2240030"/>
            <a:ext cx="8205307" cy="4870564"/>
          </a:xfrm>
          <a:prstGeom prst="rect">
            <a:avLst/>
          </a:prstGeom>
          <a:noFill/>
        </p:spPr>
        <p:txBody>
          <a:bodyPr wrap="square" rtlCol="0">
            <a:spAutoFit/>
          </a:bodyPr>
          <a:lstStyle/>
          <a:p>
            <a:pPr algn="just"/>
            <a:r>
              <a:rPr lang="en-GB" sz="1150" dirty="0">
                <a:solidFill>
                  <a:schemeClr val="accent5">
                    <a:lumMod val="50000"/>
                  </a:schemeClr>
                </a:solidFill>
              </a:rPr>
              <a:t>Waste management is an important part of the hotel’s environmental management. For this reason, we systematically monitor key waste streams and assess our performance based on recorded data. Based on the available data for 2023, measurable internal targets were established for the period 2024–2026. For recyclable materials, a gradual increase in collection was targeted at </a:t>
            </a:r>
            <a:r>
              <a:rPr lang="en-GB" sz="1150" b="1" dirty="0">
                <a:solidFill>
                  <a:schemeClr val="accent5">
                    <a:lumMod val="50000"/>
                  </a:schemeClr>
                </a:solidFill>
              </a:rPr>
              <a:t>+5% for 2024, +10% for 2025 and +15% for 2026</a:t>
            </a:r>
            <a:r>
              <a:rPr lang="en-GB" sz="1150" dirty="0">
                <a:solidFill>
                  <a:schemeClr val="accent5">
                    <a:lumMod val="50000"/>
                  </a:schemeClr>
                </a:solidFill>
              </a:rPr>
              <a:t>, compared with the 2023 performance. For general waste, a corresponding gradual reduction was targeted at </a:t>
            </a:r>
            <a:r>
              <a:rPr lang="en-GB" sz="1150" b="1" dirty="0">
                <a:solidFill>
                  <a:schemeClr val="accent5">
                    <a:lumMod val="50000"/>
                  </a:schemeClr>
                </a:solidFill>
              </a:rPr>
              <a:t>-5% for 2024, -10% for 2025 and -15% for 2026</a:t>
            </a:r>
            <a:r>
              <a:rPr lang="en-GB" sz="1150" dirty="0">
                <a:solidFill>
                  <a:schemeClr val="accent5">
                    <a:lumMod val="50000"/>
                  </a:schemeClr>
                </a:solidFill>
              </a:rPr>
              <a:t>, compared with the same baseline year.</a:t>
            </a:r>
          </a:p>
          <a:p>
            <a:pPr algn="just"/>
            <a:endParaRPr lang="en-GB" sz="1150" dirty="0">
              <a:solidFill>
                <a:schemeClr val="accent5">
                  <a:lumMod val="50000"/>
                </a:schemeClr>
              </a:solidFill>
            </a:endParaRPr>
          </a:p>
          <a:p>
            <a:pPr algn="just"/>
            <a:r>
              <a:rPr lang="en-GB" sz="1150" dirty="0">
                <a:solidFill>
                  <a:schemeClr val="accent5">
                    <a:lumMod val="50000"/>
                  </a:schemeClr>
                </a:solidFill>
              </a:rPr>
              <a:t>The recorded results for 2025 indicate that part of the established targets was achieved, while performance in certain categories remained below the respective targets. In particular, general waste increased compared with the baseline level, rather than achieving the targeted reduction. This result is being used as a basis for reviewing and strengthening the relevant waste management measures during 2026.</a:t>
            </a:r>
          </a:p>
          <a:p>
            <a:pPr algn="just"/>
            <a:endParaRPr lang="en-GB" sz="1150" dirty="0">
              <a:solidFill>
                <a:schemeClr val="accent5">
                  <a:lumMod val="50000"/>
                </a:schemeClr>
              </a:solidFill>
            </a:endParaRPr>
          </a:p>
          <a:p>
            <a:pPr algn="just"/>
            <a:r>
              <a:rPr lang="en-GB" sz="1150" dirty="0">
                <a:solidFill>
                  <a:schemeClr val="accent5">
                    <a:lumMod val="50000"/>
                  </a:schemeClr>
                </a:solidFill>
              </a:rPr>
              <a:t>For 2026, an action plan is being implemented to monitor the relevant indicators and support the established internal targets. Key measures include:</a:t>
            </a:r>
          </a:p>
          <a:p>
            <a:pPr algn="just"/>
            <a:r>
              <a:rPr lang="en-GB" sz="1150" dirty="0">
                <a:solidFill>
                  <a:schemeClr val="accent5">
                    <a:lumMod val="50000"/>
                  </a:schemeClr>
                </a:solidFill>
              </a:rPr>
              <a:t>• Ongoing staff information and training on correct waste segregation at source.</a:t>
            </a:r>
          </a:p>
          <a:p>
            <a:pPr algn="just"/>
            <a:r>
              <a:rPr lang="en-GB" sz="1150" dirty="0">
                <a:solidFill>
                  <a:schemeClr val="accent5">
                    <a:lumMod val="50000"/>
                  </a:schemeClr>
                </a:solidFill>
              </a:rPr>
              <a:t>• Enhanced recording and monitoring of waste streams by department.</a:t>
            </a:r>
          </a:p>
          <a:p>
            <a:pPr algn="just"/>
            <a:r>
              <a:rPr lang="en-GB" sz="1150" dirty="0">
                <a:solidFill>
                  <a:schemeClr val="accent5">
                    <a:lumMod val="50000"/>
                  </a:schemeClr>
                </a:solidFill>
              </a:rPr>
              <a:t>• Implementation of waste prevention and material reuse practices, where feasible.</a:t>
            </a:r>
          </a:p>
          <a:p>
            <a:pPr algn="just"/>
            <a:r>
              <a:rPr lang="en-GB" sz="1150" dirty="0">
                <a:solidFill>
                  <a:schemeClr val="accent5">
                    <a:lumMod val="50000"/>
                  </a:schemeClr>
                </a:solidFill>
              </a:rPr>
              <a:t>• Strengthening the proper segregation and collection of recyclable materials.</a:t>
            </a:r>
          </a:p>
          <a:p>
            <a:pPr algn="just"/>
            <a:r>
              <a:rPr lang="en-GB" sz="1150" dirty="0">
                <a:solidFill>
                  <a:schemeClr val="accent5">
                    <a:lumMod val="50000"/>
                  </a:schemeClr>
                </a:solidFill>
              </a:rPr>
              <a:t>• Systematic assessment of results against the established targets.</a:t>
            </a:r>
          </a:p>
          <a:p>
            <a:pPr algn="just"/>
            <a:r>
              <a:rPr lang="en-GB" sz="1150" dirty="0">
                <a:solidFill>
                  <a:schemeClr val="accent5">
                    <a:lumMod val="50000"/>
                  </a:schemeClr>
                </a:solidFill>
              </a:rPr>
              <a:t>• Implementation of corrective actions where results deviate from the targets.</a:t>
            </a:r>
          </a:p>
          <a:p>
            <a:pPr algn="just"/>
            <a:endParaRPr lang="en-GB" sz="1150" dirty="0">
              <a:solidFill>
                <a:schemeClr val="accent5">
                  <a:lumMod val="50000"/>
                </a:schemeClr>
              </a:solidFill>
            </a:endParaRPr>
          </a:p>
          <a:p>
            <a:pPr algn="just"/>
            <a:r>
              <a:rPr lang="en-GB" sz="1150" dirty="0">
                <a:solidFill>
                  <a:schemeClr val="accent5">
                    <a:lumMod val="50000"/>
                  </a:schemeClr>
                </a:solidFill>
              </a:rPr>
              <a:t>The 2026 targets constitute </a:t>
            </a:r>
            <a:r>
              <a:rPr lang="en-GB" sz="1150" b="1" dirty="0">
                <a:solidFill>
                  <a:schemeClr val="accent5">
                    <a:lumMod val="50000"/>
                  </a:schemeClr>
                </a:solidFill>
              </a:rPr>
              <a:t>internal environmental management targets</a:t>
            </a:r>
            <a:r>
              <a:rPr lang="en-GB" sz="1150" dirty="0">
                <a:solidFill>
                  <a:schemeClr val="accent5">
                    <a:lumMod val="50000"/>
                  </a:schemeClr>
                </a:solidFill>
              </a:rPr>
              <a:t>, and their achievement will be assessed based on the actual results recorded during the relevant reporting period.</a:t>
            </a:r>
          </a:p>
          <a:p>
            <a:pPr algn="just"/>
            <a:endParaRPr lang="en-GB" sz="1150" dirty="0">
              <a:solidFill>
                <a:schemeClr val="accent5">
                  <a:lumMod val="50000"/>
                </a:schemeClr>
              </a:solidFill>
            </a:endParaRPr>
          </a:p>
          <a:p>
            <a:pPr algn="just"/>
            <a:r>
              <a:rPr lang="en-GB" sz="1150" dirty="0">
                <a:solidFill>
                  <a:schemeClr val="accent5">
                    <a:lumMod val="50000"/>
                  </a:schemeClr>
                </a:solidFill>
              </a:rPr>
              <a:t>The data are based on the hotel’s available waste recording and monitoring records. Indicators and comparisons are calculated according to the internal methodology applied by the hotel and the defined baseline year (2023). Actual results and targets are presented separately to clearly distinguish </a:t>
            </a:r>
            <a:r>
              <a:rPr lang="en-GB" sz="1150" b="1" dirty="0">
                <a:solidFill>
                  <a:schemeClr val="accent5">
                    <a:lumMod val="50000"/>
                  </a:schemeClr>
                </a:solidFill>
              </a:rPr>
              <a:t>measured performance from intended future performance</a:t>
            </a:r>
            <a:r>
              <a:rPr lang="en-GB" sz="1150" dirty="0">
                <a:solidFill>
                  <a:schemeClr val="accent5">
                    <a:lumMod val="50000"/>
                  </a:schemeClr>
                </a:solidFill>
              </a:rPr>
              <a:t>.</a:t>
            </a:r>
          </a:p>
          <a:p>
            <a:pPr algn="just"/>
            <a:endParaRPr lang="en-GB" sz="1150" dirty="0">
              <a:solidFill>
                <a:schemeClr val="accent5">
                  <a:lumMod val="50000"/>
                </a:schemeClr>
              </a:solidFill>
            </a:endParaRPr>
          </a:p>
        </p:txBody>
      </p:sp>
      <p:pic>
        <p:nvPicPr>
          <p:cNvPr id="9" name="Picture 8">
            <a:extLst>
              <a:ext uri="{FF2B5EF4-FFF2-40B4-BE49-F238E27FC236}">
                <a16:creationId xmlns:a16="http://schemas.microsoft.com/office/drawing/2014/main" id="{512E64E9-9CFE-5962-A24F-88D7B0A65D0B}"/>
              </a:ext>
            </a:extLst>
          </p:cNvPr>
          <p:cNvPicPr>
            <a:picLocks noChangeAspect="1"/>
          </p:cNvPicPr>
          <p:nvPr/>
        </p:nvPicPr>
        <p:blipFill>
          <a:blip r:embed="rId3"/>
          <a:stretch>
            <a:fillRect/>
          </a:stretch>
        </p:blipFill>
        <p:spPr>
          <a:xfrm>
            <a:off x="5099323" y="38472"/>
            <a:ext cx="6025215" cy="2242131"/>
          </a:xfrm>
          <a:prstGeom prst="rect">
            <a:avLst/>
          </a:prstGeom>
        </p:spPr>
      </p:pic>
    </p:spTree>
    <p:extLst>
      <p:ext uri="{BB962C8B-B14F-4D97-AF65-F5344CB8AC3E}">
        <p14:creationId xmlns:p14="http://schemas.microsoft.com/office/powerpoint/2010/main" val="1715006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200" b="1" dirty="0">
                <a:solidFill>
                  <a:schemeClr val="bg1"/>
                </a:solidFill>
              </a:rPr>
              <a:t>ΠΡΟΜΗΘΕΙΕΣ ΤΡΟΦΙΜΩΝ &amp; ΠΕΡΙΒΑΛΛΟΝΤΙΚΗ ΑΠΟΔΟΣΗ</a:t>
            </a:r>
          </a:p>
        </p:txBody>
      </p:sp>
      <p:sp>
        <p:nvSpPr>
          <p:cNvPr id="19" name="Subtitle 2"/>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9BCB9066-5A4D-C3B7-819E-979894700ADE}"/>
              </a:ext>
            </a:extLst>
          </p:cNvPr>
          <p:cNvSpPr txBox="1"/>
          <p:nvPr/>
        </p:nvSpPr>
        <p:spPr>
          <a:xfrm>
            <a:off x="3982060" y="1922537"/>
            <a:ext cx="8230498" cy="5001369"/>
          </a:xfrm>
          <a:prstGeom prst="rect">
            <a:avLst/>
          </a:prstGeom>
          <a:noFill/>
        </p:spPr>
        <p:txBody>
          <a:bodyPr wrap="square" rtlCol="0">
            <a:spAutoFit/>
          </a:bodyPr>
          <a:lstStyle/>
          <a:p>
            <a:pPr algn="just"/>
            <a:r>
              <a:rPr lang="en-GB" sz="1100" dirty="0">
                <a:solidFill>
                  <a:schemeClr val="accent5">
                    <a:lumMod val="50000"/>
                  </a:schemeClr>
                </a:solidFill>
              </a:rPr>
              <a:t>Η παρα</a:t>
            </a:r>
            <a:r>
              <a:rPr lang="en-GB" sz="1100" dirty="0" err="1">
                <a:solidFill>
                  <a:schemeClr val="accent5">
                    <a:lumMod val="50000"/>
                  </a:schemeClr>
                </a:solidFill>
              </a:rPr>
              <a:t>κολούθηση</a:t>
            </a:r>
            <a:r>
              <a:rPr lang="en-GB" sz="1100" dirty="0">
                <a:solidFill>
                  <a:schemeClr val="accent5">
                    <a:lumMod val="50000"/>
                  </a:schemeClr>
                </a:solidFill>
              </a:rPr>
              <a:t> και </a:t>
            </a:r>
            <a:r>
              <a:rPr lang="en-GB" sz="1100" dirty="0" err="1">
                <a:solidFill>
                  <a:schemeClr val="accent5">
                    <a:lumMod val="50000"/>
                  </a:schemeClr>
                </a:solidFill>
              </a:rPr>
              <a:t>δι</a:t>
            </a:r>
            <a:r>
              <a:rPr lang="en-GB" sz="1100" dirty="0">
                <a:solidFill>
                  <a:schemeClr val="accent5">
                    <a:lumMod val="50000"/>
                  </a:schemeClr>
                </a:solidFill>
              </a:rPr>
              <a:t>αχείριση των τροφίμων με υψηλότερο σχετιζόμενο περιβαλλοντικό αποτύπωμα αποτελεί μέρος της περιβαλλοντικής διαχείρισης του ξενοδοχείου. </a:t>
            </a:r>
            <a:r>
              <a:rPr lang="en-GB" sz="1100" dirty="0" err="1">
                <a:solidFill>
                  <a:schemeClr val="accent5">
                    <a:lumMod val="50000"/>
                  </a:schemeClr>
                </a:solidFill>
              </a:rPr>
              <a:t>Μέσω</a:t>
            </a:r>
            <a:r>
              <a:rPr lang="en-GB" sz="1100" dirty="0">
                <a:solidFill>
                  <a:schemeClr val="accent5">
                    <a:lumMod val="50000"/>
                  </a:schemeClr>
                </a:solidFill>
              </a:rPr>
              <a:t> </a:t>
            </a:r>
            <a:r>
              <a:rPr lang="en-GB" sz="1100" dirty="0" err="1">
                <a:solidFill>
                  <a:schemeClr val="accent5">
                    <a:lumMod val="50000"/>
                  </a:schemeClr>
                </a:solidFill>
              </a:rPr>
              <a:t>της</a:t>
            </a:r>
            <a:r>
              <a:rPr lang="en-GB" sz="1100" dirty="0">
                <a:solidFill>
                  <a:schemeClr val="accent5">
                    <a:lumMod val="50000"/>
                  </a:schemeClr>
                </a:solidFill>
              </a:rPr>
              <a:t> </a:t>
            </a:r>
            <a:r>
              <a:rPr lang="en-GB" sz="1100" dirty="0" err="1">
                <a:solidFill>
                  <a:schemeClr val="accent5">
                    <a:lumMod val="50000"/>
                  </a:schemeClr>
                </a:solidFill>
              </a:rPr>
              <a:t>συστημ</a:t>
            </a:r>
            <a:r>
              <a:rPr lang="en-GB" sz="1100" dirty="0">
                <a:solidFill>
                  <a:schemeClr val="accent5">
                    <a:lumMod val="50000"/>
                  </a:schemeClr>
                </a:solidFill>
              </a:rPr>
              <a:t>ατικής καταγραφής των αγορών ανά κατηγορία, το ξενοδοχείο παρακολουθεί τα πρότυπα προμηθειών και εντοπίζει τομείς στους οποίους μπορούν να εφαρμοστούν μέτρα βελτίωσης.</a:t>
            </a:r>
          </a:p>
          <a:p>
            <a:pPr algn="just"/>
            <a:endParaRPr lang="en-GB" sz="1100" dirty="0">
              <a:solidFill>
                <a:schemeClr val="accent5">
                  <a:lumMod val="50000"/>
                </a:schemeClr>
              </a:solidFill>
            </a:endParaRPr>
          </a:p>
          <a:p>
            <a:pPr algn="just"/>
            <a:r>
              <a:rPr lang="en-GB" sz="1100" dirty="0" err="1">
                <a:solidFill>
                  <a:schemeClr val="accent5">
                    <a:lumMod val="50000"/>
                  </a:schemeClr>
                </a:solidFill>
              </a:rPr>
              <a:t>Το</a:t>
            </a:r>
            <a:r>
              <a:rPr lang="en-GB" sz="1100" dirty="0">
                <a:solidFill>
                  <a:schemeClr val="accent5">
                    <a:lumMod val="50000"/>
                  </a:schemeClr>
                </a:solidFill>
              </a:rPr>
              <a:t> 2025, η κα</a:t>
            </a:r>
            <a:r>
              <a:rPr lang="en-GB" sz="1100" dirty="0" err="1">
                <a:solidFill>
                  <a:schemeClr val="accent5">
                    <a:lumMod val="50000"/>
                  </a:schemeClr>
                </a:solidFill>
              </a:rPr>
              <a:t>τηγορί</a:t>
            </a:r>
            <a:r>
              <a:rPr lang="en-GB" sz="1100" dirty="0">
                <a:solidFill>
                  <a:schemeClr val="accent5">
                    <a:lumMod val="50000"/>
                  </a:schemeClr>
                </a:solidFill>
              </a:rPr>
              <a:t>α τροφίμων που αγοράζονται σε λίτρα παρέμεινε σε χαμηλότερο επίπεδο σε σχέση με το 2024, διαμορφούμενη σε </a:t>
            </a:r>
            <a:r>
              <a:rPr lang="en-GB" sz="1100" b="1" dirty="0">
                <a:solidFill>
                  <a:schemeClr val="accent5">
                    <a:lumMod val="50000"/>
                  </a:schemeClr>
                </a:solidFill>
              </a:rPr>
              <a:t>0,22 LTR/PPPD</a:t>
            </a:r>
            <a:r>
              <a:rPr lang="en-GB" sz="1100" dirty="0">
                <a:solidFill>
                  <a:schemeClr val="accent5">
                    <a:lumMod val="50000"/>
                  </a:schemeClr>
                </a:solidFill>
              </a:rPr>
              <a:t>, σύμφωνα με τον στόχο που είχε καθοριστεί για το συγκεκριμένο έτος. </a:t>
            </a:r>
            <a:r>
              <a:rPr lang="en-GB" sz="1100" dirty="0" err="1">
                <a:solidFill>
                  <a:schemeClr val="accent5">
                    <a:lumMod val="50000"/>
                  </a:schemeClr>
                </a:solidFill>
              </a:rPr>
              <a:t>Αντίθετ</a:t>
            </a:r>
            <a:r>
              <a:rPr lang="en-GB" sz="1100" dirty="0">
                <a:solidFill>
                  <a:schemeClr val="accent5">
                    <a:lumMod val="50000"/>
                  </a:schemeClr>
                </a:solidFill>
              </a:rPr>
              <a:t>α, στην κατηγορία τροφίμων που αγοράζονται σε κιλά καταγράφηκε αύξηση, με την επίδοση να διαμορφώνεται σε </a:t>
            </a:r>
            <a:r>
              <a:rPr lang="en-GB" sz="1100" b="1" dirty="0">
                <a:solidFill>
                  <a:schemeClr val="accent5">
                    <a:lumMod val="50000"/>
                  </a:schemeClr>
                </a:solidFill>
              </a:rPr>
              <a:t>1,167 KG/PPPD</a:t>
            </a:r>
            <a:r>
              <a:rPr lang="en-GB" sz="1100" dirty="0">
                <a:solidFill>
                  <a:schemeClr val="accent5">
                    <a:lumMod val="50000"/>
                  </a:schemeClr>
                </a:solidFill>
              </a:rPr>
              <a:t>, υπερβαίνοντας τόσο το επίπεδο του 2024 όσο και τον στόχο που είχε καθοριστεί για το 2025. </a:t>
            </a:r>
          </a:p>
          <a:p>
            <a:pPr algn="just"/>
            <a:r>
              <a:rPr lang="en-GB" sz="1100" dirty="0">
                <a:solidFill>
                  <a:schemeClr val="accent5">
                    <a:lumMod val="50000"/>
                  </a:schemeClr>
                </a:solidFill>
              </a:rPr>
              <a:t>Η α</a:t>
            </a:r>
            <a:r>
              <a:rPr lang="en-GB" sz="1100" dirty="0" err="1">
                <a:solidFill>
                  <a:schemeClr val="accent5">
                    <a:lumMod val="50000"/>
                  </a:schemeClr>
                </a:solidFill>
              </a:rPr>
              <a:t>ύξηση</a:t>
            </a:r>
            <a:r>
              <a:rPr lang="en-GB" sz="1100" dirty="0">
                <a:solidFill>
                  <a:schemeClr val="accent5">
                    <a:lumMod val="50000"/>
                  </a:schemeClr>
                </a:solidFill>
              </a:rPr>
              <a:t> α</a:t>
            </a:r>
            <a:r>
              <a:rPr lang="en-GB" sz="1100" dirty="0" err="1">
                <a:solidFill>
                  <a:schemeClr val="accent5">
                    <a:lumMod val="50000"/>
                  </a:schemeClr>
                </a:solidFill>
              </a:rPr>
              <a:t>υτή</a:t>
            </a:r>
            <a:r>
              <a:rPr lang="en-GB" sz="1100" dirty="0">
                <a:solidFill>
                  <a:schemeClr val="accent5">
                    <a:lumMod val="50000"/>
                  </a:schemeClr>
                </a:solidFill>
              </a:rPr>
              <a:t> </a:t>
            </a:r>
            <a:r>
              <a:rPr lang="en-GB" sz="1100" dirty="0" err="1">
                <a:solidFill>
                  <a:schemeClr val="accent5">
                    <a:lumMod val="50000"/>
                  </a:schemeClr>
                </a:solidFill>
              </a:rPr>
              <a:t>συνδέετ</a:t>
            </a:r>
            <a:r>
              <a:rPr lang="en-GB" sz="1100" dirty="0">
                <a:solidFill>
                  <a:schemeClr val="accent5">
                    <a:lumMod val="50000"/>
                  </a:schemeClr>
                </a:solidFill>
              </a:rPr>
              <a:t>αι κυρίως με την επέκταση των υπηρεσιών εστίασης του ξενοδοχείου κατά τη διάρκεια του 2025, συμπεριλαμβανομένης της αύξησης των υπηρεσιών lunch και dinner buffet, καθώς και της αύξησης των πωλήσεων φαγητού προς εξωτερικούς πελάτες. </a:t>
            </a:r>
            <a:r>
              <a:rPr lang="en-GB" sz="1100" dirty="0" err="1">
                <a:solidFill>
                  <a:schemeClr val="accent5">
                    <a:lumMod val="50000"/>
                  </a:schemeClr>
                </a:solidFill>
              </a:rPr>
              <a:t>Οι</a:t>
            </a:r>
            <a:r>
              <a:rPr lang="en-GB" sz="1100" dirty="0">
                <a:solidFill>
                  <a:schemeClr val="accent5">
                    <a:lumMod val="50000"/>
                  </a:schemeClr>
                </a:solidFill>
              </a:rPr>
              <a:t> </a:t>
            </a:r>
            <a:r>
              <a:rPr lang="en-GB" sz="1100" dirty="0" err="1">
                <a:solidFill>
                  <a:schemeClr val="accent5">
                    <a:lumMod val="50000"/>
                  </a:schemeClr>
                </a:solidFill>
              </a:rPr>
              <a:t>λειτουργικές</a:t>
            </a:r>
            <a:r>
              <a:rPr lang="en-GB" sz="1100" dirty="0">
                <a:solidFill>
                  <a:schemeClr val="accent5">
                    <a:lumMod val="50000"/>
                  </a:schemeClr>
                </a:solidFill>
              </a:rPr>
              <a:t> α</a:t>
            </a:r>
            <a:r>
              <a:rPr lang="en-GB" sz="1100" dirty="0" err="1">
                <a:solidFill>
                  <a:schemeClr val="accent5">
                    <a:lumMod val="50000"/>
                  </a:schemeClr>
                </a:solidFill>
              </a:rPr>
              <a:t>υτές</a:t>
            </a:r>
            <a:r>
              <a:rPr lang="en-GB" sz="1100" dirty="0">
                <a:solidFill>
                  <a:schemeClr val="accent5">
                    <a:lumMod val="50000"/>
                  </a:schemeClr>
                </a:solidFill>
              </a:rPr>
              <a:t> α</a:t>
            </a:r>
            <a:r>
              <a:rPr lang="en-GB" sz="1100" dirty="0" err="1">
                <a:solidFill>
                  <a:schemeClr val="accent5">
                    <a:lumMod val="50000"/>
                  </a:schemeClr>
                </a:solidFill>
              </a:rPr>
              <a:t>λλ</a:t>
            </a:r>
            <a:r>
              <a:rPr lang="en-GB" sz="1100" dirty="0">
                <a:solidFill>
                  <a:schemeClr val="accent5">
                    <a:lumMod val="50000"/>
                  </a:schemeClr>
                </a:solidFill>
              </a:rPr>
              <a:t>αγές οδήγησαν σε αυξημένες ανάγκες προμηθειών τροφίμων και, κατ’ επέκταση, σε μεγαλύτερες ποσότητες αγορών στις σχετικές κατηγορίες.</a:t>
            </a:r>
          </a:p>
          <a:p>
            <a:pPr algn="just"/>
            <a:endParaRPr lang="en-GB" sz="1100" dirty="0">
              <a:solidFill>
                <a:schemeClr val="accent5">
                  <a:lumMod val="50000"/>
                </a:schemeClr>
              </a:solidFill>
            </a:endParaRPr>
          </a:p>
          <a:p>
            <a:pPr algn="just"/>
            <a:r>
              <a:rPr lang="en-GB" sz="1100" dirty="0" err="1">
                <a:solidFill>
                  <a:schemeClr val="accent5">
                    <a:lumMod val="50000"/>
                  </a:schemeClr>
                </a:solidFill>
              </a:rPr>
              <a:t>Γι</a:t>
            </a:r>
            <a:r>
              <a:rPr lang="en-GB" sz="1100" dirty="0">
                <a:solidFill>
                  <a:schemeClr val="accent5">
                    <a:lumMod val="50000"/>
                  </a:schemeClr>
                </a:solidFill>
              </a:rPr>
              <a:t>α το 2026, το ξενοδοχείο έχει καθορίσει εσωτερικούς στόχους </a:t>
            </a:r>
            <a:r>
              <a:rPr lang="en-GB" sz="1100" b="1" dirty="0">
                <a:solidFill>
                  <a:schemeClr val="accent5">
                    <a:lumMod val="50000"/>
                  </a:schemeClr>
                </a:solidFill>
              </a:rPr>
              <a:t>1,00 KG/PPPD</a:t>
            </a:r>
            <a:r>
              <a:rPr lang="en-GB" sz="1100" dirty="0">
                <a:solidFill>
                  <a:schemeClr val="accent5">
                    <a:lumMod val="50000"/>
                  </a:schemeClr>
                </a:solidFill>
              </a:rPr>
              <a:t> και </a:t>
            </a:r>
            <a:r>
              <a:rPr lang="en-GB" sz="1100" b="1" dirty="0">
                <a:solidFill>
                  <a:schemeClr val="accent5">
                    <a:lumMod val="50000"/>
                  </a:schemeClr>
                </a:solidFill>
              </a:rPr>
              <a:t>0,21 LTR/PPPD</a:t>
            </a:r>
            <a:r>
              <a:rPr lang="en-GB" sz="1100" dirty="0">
                <a:solidFill>
                  <a:schemeClr val="accent5">
                    <a:lumMod val="50000"/>
                  </a:schemeClr>
                </a:solidFill>
              </a:rPr>
              <a:t>. </a:t>
            </a:r>
            <a:r>
              <a:rPr lang="en-GB" sz="1100" dirty="0" err="1">
                <a:solidFill>
                  <a:schemeClr val="accent5">
                    <a:lumMod val="50000"/>
                  </a:schemeClr>
                </a:solidFill>
              </a:rPr>
              <a:t>Οι</a:t>
            </a:r>
            <a:r>
              <a:rPr lang="en-GB" sz="1100" dirty="0">
                <a:solidFill>
                  <a:schemeClr val="accent5">
                    <a:lumMod val="50000"/>
                  </a:schemeClr>
                </a:solidFill>
              </a:rPr>
              <a:t> </a:t>
            </a:r>
            <a:r>
              <a:rPr lang="en-GB" sz="1100" dirty="0" err="1">
                <a:solidFill>
                  <a:schemeClr val="accent5">
                    <a:lumMod val="50000"/>
                  </a:schemeClr>
                </a:solidFill>
              </a:rPr>
              <a:t>στόχοι</a:t>
            </a:r>
            <a:r>
              <a:rPr lang="en-GB" sz="1100" dirty="0">
                <a:solidFill>
                  <a:schemeClr val="accent5">
                    <a:lumMod val="50000"/>
                  </a:schemeClr>
                </a:solidFill>
              </a:rPr>
              <a:t> α</a:t>
            </a:r>
            <a:r>
              <a:rPr lang="en-GB" sz="1100" dirty="0" err="1">
                <a:solidFill>
                  <a:schemeClr val="accent5">
                    <a:lumMod val="50000"/>
                  </a:schemeClr>
                </a:solidFill>
              </a:rPr>
              <a:t>υτοί</a:t>
            </a:r>
            <a:r>
              <a:rPr lang="en-GB" sz="1100" dirty="0">
                <a:solidFill>
                  <a:schemeClr val="accent5">
                    <a:lumMod val="50000"/>
                  </a:schemeClr>
                </a:solidFill>
              </a:rPr>
              <a:t> απ</a:t>
            </a:r>
            <a:r>
              <a:rPr lang="en-GB" sz="1100" dirty="0" err="1">
                <a:solidFill>
                  <a:schemeClr val="accent5">
                    <a:lumMod val="50000"/>
                  </a:schemeClr>
                </a:solidFill>
              </a:rPr>
              <a:t>οσκο</a:t>
            </a:r>
            <a:r>
              <a:rPr lang="en-GB" sz="1100" dirty="0">
                <a:solidFill>
                  <a:schemeClr val="accent5">
                    <a:lumMod val="50000"/>
                  </a:schemeClr>
                </a:solidFill>
              </a:rPr>
              <a:t>πούν στην υποστήριξη της συνεχούς παρακολούθησης και διαχείρισης των πρακτικών προμηθειών τροφίμων. </a:t>
            </a:r>
            <a:r>
              <a:rPr lang="en-GB" sz="1100" dirty="0" err="1">
                <a:solidFill>
                  <a:schemeClr val="accent5">
                    <a:lumMod val="50000"/>
                  </a:schemeClr>
                </a:solidFill>
              </a:rPr>
              <a:t>Γι</a:t>
            </a:r>
            <a:r>
              <a:rPr lang="en-GB" sz="1100" dirty="0">
                <a:solidFill>
                  <a:schemeClr val="accent5">
                    <a:lumMod val="50000"/>
                  </a:schemeClr>
                </a:solidFill>
              </a:rPr>
              <a:t>α την υποστήριξη των καθορισμένων στόχων εφαρμόζονται τα ακόλουθα μέτρα:</a:t>
            </a:r>
          </a:p>
          <a:p>
            <a:pPr algn="just"/>
            <a:r>
              <a:rPr lang="en-GB" sz="1100" dirty="0">
                <a:solidFill>
                  <a:schemeClr val="accent5">
                    <a:lumMod val="50000"/>
                  </a:schemeClr>
                </a:solidFill>
              </a:rPr>
              <a:t>• </a:t>
            </a:r>
            <a:r>
              <a:rPr lang="en-GB" sz="1100" dirty="0" err="1">
                <a:solidFill>
                  <a:schemeClr val="accent5">
                    <a:lumMod val="50000"/>
                  </a:schemeClr>
                </a:solidFill>
              </a:rPr>
              <a:t>Μεγ</a:t>
            </a:r>
            <a:r>
              <a:rPr lang="en-GB" sz="1100" dirty="0">
                <a:solidFill>
                  <a:schemeClr val="accent5">
                    <a:lumMod val="50000"/>
                  </a:schemeClr>
                </a:solidFill>
              </a:rPr>
              <a:t>αλύτερη ενσωμάτωση τοπικών και εποχικών προϊόντων στα μενού, όπου είναι κατάλληλο και διαθέσιμο.</a:t>
            </a:r>
          </a:p>
          <a:p>
            <a:pPr algn="just"/>
            <a:r>
              <a:rPr lang="en-GB" sz="1100" dirty="0">
                <a:solidFill>
                  <a:schemeClr val="accent5">
                    <a:lumMod val="50000"/>
                  </a:schemeClr>
                </a:solidFill>
              </a:rPr>
              <a:t>• </a:t>
            </a:r>
            <a:r>
              <a:rPr lang="en-GB" sz="1100" dirty="0" err="1">
                <a:solidFill>
                  <a:schemeClr val="accent5">
                    <a:lumMod val="50000"/>
                  </a:schemeClr>
                </a:solidFill>
              </a:rPr>
              <a:t>Συνεχής</a:t>
            </a:r>
            <a:r>
              <a:rPr lang="en-GB" sz="1100" dirty="0">
                <a:solidFill>
                  <a:schemeClr val="accent5">
                    <a:lumMod val="50000"/>
                  </a:schemeClr>
                </a:solidFill>
              </a:rPr>
              <a:t> </a:t>
            </a:r>
            <a:r>
              <a:rPr lang="en-GB" sz="1100" dirty="0" err="1">
                <a:solidFill>
                  <a:schemeClr val="accent5">
                    <a:lumMod val="50000"/>
                  </a:schemeClr>
                </a:solidFill>
              </a:rPr>
              <a:t>ενημέρωση</a:t>
            </a:r>
            <a:r>
              <a:rPr lang="en-GB" sz="1100" dirty="0">
                <a:solidFill>
                  <a:schemeClr val="accent5">
                    <a:lumMod val="50000"/>
                  </a:schemeClr>
                </a:solidFill>
              </a:rPr>
              <a:t> και </a:t>
            </a:r>
            <a:r>
              <a:rPr lang="en-GB" sz="1100" dirty="0" err="1">
                <a:solidFill>
                  <a:schemeClr val="accent5">
                    <a:lumMod val="50000"/>
                  </a:schemeClr>
                </a:solidFill>
              </a:rPr>
              <a:t>εκ</a:t>
            </a:r>
            <a:r>
              <a:rPr lang="en-GB" sz="1100" dirty="0">
                <a:solidFill>
                  <a:schemeClr val="accent5">
                    <a:lumMod val="50000"/>
                  </a:schemeClr>
                </a:solidFill>
              </a:rPr>
              <a:t>παίδευση του προσωπικού σχετικά με υπεύθυνες πρακτικές διαχείρισης τροφίμων και πρόληψης δημιουργίας αποβλήτων τροφίμων.</a:t>
            </a:r>
          </a:p>
          <a:p>
            <a:pPr algn="just"/>
            <a:r>
              <a:rPr lang="en-GB" sz="1100" dirty="0">
                <a:solidFill>
                  <a:schemeClr val="accent5">
                    <a:lumMod val="50000"/>
                  </a:schemeClr>
                </a:solidFill>
              </a:rPr>
              <a:t>• Ενίσχυση </a:t>
            </a:r>
            <a:r>
              <a:rPr lang="en-GB" sz="1100" dirty="0" err="1">
                <a:solidFill>
                  <a:schemeClr val="accent5">
                    <a:lumMod val="50000"/>
                  </a:schemeClr>
                </a:solidFill>
              </a:rPr>
              <a:t>της</a:t>
            </a:r>
            <a:r>
              <a:rPr lang="en-GB" sz="1100" dirty="0">
                <a:solidFill>
                  <a:schemeClr val="accent5">
                    <a:lumMod val="50000"/>
                  </a:schemeClr>
                </a:solidFill>
              </a:rPr>
              <a:t> </a:t>
            </a:r>
            <a:r>
              <a:rPr lang="en-GB" sz="1100" dirty="0" err="1">
                <a:solidFill>
                  <a:schemeClr val="accent5">
                    <a:lumMod val="50000"/>
                  </a:schemeClr>
                </a:solidFill>
              </a:rPr>
              <a:t>συνεργ</a:t>
            </a:r>
            <a:r>
              <a:rPr lang="en-GB" sz="1100" dirty="0">
                <a:solidFill>
                  <a:schemeClr val="accent5">
                    <a:lumMod val="50000"/>
                  </a:schemeClr>
                </a:solidFill>
              </a:rPr>
              <a:t>ασίας με προμηθευτές που διαθέτουν προϊόντα με χαμηλότερες σχετιζόμενες περιβαλλοντικές επιπτώσεις, όπου αυτό είναι κατάλληλο και τεκμηριωμένο.</a:t>
            </a:r>
          </a:p>
          <a:p>
            <a:pPr algn="just"/>
            <a:r>
              <a:rPr lang="en-GB" sz="1100" dirty="0">
                <a:solidFill>
                  <a:schemeClr val="accent5">
                    <a:lumMod val="50000"/>
                  </a:schemeClr>
                </a:solidFill>
              </a:rPr>
              <a:t>• </a:t>
            </a:r>
            <a:r>
              <a:rPr lang="en-GB" sz="1100" dirty="0" err="1">
                <a:solidFill>
                  <a:schemeClr val="accent5">
                    <a:lumMod val="50000"/>
                  </a:schemeClr>
                </a:solidFill>
              </a:rPr>
              <a:t>Αύξηση</a:t>
            </a:r>
            <a:r>
              <a:rPr lang="en-GB" sz="1100" dirty="0">
                <a:solidFill>
                  <a:schemeClr val="accent5">
                    <a:lumMod val="50000"/>
                  </a:schemeClr>
                </a:solidFill>
              </a:rPr>
              <a:t> </a:t>
            </a:r>
            <a:r>
              <a:rPr lang="en-GB" sz="1100" dirty="0" err="1">
                <a:solidFill>
                  <a:schemeClr val="accent5">
                    <a:lumMod val="50000"/>
                  </a:schemeClr>
                </a:solidFill>
              </a:rPr>
              <a:t>των</a:t>
            </a:r>
            <a:r>
              <a:rPr lang="en-GB" sz="1100" dirty="0">
                <a:solidFill>
                  <a:schemeClr val="accent5">
                    <a:lumMod val="50000"/>
                  </a:schemeClr>
                </a:solidFill>
              </a:rPr>
              <a:t> plant-based και vegetarian επ</a:t>
            </a:r>
            <a:r>
              <a:rPr lang="en-GB" sz="1100" dirty="0" err="1">
                <a:solidFill>
                  <a:schemeClr val="accent5">
                    <a:lumMod val="50000"/>
                  </a:schemeClr>
                </a:solidFill>
              </a:rPr>
              <a:t>ιλογών</a:t>
            </a:r>
            <a:r>
              <a:rPr lang="en-GB" sz="1100" dirty="0">
                <a:solidFill>
                  <a:schemeClr val="accent5">
                    <a:lumMod val="50000"/>
                  </a:schemeClr>
                </a:solidFill>
              </a:rPr>
              <a:t> </a:t>
            </a:r>
            <a:r>
              <a:rPr lang="en-GB" sz="1100" dirty="0" err="1">
                <a:solidFill>
                  <a:schemeClr val="accent5">
                    <a:lumMod val="50000"/>
                  </a:schemeClr>
                </a:solidFill>
              </a:rPr>
              <a:t>στ</a:t>
            </a:r>
            <a:r>
              <a:rPr lang="en-GB" sz="1100" dirty="0">
                <a:solidFill>
                  <a:schemeClr val="accent5">
                    <a:lumMod val="50000"/>
                  </a:schemeClr>
                </a:solidFill>
              </a:rPr>
              <a:t>α μενού και επανεξέταση της χρήσης προϊόντων που συνδέονται με υψηλότερες περιβαλλοντικές επιπτώσεις.</a:t>
            </a:r>
          </a:p>
          <a:p>
            <a:pPr algn="just"/>
            <a:r>
              <a:rPr lang="en-GB" sz="1100" dirty="0">
                <a:solidFill>
                  <a:schemeClr val="accent5">
                    <a:lumMod val="50000"/>
                  </a:schemeClr>
                </a:solidFill>
              </a:rPr>
              <a:t>• </a:t>
            </a:r>
            <a:r>
              <a:rPr lang="en-GB" sz="1100" dirty="0" err="1">
                <a:solidFill>
                  <a:schemeClr val="accent5">
                    <a:lumMod val="50000"/>
                  </a:schemeClr>
                </a:solidFill>
              </a:rPr>
              <a:t>Εφ</a:t>
            </a:r>
            <a:r>
              <a:rPr lang="en-GB" sz="1100" dirty="0">
                <a:solidFill>
                  <a:schemeClr val="accent5">
                    <a:lumMod val="50000"/>
                  </a:schemeClr>
                </a:solidFill>
              </a:rPr>
              <a:t>αρμογή συστήματος παρακολούθησης food waste στα buffet και στις κουζίνες, με σκοπό την αποτελεσματικότερη διαχείριση της παραγωγής και τον περιορισμό των απωλειών τροφίμων.</a:t>
            </a:r>
          </a:p>
          <a:p>
            <a:pPr algn="just"/>
            <a:endParaRPr lang="en-GB" sz="1100" dirty="0">
              <a:solidFill>
                <a:schemeClr val="accent5">
                  <a:lumMod val="50000"/>
                </a:schemeClr>
              </a:solidFill>
            </a:endParaRPr>
          </a:p>
          <a:p>
            <a:pPr algn="just"/>
            <a:r>
              <a:rPr lang="en-GB" sz="1100" dirty="0" err="1">
                <a:solidFill>
                  <a:schemeClr val="accent5">
                    <a:lumMod val="50000"/>
                  </a:schemeClr>
                </a:solidFill>
              </a:rPr>
              <a:t>Οι</a:t>
            </a:r>
            <a:r>
              <a:rPr lang="en-GB" sz="1100" dirty="0">
                <a:solidFill>
                  <a:schemeClr val="accent5">
                    <a:lumMod val="50000"/>
                  </a:schemeClr>
                </a:solidFill>
              </a:rPr>
              <a:t> παραπ</a:t>
            </a:r>
            <a:r>
              <a:rPr lang="en-GB" sz="1100" dirty="0" err="1">
                <a:solidFill>
                  <a:schemeClr val="accent5">
                    <a:lumMod val="50000"/>
                  </a:schemeClr>
                </a:solidFill>
              </a:rPr>
              <a:t>άνω</a:t>
            </a:r>
            <a:r>
              <a:rPr lang="en-GB" sz="1100" dirty="0">
                <a:solidFill>
                  <a:schemeClr val="accent5">
                    <a:lumMod val="50000"/>
                  </a:schemeClr>
                </a:solidFill>
              </a:rPr>
              <a:t> </a:t>
            </a:r>
            <a:r>
              <a:rPr lang="en-GB" sz="1100" dirty="0" err="1">
                <a:solidFill>
                  <a:schemeClr val="accent5">
                    <a:lumMod val="50000"/>
                  </a:schemeClr>
                </a:solidFill>
              </a:rPr>
              <a:t>δράσεις</a:t>
            </a:r>
            <a:r>
              <a:rPr lang="en-GB" sz="1100" dirty="0">
                <a:solidFill>
                  <a:schemeClr val="accent5">
                    <a:lumMod val="50000"/>
                  </a:schemeClr>
                </a:solidFill>
              </a:rPr>
              <a:t> απ</a:t>
            </a:r>
            <a:r>
              <a:rPr lang="en-GB" sz="1100" dirty="0" err="1">
                <a:solidFill>
                  <a:schemeClr val="accent5">
                    <a:lumMod val="50000"/>
                  </a:schemeClr>
                </a:solidFill>
              </a:rPr>
              <a:t>οτελούν</a:t>
            </a:r>
            <a:r>
              <a:rPr lang="en-GB" sz="1100" dirty="0">
                <a:solidFill>
                  <a:schemeClr val="accent5">
                    <a:lumMod val="50000"/>
                  </a:schemeClr>
                </a:solidFill>
              </a:rPr>
              <a:t> </a:t>
            </a:r>
            <a:r>
              <a:rPr lang="en-GB" sz="1100" dirty="0" err="1">
                <a:solidFill>
                  <a:schemeClr val="accent5">
                    <a:lumMod val="50000"/>
                  </a:schemeClr>
                </a:solidFill>
              </a:rPr>
              <a:t>μέρος</a:t>
            </a:r>
            <a:r>
              <a:rPr lang="en-GB" sz="1100" dirty="0">
                <a:solidFill>
                  <a:schemeClr val="accent5">
                    <a:lumMod val="50000"/>
                  </a:schemeClr>
                </a:solidFill>
              </a:rPr>
              <a:t> </a:t>
            </a:r>
            <a:r>
              <a:rPr lang="en-GB" sz="1100" dirty="0" err="1">
                <a:solidFill>
                  <a:schemeClr val="accent5">
                    <a:lumMod val="50000"/>
                  </a:schemeClr>
                </a:solidFill>
              </a:rPr>
              <a:t>του</a:t>
            </a:r>
            <a:r>
              <a:rPr lang="en-GB" sz="1100" dirty="0">
                <a:solidFill>
                  <a:schemeClr val="accent5">
                    <a:lumMod val="50000"/>
                  </a:schemeClr>
                </a:solidFill>
              </a:rPr>
              <a:t> π</a:t>
            </a:r>
            <a:r>
              <a:rPr lang="en-GB" sz="1100" dirty="0" err="1">
                <a:solidFill>
                  <a:schemeClr val="accent5">
                    <a:lumMod val="50000"/>
                  </a:schemeClr>
                </a:solidFill>
              </a:rPr>
              <a:t>ρογράμμ</a:t>
            </a:r>
            <a:r>
              <a:rPr lang="en-GB" sz="1100" dirty="0">
                <a:solidFill>
                  <a:schemeClr val="accent5">
                    <a:lumMod val="50000"/>
                  </a:schemeClr>
                </a:solidFill>
              </a:rPr>
              <a:t>ατος περιβαλλοντικής διαχείρισης του ξενοδοχείου. Η απ</a:t>
            </a:r>
            <a:r>
              <a:rPr lang="en-GB" sz="1100" dirty="0" err="1">
                <a:solidFill>
                  <a:schemeClr val="accent5">
                    <a:lumMod val="50000"/>
                  </a:schemeClr>
                </a:solidFill>
              </a:rPr>
              <a:t>οτελεσμ</a:t>
            </a:r>
            <a:r>
              <a:rPr lang="en-GB" sz="1100" dirty="0">
                <a:solidFill>
                  <a:schemeClr val="accent5">
                    <a:lumMod val="50000"/>
                  </a:schemeClr>
                </a:solidFill>
              </a:rPr>
              <a:t>ατικότητά τους αξιολογείται μέσω της παρακολούθησης των πραγματικών δεδομένων προμηθειών και αποβλήτων τροφίμων κατά τις αντίστοιχες περιόδους αναφοράς.</a:t>
            </a:r>
          </a:p>
        </p:txBody>
      </p:sp>
      <p:pic>
        <p:nvPicPr>
          <p:cNvPr id="6" name="Picture 5">
            <a:extLst>
              <a:ext uri="{FF2B5EF4-FFF2-40B4-BE49-F238E27FC236}">
                <a16:creationId xmlns:a16="http://schemas.microsoft.com/office/drawing/2014/main" id="{9F004BCE-E779-F0CA-339E-0D9D5A695D6F}"/>
              </a:ext>
            </a:extLst>
          </p:cNvPr>
          <p:cNvPicPr>
            <a:picLocks noChangeAspect="1"/>
          </p:cNvPicPr>
          <p:nvPr/>
        </p:nvPicPr>
        <p:blipFill>
          <a:blip r:embed="rId3"/>
          <a:stretch>
            <a:fillRect/>
          </a:stretch>
        </p:blipFill>
        <p:spPr>
          <a:xfrm>
            <a:off x="4358176" y="83955"/>
            <a:ext cx="6925642" cy="183858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03AC6-8D21-DE41-823B-46A7CB7E90E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9F77F9-B580-8727-DC13-D35BC981354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BA06E67D-2E53-3CC8-56DE-84577B6068B0}"/>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BB3DEE-C054-917C-26DC-B23A2C0544C0}"/>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91DAFB0-82CF-8632-BFFD-1AFF0ED5874E}"/>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08A97D3-AC1C-92B8-66CC-77FF72E4867E}"/>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A2A1F8-5438-F7D4-68DF-11BC7F0A6998}"/>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5E371D35-49B6-2617-9889-3684E4642CA5}"/>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33972668-2137-03FA-ACBA-4896363295E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AF116D7-2916-2292-22F9-F0F181153802}"/>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2CDA8B9-1D14-F786-05D3-CFE07C6F5DD7}"/>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DF3D27B5-DB14-65DD-C60A-DF8F5C79494A}"/>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C3A8073F-EC6D-A932-4255-7B5F9F17B094}"/>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A5CAD2-782A-453E-AF9C-890B447F2371}"/>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200" b="1" dirty="0">
                <a:solidFill>
                  <a:schemeClr val="bg1"/>
                </a:solidFill>
              </a:rPr>
              <a:t>FOOD PROCUREMENT &amp; ENVIRONMENTAL PERFORMANCE</a:t>
            </a:r>
          </a:p>
        </p:txBody>
      </p:sp>
      <p:sp>
        <p:nvSpPr>
          <p:cNvPr id="19" name="Subtitle 2">
            <a:extLst>
              <a:ext uri="{FF2B5EF4-FFF2-40B4-BE49-F238E27FC236}">
                <a16:creationId xmlns:a16="http://schemas.microsoft.com/office/drawing/2014/main" id="{1D471CD9-FE77-D12F-4E86-BCA11C7707D1}"/>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0B2FF8D6-D559-AD10-9FC4-7AEFF573BB7E}"/>
              </a:ext>
            </a:extLst>
          </p:cNvPr>
          <p:cNvSpPr txBox="1"/>
          <p:nvPr/>
        </p:nvSpPr>
        <p:spPr>
          <a:xfrm>
            <a:off x="3982060" y="1922537"/>
            <a:ext cx="8230498" cy="5078313"/>
          </a:xfrm>
          <a:prstGeom prst="rect">
            <a:avLst/>
          </a:prstGeom>
          <a:noFill/>
        </p:spPr>
        <p:txBody>
          <a:bodyPr wrap="square" rtlCol="0">
            <a:spAutoFit/>
          </a:bodyPr>
          <a:lstStyle/>
          <a:p>
            <a:pPr algn="just"/>
            <a:r>
              <a:rPr lang="en-GB" sz="1200" dirty="0">
                <a:solidFill>
                  <a:schemeClr val="accent5">
                    <a:lumMod val="50000"/>
                  </a:schemeClr>
                </a:solidFill>
              </a:rPr>
              <a:t>The monitoring and management of food products with a higher associated environmental footprint forms part of the hotel’s environmental management approach. Through the systematic recording of purchases by category, the hotel monitors procurement patterns and identifies areas where improvement measures may be implemented.</a:t>
            </a:r>
          </a:p>
          <a:p>
            <a:pPr algn="just"/>
            <a:endParaRPr lang="en-GB" sz="1200" dirty="0">
              <a:solidFill>
                <a:schemeClr val="accent5">
                  <a:lumMod val="50000"/>
                </a:schemeClr>
              </a:solidFill>
            </a:endParaRPr>
          </a:p>
          <a:p>
            <a:pPr algn="just"/>
            <a:r>
              <a:rPr lang="en-GB" sz="1200" dirty="0">
                <a:solidFill>
                  <a:schemeClr val="accent5">
                    <a:lumMod val="50000"/>
                  </a:schemeClr>
                </a:solidFill>
              </a:rPr>
              <a:t>In 2025, the category of food products purchased by volume remained at a lower level compared with 2024, reaching </a:t>
            </a:r>
            <a:r>
              <a:rPr lang="en-GB" sz="1200" b="1" dirty="0">
                <a:solidFill>
                  <a:schemeClr val="accent5">
                    <a:lumMod val="50000"/>
                  </a:schemeClr>
                </a:solidFill>
              </a:rPr>
              <a:t>0.22 LTR/PPPD</a:t>
            </a:r>
            <a:r>
              <a:rPr lang="en-GB" sz="1200" dirty="0">
                <a:solidFill>
                  <a:schemeClr val="accent5">
                    <a:lumMod val="50000"/>
                  </a:schemeClr>
                </a:solidFill>
              </a:rPr>
              <a:t>, in line with the target established for the specific year. By contrast, the category of food products purchased by weight recorded an increase, with performance reaching </a:t>
            </a:r>
            <a:r>
              <a:rPr lang="en-GB" sz="1200" b="1" dirty="0">
                <a:solidFill>
                  <a:schemeClr val="accent5">
                    <a:lumMod val="50000"/>
                  </a:schemeClr>
                </a:solidFill>
              </a:rPr>
              <a:t>1.167 KG/PPPD</a:t>
            </a:r>
            <a:r>
              <a:rPr lang="en-GB" sz="1200" dirty="0">
                <a:solidFill>
                  <a:schemeClr val="accent5">
                    <a:lumMod val="50000"/>
                  </a:schemeClr>
                </a:solidFill>
              </a:rPr>
              <a:t>, exceeding both the 2024 level and the target established for 2025.</a:t>
            </a:r>
          </a:p>
          <a:p>
            <a:pPr algn="just"/>
            <a:endParaRPr lang="en-GB" sz="1200" dirty="0">
              <a:solidFill>
                <a:schemeClr val="accent5">
                  <a:lumMod val="50000"/>
                </a:schemeClr>
              </a:solidFill>
            </a:endParaRPr>
          </a:p>
          <a:p>
            <a:pPr algn="just"/>
            <a:r>
              <a:rPr lang="en-GB" sz="1200" dirty="0">
                <a:solidFill>
                  <a:schemeClr val="accent5">
                    <a:lumMod val="50000"/>
                  </a:schemeClr>
                </a:solidFill>
              </a:rPr>
              <a:t>This increase is primarily associated with the expansion of the hotel’s food and beverage services during 2025, including an increase in lunch and dinner buffet services, as well as higher food sales to external customers. These operational changes resulted in increased food procurement requirements and, consequently, higher purchasing volumes in the relevant categories.</a:t>
            </a:r>
          </a:p>
          <a:p>
            <a:pPr algn="just"/>
            <a:r>
              <a:rPr lang="en-GB" sz="1200" dirty="0">
                <a:solidFill>
                  <a:schemeClr val="accent5">
                    <a:lumMod val="50000"/>
                  </a:schemeClr>
                </a:solidFill>
              </a:rPr>
              <a:t>For 2026, the hotel has established internal targets of </a:t>
            </a:r>
            <a:r>
              <a:rPr lang="en-GB" sz="1200" b="1" dirty="0">
                <a:solidFill>
                  <a:schemeClr val="accent5">
                    <a:lumMod val="50000"/>
                  </a:schemeClr>
                </a:solidFill>
              </a:rPr>
              <a:t>1.00 KG/PPPD</a:t>
            </a:r>
            <a:r>
              <a:rPr lang="en-GB" sz="1200" dirty="0">
                <a:solidFill>
                  <a:schemeClr val="accent5">
                    <a:lumMod val="50000"/>
                  </a:schemeClr>
                </a:solidFill>
              </a:rPr>
              <a:t> and </a:t>
            </a:r>
            <a:r>
              <a:rPr lang="en-GB" sz="1200" b="1" dirty="0">
                <a:solidFill>
                  <a:schemeClr val="accent5">
                    <a:lumMod val="50000"/>
                  </a:schemeClr>
                </a:solidFill>
              </a:rPr>
              <a:t>0.21 LTR/PPPD</a:t>
            </a:r>
            <a:r>
              <a:rPr lang="en-GB" sz="1200" dirty="0">
                <a:solidFill>
                  <a:schemeClr val="accent5">
                    <a:lumMod val="50000"/>
                  </a:schemeClr>
                </a:solidFill>
              </a:rPr>
              <a:t>. These targets are intended to support the ongoing monitoring and management of food procurement practices. To support the established targets, the following measures are being implemented:</a:t>
            </a:r>
          </a:p>
          <a:p>
            <a:pPr algn="just"/>
            <a:r>
              <a:rPr lang="en-GB" sz="1200" dirty="0">
                <a:solidFill>
                  <a:schemeClr val="accent5">
                    <a:lumMod val="50000"/>
                  </a:schemeClr>
                </a:solidFill>
              </a:rPr>
              <a:t>• Greater integration of local and seasonal products into menus, where appropriate and available.</a:t>
            </a:r>
          </a:p>
          <a:p>
            <a:pPr algn="just"/>
            <a:r>
              <a:rPr lang="en-GB" sz="1200" dirty="0">
                <a:solidFill>
                  <a:schemeClr val="accent5">
                    <a:lumMod val="50000"/>
                  </a:schemeClr>
                </a:solidFill>
              </a:rPr>
              <a:t>• Ongoing information and training for staff on responsible food management practices and food waste prevention.</a:t>
            </a:r>
          </a:p>
          <a:p>
            <a:pPr algn="just"/>
            <a:r>
              <a:rPr lang="en-GB" sz="1200" dirty="0">
                <a:solidFill>
                  <a:schemeClr val="accent5">
                    <a:lumMod val="50000"/>
                  </a:schemeClr>
                </a:solidFill>
              </a:rPr>
              <a:t>• Strengthening cooperation with suppliers offering products with lower associated environmental impacts, where appropriate and adequately substantiated.</a:t>
            </a:r>
          </a:p>
          <a:p>
            <a:pPr algn="just"/>
            <a:r>
              <a:rPr lang="en-GB" sz="1200" dirty="0">
                <a:solidFill>
                  <a:schemeClr val="accent5">
                    <a:lumMod val="50000"/>
                  </a:schemeClr>
                </a:solidFill>
              </a:rPr>
              <a:t>• Increasing plant-based and vegetarian options on menus and reviewing the use of products associated with higher environmental impacts.</a:t>
            </a:r>
          </a:p>
          <a:p>
            <a:pPr algn="just"/>
            <a:r>
              <a:rPr lang="en-GB" sz="1200" dirty="0">
                <a:solidFill>
                  <a:schemeClr val="accent5">
                    <a:lumMod val="50000"/>
                  </a:schemeClr>
                </a:solidFill>
              </a:rPr>
              <a:t>• Implementation of a food waste monitoring system in buffets and kitchens, with the aim of supporting more efficient food production and reducing food losses.</a:t>
            </a:r>
          </a:p>
          <a:p>
            <a:pPr algn="just"/>
            <a:endParaRPr lang="en-GB" sz="1200" dirty="0">
              <a:solidFill>
                <a:schemeClr val="accent5">
                  <a:lumMod val="50000"/>
                </a:schemeClr>
              </a:solidFill>
            </a:endParaRPr>
          </a:p>
          <a:p>
            <a:pPr algn="just"/>
            <a:r>
              <a:rPr lang="en-GB" sz="1200" dirty="0">
                <a:solidFill>
                  <a:schemeClr val="accent5">
                    <a:lumMod val="50000"/>
                  </a:schemeClr>
                </a:solidFill>
              </a:rPr>
              <a:t>The above actions form part of the hotel’s environmental management programme. Their effectiveness is assessed through monitoring of actual food procurement and food waste data during the relevant reporting periods.</a:t>
            </a:r>
          </a:p>
        </p:txBody>
      </p:sp>
      <p:pic>
        <p:nvPicPr>
          <p:cNvPr id="6" name="Picture 5">
            <a:extLst>
              <a:ext uri="{FF2B5EF4-FFF2-40B4-BE49-F238E27FC236}">
                <a16:creationId xmlns:a16="http://schemas.microsoft.com/office/drawing/2014/main" id="{E139E1B1-DB1D-65BE-960A-81EB7FD3389F}"/>
              </a:ext>
            </a:extLst>
          </p:cNvPr>
          <p:cNvPicPr>
            <a:picLocks noChangeAspect="1"/>
          </p:cNvPicPr>
          <p:nvPr/>
        </p:nvPicPr>
        <p:blipFill>
          <a:blip r:embed="rId3"/>
          <a:stretch>
            <a:fillRect/>
          </a:stretch>
        </p:blipFill>
        <p:spPr>
          <a:xfrm>
            <a:off x="4358176" y="83955"/>
            <a:ext cx="6925642" cy="1838582"/>
          </a:xfrm>
          <a:prstGeom prst="rect">
            <a:avLst/>
          </a:prstGeom>
        </p:spPr>
      </p:pic>
    </p:spTree>
    <p:extLst>
      <p:ext uri="{BB962C8B-B14F-4D97-AF65-F5344CB8AC3E}">
        <p14:creationId xmlns:p14="http://schemas.microsoft.com/office/powerpoint/2010/main" val="21711596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200" b="1" dirty="0">
                <a:solidFill>
                  <a:schemeClr val="bg1"/>
                </a:solidFill>
              </a:rPr>
              <a:t>ΠΛΑΣΤΙΚΑ ΜΙΑΣ ΧΡΗΣΗΣ &amp; ΠΕΡΙΒΑΛΛΟΝΤΙΚΗ ΑΠΟΔΟΣΗ</a:t>
            </a:r>
          </a:p>
        </p:txBody>
      </p:sp>
      <p:sp>
        <p:nvSpPr>
          <p:cNvPr id="19" name="Subtitle 2"/>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94F57411-58D2-D81E-7713-2F05E4A0C4C2}"/>
              </a:ext>
            </a:extLst>
          </p:cNvPr>
          <p:cNvSpPr txBox="1"/>
          <p:nvPr/>
        </p:nvSpPr>
        <p:spPr>
          <a:xfrm>
            <a:off x="4153359" y="2634909"/>
            <a:ext cx="7913761" cy="4154984"/>
          </a:xfrm>
          <a:prstGeom prst="rect">
            <a:avLst/>
          </a:prstGeom>
          <a:noFill/>
        </p:spPr>
        <p:txBody>
          <a:bodyPr wrap="square" rtlCol="0">
            <a:spAutoFit/>
          </a:bodyPr>
          <a:lstStyle/>
          <a:p>
            <a:pPr algn="just"/>
            <a:r>
              <a:rPr lang="en-GB" sz="1200" dirty="0">
                <a:solidFill>
                  <a:schemeClr val="accent5">
                    <a:lumMod val="50000"/>
                  </a:schemeClr>
                </a:solidFill>
              </a:rPr>
              <a:t>Η </a:t>
            </a:r>
            <a:r>
              <a:rPr lang="en-GB" sz="1200" dirty="0" err="1">
                <a:solidFill>
                  <a:schemeClr val="accent5">
                    <a:lumMod val="50000"/>
                  </a:schemeClr>
                </a:solidFill>
              </a:rPr>
              <a:t>συνεχής</a:t>
            </a:r>
            <a:r>
              <a:rPr lang="en-GB" sz="1200" dirty="0">
                <a:solidFill>
                  <a:schemeClr val="accent5">
                    <a:lumMod val="50000"/>
                  </a:schemeClr>
                </a:solidFill>
              </a:rPr>
              <a:t> παρα</a:t>
            </a:r>
            <a:r>
              <a:rPr lang="en-GB" sz="1200" dirty="0" err="1">
                <a:solidFill>
                  <a:schemeClr val="accent5">
                    <a:lumMod val="50000"/>
                  </a:schemeClr>
                </a:solidFill>
              </a:rPr>
              <a:t>κολούθηση</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κατα</a:t>
            </a:r>
            <a:r>
              <a:rPr lang="en-GB" sz="1200" dirty="0" err="1">
                <a:solidFill>
                  <a:schemeClr val="accent5">
                    <a:lumMod val="50000"/>
                  </a:schemeClr>
                </a:solidFill>
              </a:rPr>
              <a:t>νάλωσης</a:t>
            </a:r>
            <a:r>
              <a:rPr lang="en-GB" sz="1200" dirty="0">
                <a:solidFill>
                  <a:schemeClr val="accent5">
                    <a:lumMod val="50000"/>
                  </a:schemeClr>
                </a:solidFill>
              </a:rPr>
              <a:t> πλα</a:t>
            </a:r>
            <a:r>
              <a:rPr lang="en-GB" sz="1200" dirty="0" err="1">
                <a:solidFill>
                  <a:schemeClr val="accent5">
                    <a:lumMod val="50000"/>
                  </a:schemeClr>
                </a:solidFill>
              </a:rPr>
              <a:t>στικών</a:t>
            </a:r>
            <a:r>
              <a:rPr lang="en-GB" sz="1200" dirty="0">
                <a:solidFill>
                  <a:schemeClr val="accent5">
                    <a:lumMod val="50000"/>
                  </a:schemeClr>
                </a:solidFill>
              </a:rPr>
              <a:t> </a:t>
            </a:r>
            <a:r>
              <a:rPr lang="en-GB" sz="1200" dirty="0" err="1">
                <a:solidFill>
                  <a:schemeClr val="accent5">
                    <a:lumMod val="50000"/>
                  </a:schemeClr>
                </a:solidFill>
              </a:rPr>
              <a:t>μί</a:t>
            </a:r>
            <a:r>
              <a:rPr lang="en-GB" sz="1200" dirty="0">
                <a:solidFill>
                  <a:schemeClr val="accent5">
                    <a:lumMod val="50000"/>
                  </a:schemeClr>
                </a:solidFill>
              </a:rPr>
              <a:t>ας χρήσης αποτελεί μέρος της περιβαλλοντικής διαχείρισης του ξενοδοχείου. </a:t>
            </a:r>
            <a:r>
              <a:rPr lang="en-GB" sz="1200" dirty="0" err="1">
                <a:solidFill>
                  <a:schemeClr val="accent5">
                    <a:lumMod val="50000"/>
                  </a:schemeClr>
                </a:solidFill>
              </a:rPr>
              <a:t>Μέσω</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συστημ</a:t>
            </a:r>
            <a:r>
              <a:rPr lang="en-GB" sz="1200" dirty="0">
                <a:solidFill>
                  <a:schemeClr val="accent5">
                    <a:lumMod val="50000"/>
                  </a:schemeClr>
                </a:solidFill>
              </a:rPr>
              <a:t>ατικής καταγραφής της κατανάλωσης, το ξενοδοχείο παρακολουθεί την εξέλιξη του σχετικού δείκτη και εντοπίζει τομείς στους οποίους μπορούν να εφαρμοστούν μέτρα βελτίωσης. </a:t>
            </a:r>
            <a:r>
              <a:rPr lang="en-GB" sz="1200" dirty="0" err="1">
                <a:solidFill>
                  <a:schemeClr val="accent5">
                    <a:lumMod val="50000"/>
                  </a:schemeClr>
                </a:solidFill>
              </a:rPr>
              <a:t>Το</a:t>
            </a:r>
            <a:r>
              <a:rPr lang="en-GB" sz="1200" dirty="0">
                <a:solidFill>
                  <a:schemeClr val="accent5">
                    <a:lumMod val="50000"/>
                  </a:schemeClr>
                </a:solidFill>
              </a:rPr>
              <a:t> 2025, η κατα</a:t>
            </a:r>
            <a:r>
              <a:rPr lang="en-GB" sz="1200" dirty="0" err="1">
                <a:solidFill>
                  <a:schemeClr val="accent5">
                    <a:lumMod val="50000"/>
                  </a:schemeClr>
                </a:solidFill>
              </a:rPr>
              <a:t>νάλωση</a:t>
            </a:r>
            <a:r>
              <a:rPr lang="en-GB" sz="1200" dirty="0">
                <a:solidFill>
                  <a:schemeClr val="accent5">
                    <a:lumMod val="50000"/>
                  </a:schemeClr>
                </a:solidFill>
              </a:rPr>
              <a:t> </a:t>
            </a:r>
            <a:r>
              <a:rPr lang="en-GB" sz="1200" dirty="0" err="1">
                <a:solidFill>
                  <a:schemeClr val="accent5">
                    <a:lumMod val="50000"/>
                  </a:schemeClr>
                </a:solidFill>
              </a:rPr>
              <a:t>δι</a:t>
            </a:r>
            <a:r>
              <a:rPr lang="en-GB" sz="1200" dirty="0">
                <a:solidFill>
                  <a:schemeClr val="accent5">
                    <a:lumMod val="50000"/>
                  </a:schemeClr>
                </a:solidFill>
              </a:rPr>
              <a:t>αμορφώθηκε σε </a:t>
            </a:r>
            <a:r>
              <a:rPr lang="en-GB" sz="1200" b="1" dirty="0">
                <a:solidFill>
                  <a:schemeClr val="accent5">
                    <a:lumMod val="50000"/>
                  </a:schemeClr>
                </a:solidFill>
              </a:rPr>
              <a:t>3,69 τεμάχια ανά διανυκτέρευση (items/PPPD)</a:t>
            </a:r>
            <a:r>
              <a:rPr lang="en-GB" sz="1200" dirty="0">
                <a:solidFill>
                  <a:schemeClr val="accent5">
                    <a:lumMod val="50000"/>
                  </a:schemeClr>
                </a:solidFill>
              </a:rPr>
              <a:t>, παρουσιάζοντας χαμηλότερη επίδοση σε σχέση με το 2024 και επιτυγχάνοντας τον στόχο που είχε καθοριστεί για το συγκεκριμένο έτος.</a:t>
            </a:r>
          </a:p>
          <a:p>
            <a:pPr algn="just"/>
            <a:endParaRPr lang="en-GB" sz="1200" dirty="0">
              <a:solidFill>
                <a:schemeClr val="accent5">
                  <a:lumMod val="50000"/>
                </a:schemeClr>
              </a:solidFill>
            </a:endParaRPr>
          </a:p>
          <a:p>
            <a:pPr algn="just"/>
            <a:r>
              <a:rPr lang="en-GB" sz="1200" dirty="0">
                <a:solidFill>
                  <a:schemeClr val="accent5">
                    <a:lumMod val="50000"/>
                  </a:schemeClr>
                </a:solidFill>
              </a:rPr>
              <a:t>Η </a:t>
            </a:r>
            <a:r>
              <a:rPr lang="en-GB" sz="1200" dirty="0" err="1">
                <a:solidFill>
                  <a:schemeClr val="accent5">
                    <a:lumMod val="50000"/>
                  </a:schemeClr>
                </a:solidFill>
              </a:rPr>
              <a:t>εξέλιξη</a:t>
            </a:r>
            <a:r>
              <a:rPr lang="en-GB" sz="1200" dirty="0">
                <a:solidFill>
                  <a:schemeClr val="accent5">
                    <a:lumMod val="50000"/>
                  </a:schemeClr>
                </a:solidFill>
              </a:rPr>
              <a:t> α</a:t>
            </a:r>
            <a:r>
              <a:rPr lang="en-GB" sz="1200" dirty="0" err="1">
                <a:solidFill>
                  <a:schemeClr val="accent5">
                    <a:lumMod val="50000"/>
                  </a:schemeClr>
                </a:solidFill>
              </a:rPr>
              <a:t>υτή</a:t>
            </a:r>
            <a:r>
              <a:rPr lang="en-GB" sz="1200" dirty="0">
                <a:solidFill>
                  <a:schemeClr val="accent5">
                    <a:lumMod val="50000"/>
                  </a:schemeClr>
                </a:solidFill>
              </a:rPr>
              <a:t> κατα</a:t>
            </a:r>
            <a:r>
              <a:rPr lang="en-GB" sz="1200" dirty="0" err="1">
                <a:solidFill>
                  <a:schemeClr val="accent5">
                    <a:lumMod val="50000"/>
                  </a:schemeClr>
                </a:solidFill>
              </a:rPr>
              <a:t>γράφετ</a:t>
            </a:r>
            <a:r>
              <a:rPr lang="en-GB" sz="1200" dirty="0">
                <a:solidFill>
                  <a:schemeClr val="accent5">
                    <a:lumMod val="50000"/>
                  </a:schemeClr>
                </a:solidFill>
              </a:rPr>
              <a:t>αι σε συνδυασμό με μέτρα που έχουν εφαρμοστεί τα προηγούμενα έτη, όπως η αντικατάσταση επιλεγμένων πλαστικών ειδών με επαναχρησιμοποιούμενες ή άλλες εναλλακτικές λύσεις, η ενημέρωση προσωπικού και επισκεπτών και η συνεργασία με προμηθευτές για την αξιολόγηση εναλλακτικών υλικών και συσκευασιών. </a:t>
            </a:r>
            <a:r>
              <a:rPr lang="en-GB" sz="1200" dirty="0" err="1">
                <a:solidFill>
                  <a:schemeClr val="accent5">
                    <a:lumMod val="50000"/>
                  </a:schemeClr>
                </a:solidFill>
              </a:rPr>
              <a:t>Με</a:t>
            </a:r>
            <a:r>
              <a:rPr lang="en-GB" sz="1200" dirty="0">
                <a:solidFill>
                  <a:schemeClr val="accent5">
                    <a:lumMod val="50000"/>
                  </a:schemeClr>
                </a:solidFill>
              </a:rPr>
              <a:t> β</a:t>
            </a:r>
            <a:r>
              <a:rPr lang="en-GB" sz="1200" dirty="0" err="1">
                <a:solidFill>
                  <a:schemeClr val="accent5">
                    <a:lumMod val="50000"/>
                  </a:schemeClr>
                </a:solidFill>
              </a:rPr>
              <a:t>άση</a:t>
            </a:r>
            <a:r>
              <a:rPr lang="en-GB" sz="1200" dirty="0">
                <a:solidFill>
                  <a:schemeClr val="accent5">
                    <a:lumMod val="50000"/>
                  </a:schemeClr>
                </a:solidFill>
              </a:rPr>
              <a:t> τα απ</a:t>
            </a:r>
            <a:r>
              <a:rPr lang="en-GB" sz="1200" dirty="0" err="1">
                <a:solidFill>
                  <a:schemeClr val="accent5">
                    <a:lumMod val="50000"/>
                  </a:schemeClr>
                </a:solidFill>
              </a:rPr>
              <a:t>οτελέσμ</a:t>
            </a:r>
            <a:r>
              <a:rPr lang="en-GB" sz="1200" dirty="0">
                <a:solidFill>
                  <a:schemeClr val="accent5">
                    <a:lumMod val="50000"/>
                  </a:schemeClr>
                </a:solidFill>
              </a:rPr>
              <a:t>ατα του 2025, το ξενοδοχείο έχει καθορίσει για το 2026 εσωτερικό στόχο μείωσης της κατανάλωσης σε </a:t>
            </a:r>
            <a:r>
              <a:rPr lang="en-GB" sz="1200" b="1" dirty="0">
                <a:solidFill>
                  <a:schemeClr val="accent5">
                    <a:lumMod val="50000"/>
                  </a:schemeClr>
                </a:solidFill>
              </a:rPr>
              <a:t>3,50 items/PPPD</a:t>
            </a:r>
            <a:r>
              <a:rPr lang="en-GB" sz="1200" dirty="0">
                <a:solidFill>
                  <a:schemeClr val="accent5">
                    <a:lumMod val="50000"/>
                  </a:schemeClr>
                </a:solidFill>
              </a:rPr>
              <a:t>. Ο </a:t>
            </a:r>
            <a:r>
              <a:rPr lang="en-GB" sz="1200" dirty="0" err="1">
                <a:solidFill>
                  <a:schemeClr val="accent5">
                    <a:lumMod val="50000"/>
                  </a:schemeClr>
                </a:solidFill>
              </a:rPr>
              <a:t>στόχος</a:t>
            </a:r>
            <a:r>
              <a:rPr lang="en-GB" sz="1200" dirty="0">
                <a:solidFill>
                  <a:schemeClr val="accent5">
                    <a:lumMod val="50000"/>
                  </a:schemeClr>
                </a:solidFill>
              </a:rPr>
              <a:t> απ</a:t>
            </a:r>
            <a:r>
              <a:rPr lang="en-GB" sz="1200" dirty="0" err="1">
                <a:solidFill>
                  <a:schemeClr val="accent5">
                    <a:lumMod val="50000"/>
                  </a:schemeClr>
                </a:solidFill>
              </a:rPr>
              <a:t>οτελεί</a:t>
            </a:r>
            <a:r>
              <a:rPr lang="en-GB" sz="1200" dirty="0">
                <a:solidFill>
                  <a:schemeClr val="accent5">
                    <a:lumMod val="50000"/>
                  </a:schemeClr>
                </a:solidFill>
              </a:rPr>
              <a:t> </a:t>
            </a:r>
            <a:r>
              <a:rPr lang="en-GB" sz="1200" dirty="0" err="1">
                <a:solidFill>
                  <a:schemeClr val="accent5">
                    <a:lumMod val="50000"/>
                  </a:schemeClr>
                </a:solidFill>
              </a:rPr>
              <a:t>μέρος</a:t>
            </a:r>
            <a:r>
              <a:rPr lang="en-GB" sz="1200" dirty="0">
                <a:solidFill>
                  <a:schemeClr val="accent5">
                    <a:lumMod val="50000"/>
                  </a:schemeClr>
                </a:solidFill>
              </a:rPr>
              <a:t> </a:t>
            </a:r>
            <a:r>
              <a:rPr lang="en-GB" sz="1200" dirty="0" err="1">
                <a:solidFill>
                  <a:schemeClr val="accent5">
                    <a:lumMod val="50000"/>
                  </a:schemeClr>
                </a:solidFill>
              </a:rPr>
              <a:t>της</a:t>
            </a:r>
            <a:r>
              <a:rPr lang="en-GB" sz="1200" dirty="0">
                <a:solidFill>
                  <a:schemeClr val="accent5">
                    <a:lumMod val="50000"/>
                  </a:schemeClr>
                </a:solidFill>
              </a:rPr>
              <a:t> π</a:t>
            </a:r>
            <a:r>
              <a:rPr lang="en-GB" sz="1200" dirty="0" err="1">
                <a:solidFill>
                  <a:schemeClr val="accent5">
                    <a:lumMod val="50000"/>
                  </a:schemeClr>
                </a:solidFill>
              </a:rPr>
              <a:t>ροσ</a:t>
            </a:r>
            <a:r>
              <a:rPr lang="en-GB" sz="1200" dirty="0">
                <a:solidFill>
                  <a:schemeClr val="accent5">
                    <a:lumMod val="50000"/>
                  </a:schemeClr>
                </a:solidFill>
              </a:rPr>
              <a:t>πάθειας για συστηματική παρακολούθηση της χρήσης πόρων και πρόληψη της δημιουργίας αποβλήτων.</a:t>
            </a:r>
          </a:p>
          <a:p>
            <a:pPr algn="just"/>
            <a:endParaRPr lang="en-GB" sz="1200" dirty="0">
              <a:solidFill>
                <a:schemeClr val="accent5">
                  <a:lumMod val="50000"/>
                </a:schemeClr>
              </a:solidFill>
            </a:endParaRPr>
          </a:p>
          <a:p>
            <a:pPr algn="just"/>
            <a:r>
              <a:rPr lang="en-GB" sz="1200" dirty="0" err="1">
                <a:solidFill>
                  <a:schemeClr val="accent5">
                    <a:lumMod val="50000"/>
                  </a:schemeClr>
                </a:solidFill>
              </a:rPr>
              <a:t>Γι</a:t>
            </a:r>
            <a:r>
              <a:rPr lang="en-GB" sz="1200" dirty="0">
                <a:solidFill>
                  <a:schemeClr val="accent5">
                    <a:lumMod val="50000"/>
                  </a:schemeClr>
                </a:solidFill>
              </a:rPr>
              <a:t>α την υποστήριξη του καθορισμένου στόχου εφαρμόζονται ή προγραμματίζονται τα ακόλουθα μέτρα:</a:t>
            </a:r>
          </a:p>
          <a:p>
            <a:pPr algn="just"/>
            <a:r>
              <a:rPr lang="en-GB" sz="1200" dirty="0">
                <a:solidFill>
                  <a:schemeClr val="accent5">
                    <a:lumMod val="50000"/>
                  </a:schemeClr>
                </a:solidFill>
              </a:rPr>
              <a:t>• </a:t>
            </a:r>
            <a:r>
              <a:rPr lang="en-GB" sz="1200" dirty="0" err="1">
                <a:solidFill>
                  <a:schemeClr val="accent5">
                    <a:lumMod val="50000"/>
                  </a:schemeClr>
                </a:solidFill>
              </a:rPr>
              <a:t>Περ</a:t>
            </a:r>
            <a:r>
              <a:rPr lang="en-GB" sz="1200" dirty="0">
                <a:solidFill>
                  <a:schemeClr val="accent5">
                    <a:lumMod val="50000"/>
                  </a:schemeClr>
                </a:solidFill>
              </a:rPr>
              <a:t>αιτέρω περιορισμός της χρήσης πλαστικών προϊόντων μίας χρήσης στους λειτουργικούς χώρους του ξενοδοχείου, όπου είναι εφικτό.</a:t>
            </a:r>
          </a:p>
          <a:p>
            <a:pPr algn="just"/>
            <a:r>
              <a:rPr lang="en-GB" sz="1200" dirty="0">
                <a:solidFill>
                  <a:schemeClr val="accent5">
                    <a:lumMod val="50000"/>
                  </a:schemeClr>
                </a:solidFill>
              </a:rPr>
              <a:t>• Ενίσχυση </a:t>
            </a:r>
            <a:r>
              <a:rPr lang="en-GB" sz="1200" dirty="0" err="1">
                <a:solidFill>
                  <a:schemeClr val="accent5">
                    <a:lumMod val="50000"/>
                  </a:schemeClr>
                </a:solidFill>
              </a:rPr>
              <a:t>της</a:t>
            </a:r>
            <a:r>
              <a:rPr lang="en-GB" sz="1200" dirty="0">
                <a:solidFill>
                  <a:schemeClr val="accent5">
                    <a:lumMod val="50000"/>
                  </a:schemeClr>
                </a:solidFill>
              </a:rPr>
              <a:t> </a:t>
            </a:r>
            <a:r>
              <a:rPr lang="en-GB" sz="1200" dirty="0" err="1">
                <a:solidFill>
                  <a:schemeClr val="accent5">
                    <a:lumMod val="50000"/>
                  </a:schemeClr>
                </a:solidFill>
              </a:rPr>
              <a:t>συνεργ</a:t>
            </a:r>
            <a:r>
              <a:rPr lang="en-GB" sz="1200" dirty="0">
                <a:solidFill>
                  <a:schemeClr val="accent5">
                    <a:lumMod val="50000"/>
                  </a:schemeClr>
                </a:solidFill>
              </a:rPr>
              <a:t>ασίας με προμηθευτές για την αξιολόγηση εναλλακτικών υλικών και συσκευασιών.</a:t>
            </a:r>
          </a:p>
          <a:p>
            <a:pPr algn="just"/>
            <a:r>
              <a:rPr lang="en-GB" sz="1200" dirty="0">
                <a:solidFill>
                  <a:schemeClr val="accent5">
                    <a:lumMod val="50000"/>
                  </a:schemeClr>
                </a:solidFill>
              </a:rPr>
              <a:t>• </a:t>
            </a:r>
            <a:r>
              <a:rPr lang="en-GB" sz="1200" dirty="0" err="1">
                <a:solidFill>
                  <a:schemeClr val="accent5">
                    <a:lumMod val="50000"/>
                  </a:schemeClr>
                </a:solidFill>
              </a:rPr>
              <a:t>Συστημ</a:t>
            </a:r>
            <a:r>
              <a:rPr lang="en-GB" sz="1200" dirty="0">
                <a:solidFill>
                  <a:schemeClr val="accent5">
                    <a:lumMod val="50000"/>
                  </a:schemeClr>
                </a:solidFill>
              </a:rPr>
              <a:t>ατική ενημέρωση και εκπαίδευση προσωπικού και επισκεπτών σχετικά με την πρόληψη δημιουργίας αποβλήτων.</a:t>
            </a:r>
          </a:p>
          <a:p>
            <a:pPr algn="just"/>
            <a:r>
              <a:rPr lang="en-GB" sz="1200" dirty="0">
                <a:solidFill>
                  <a:schemeClr val="accent5">
                    <a:lumMod val="50000"/>
                  </a:schemeClr>
                </a:solidFill>
              </a:rPr>
              <a:t>• </a:t>
            </a:r>
            <a:r>
              <a:rPr lang="en-GB" sz="1200" dirty="0" err="1">
                <a:solidFill>
                  <a:schemeClr val="accent5">
                    <a:lumMod val="50000"/>
                  </a:schemeClr>
                </a:solidFill>
              </a:rPr>
              <a:t>Αξιολόγηση</a:t>
            </a:r>
            <a:r>
              <a:rPr lang="en-GB" sz="1200" dirty="0">
                <a:solidFill>
                  <a:schemeClr val="accent5">
                    <a:lumMod val="50000"/>
                  </a:schemeClr>
                </a:solidFill>
              </a:rPr>
              <a:t> πρα</a:t>
            </a:r>
            <a:r>
              <a:rPr lang="en-GB" sz="1200" dirty="0" err="1">
                <a:solidFill>
                  <a:schemeClr val="accent5">
                    <a:lumMod val="50000"/>
                  </a:schemeClr>
                </a:solidFill>
              </a:rPr>
              <a:t>κτικών</a:t>
            </a:r>
            <a:r>
              <a:rPr lang="en-GB" sz="1200" dirty="0">
                <a:solidFill>
                  <a:schemeClr val="accent5">
                    <a:lumMod val="50000"/>
                  </a:schemeClr>
                </a:solidFill>
              </a:rPr>
              <a:t> επανα</a:t>
            </a:r>
            <a:r>
              <a:rPr lang="en-GB" sz="1200" dirty="0" err="1">
                <a:solidFill>
                  <a:schemeClr val="accent5">
                    <a:lumMod val="50000"/>
                  </a:schemeClr>
                </a:solidFill>
              </a:rPr>
              <a:t>χρησιμο</a:t>
            </a:r>
            <a:r>
              <a:rPr lang="en-GB" sz="1200" dirty="0">
                <a:solidFill>
                  <a:schemeClr val="accent5">
                    <a:lumMod val="50000"/>
                  </a:schemeClr>
                </a:solidFill>
              </a:rPr>
              <a:t>ποίησης και κυκλικής διαχείρισης υλικών, όπου είναι κατάλληλες και εφαρμόσιμες.</a:t>
            </a:r>
          </a:p>
          <a:p>
            <a:pPr algn="just"/>
            <a:r>
              <a:rPr lang="en-GB" sz="1200" dirty="0">
                <a:solidFill>
                  <a:schemeClr val="accent5">
                    <a:lumMod val="50000"/>
                  </a:schemeClr>
                </a:solidFill>
              </a:rPr>
              <a:t>• </a:t>
            </a:r>
            <a:r>
              <a:rPr lang="en-GB" sz="1200" dirty="0" err="1">
                <a:solidFill>
                  <a:schemeClr val="accent5">
                    <a:lumMod val="50000"/>
                  </a:schemeClr>
                </a:solidFill>
              </a:rPr>
              <a:t>Συστημ</a:t>
            </a:r>
            <a:r>
              <a:rPr lang="en-GB" sz="1200" dirty="0">
                <a:solidFill>
                  <a:schemeClr val="accent5">
                    <a:lumMod val="50000"/>
                  </a:schemeClr>
                </a:solidFill>
              </a:rPr>
              <a:t>ατική παρακολούθηση της κατανάλωσης και αξιολόγηση των αποτελεσμάτων σε σχέση με τον καθορισμένο στόχο.</a:t>
            </a:r>
          </a:p>
          <a:p>
            <a:pPr algn="just"/>
            <a:r>
              <a:rPr lang="en-GB" sz="1200" dirty="0">
                <a:solidFill>
                  <a:schemeClr val="accent5">
                    <a:lumMod val="50000"/>
                  </a:schemeClr>
                </a:solidFill>
              </a:rPr>
              <a:t>Η απ</a:t>
            </a:r>
            <a:r>
              <a:rPr lang="en-GB" sz="1200" dirty="0" err="1">
                <a:solidFill>
                  <a:schemeClr val="accent5">
                    <a:lumMod val="50000"/>
                  </a:schemeClr>
                </a:solidFill>
              </a:rPr>
              <a:t>οτελεσμ</a:t>
            </a:r>
            <a:r>
              <a:rPr lang="en-GB" sz="1200" dirty="0">
                <a:solidFill>
                  <a:schemeClr val="accent5">
                    <a:lumMod val="50000"/>
                  </a:schemeClr>
                </a:solidFill>
              </a:rPr>
              <a:t>ατικότητα των παραπάνω δράσεων αξιολογείται μέσω της παρακολούθησης των πραγματικών δεδομένων κατανάλωσης κατά τις αντίστοιχες περιόδους αναφοράς.</a:t>
            </a:r>
          </a:p>
        </p:txBody>
      </p:sp>
      <p:pic>
        <p:nvPicPr>
          <p:cNvPr id="7" name="Picture 6">
            <a:extLst>
              <a:ext uri="{FF2B5EF4-FFF2-40B4-BE49-F238E27FC236}">
                <a16:creationId xmlns:a16="http://schemas.microsoft.com/office/drawing/2014/main" id="{F085EB1D-4DA1-8C2E-5F7E-75CACF28BD07}"/>
              </a:ext>
            </a:extLst>
          </p:cNvPr>
          <p:cNvPicPr>
            <a:picLocks noChangeAspect="1"/>
          </p:cNvPicPr>
          <p:nvPr/>
        </p:nvPicPr>
        <p:blipFill>
          <a:blip r:embed="rId3"/>
          <a:stretch>
            <a:fillRect/>
          </a:stretch>
        </p:blipFill>
        <p:spPr>
          <a:xfrm>
            <a:off x="4358176" y="779055"/>
            <a:ext cx="1311788" cy="1797852"/>
          </a:xfrm>
          <a:prstGeom prst="rect">
            <a:avLst/>
          </a:prstGeom>
        </p:spPr>
      </p:pic>
      <p:pic>
        <p:nvPicPr>
          <p:cNvPr id="11" name="Picture 10">
            <a:extLst>
              <a:ext uri="{FF2B5EF4-FFF2-40B4-BE49-F238E27FC236}">
                <a16:creationId xmlns:a16="http://schemas.microsoft.com/office/drawing/2014/main" id="{CB96D31A-038D-7076-2E12-E5766F10F3B6}"/>
              </a:ext>
            </a:extLst>
          </p:cNvPr>
          <p:cNvPicPr>
            <a:picLocks noChangeAspect="1"/>
          </p:cNvPicPr>
          <p:nvPr/>
        </p:nvPicPr>
        <p:blipFill>
          <a:blip r:embed="rId4"/>
          <a:stretch>
            <a:fillRect/>
          </a:stretch>
        </p:blipFill>
        <p:spPr>
          <a:xfrm>
            <a:off x="5669964" y="795835"/>
            <a:ext cx="6191577" cy="1840113"/>
          </a:xfrm>
          <a:prstGeom prst="rect">
            <a:avLst/>
          </a:prstGeom>
        </p:spPr>
      </p:pic>
    </p:spTree>
    <p:extLst>
      <p:ext uri="{BB962C8B-B14F-4D97-AF65-F5344CB8AC3E}">
        <p14:creationId xmlns:p14="http://schemas.microsoft.com/office/powerpoint/2010/main" val="29711492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B806F1-31C8-CA99-2F9B-B57721A4876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ABDA81-FD86-01DA-4954-B24339DAA3F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3263E7-B5B1-BDE9-850B-29409A4C12E0}"/>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EB03A3-4984-4D9E-06C5-26FFEA71AD82}"/>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2518513-B9A3-CE50-7DCC-681B2B20B251}"/>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1A4C2-FD52-CC60-B2F9-53A3DDA51D08}"/>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3DBED3D-6353-155F-0BB9-EA1C01272C33}"/>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C997DE0E-3F44-3952-7956-CF9FFCF8E32D}"/>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98155108-488C-74A0-7D39-AAFA6A2E359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7B706B6-EDED-2FBC-4441-4CAA1B90B2C1}"/>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54EBE53-2F4E-C4F2-585F-088E37E29244}"/>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0F30B77-EA0E-D654-D922-E543ED7BA247}"/>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1269DF17-B8A3-064E-04D5-9BE016E2784B}"/>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203A1E-71B2-7C87-92D8-CDA702B40DFE}"/>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200" b="1" dirty="0">
                <a:solidFill>
                  <a:schemeClr val="bg1"/>
                </a:solidFill>
              </a:rPr>
              <a:t>SINGLE-USE PLASTICS &amp; ENVIRONMENTAL PERFORMANCE</a:t>
            </a:r>
          </a:p>
        </p:txBody>
      </p:sp>
      <p:sp>
        <p:nvSpPr>
          <p:cNvPr id="19" name="Subtitle 2">
            <a:extLst>
              <a:ext uri="{FF2B5EF4-FFF2-40B4-BE49-F238E27FC236}">
                <a16:creationId xmlns:a16="http://schemas.microsoft.com/office/drawing/2014/main" id="{F9681CA1-2EEF-4A65-15FA-71CC38E9359F}"/>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3" name="TextBox 2">
            <a:extLst>
              <a:ext uri="{FF2B5EF4-FFF2-40B4-BE49-F238E27FC236}">
                <a16:creationId xmlns:a16="http://schemas.microsoft.com/office/drawing/2014/main" id="{CB5A93F2-44F6-6CDB-0AB8-B287E454B601}"/>
              </a:ext>
            </a:extLst>
          </p:cNvPr>
          <p:cNvSpPr txBox="1"/>
          <p:nvPr/>
        </p:nvSpPr>
        <p:spPr>
          <a:xfrm>
            <a:off x="4153359" y="2634909"/>
            <a:ext cx="7913761" cy="3970318"/>
          </a:xfrm>
          <a:prstGeom prst="rect">
            <a:avLst/>
          </a:prstGeom>
          <a:noFill/>
        </p:spPr>
        <p:txBody>
          <a:bodyPr wrap="square" rtlCol="0">
            <a:spAutoFit/>
          </a:bodyPr>
          <a:lstStyle/>
          <a:p>
            <a:pPr algn="just"/>
            <a:r>
              <a:rPr lang="en-GB" sz="1200" dirty="0">
                <a:solidFill>
                  <a:schemeClr val="accent5">
                    <a:lumMod val="50000"/>
                  </a:schemeClr>
                </a:solidFill>
              </a:rPr>
              <a:t>The ongoing monitoring of single-use plastic consumption forms part of the hotel’s environmental management approach. Through the systematic recording of consumption, the hotel monitors the development of the relevant indicator and identifies areas where improvement measures may be implemented.</a:t>
            </a:r>
          </a:p>
          <a:p>
            <a:pPr algn="just"/>
            <a:endParaRPr lang="en-GB" sz="1200" dirty="0">
              <a:solidFill>
                <a:schemeClr val="accent5">
                  <a:lumMod val="50000"/>
                </a:schemeClr>
              </a:solidFill>
            </a:endParaRPr>
          </a:p>
          <a:p>
            <a:pPr algn="just"/>
            <a:r>
              <a:rPr lang="en-GB" sz="1200" dirty="0">
                <a:solidFill>
                  <a:schemeClr val="accent5">
                    <a:lumMod val="50000"/>
                  </a:schemeClr>
                </a:solidFill>
              </a:rPr>
              <a:t>In 2025, consumption amounted to </a:t>
            </a:r>
            <a:r>
              <a:rPr lang="en-GB" sz="1200" b="1" dirty="0">
                <a:solidFill>
                  <a:schemeClr val="accent5">
                    <a:lumMod val="50000"/>
                  </a:schemeClr>
                </a:solidFill>
              </a:rPr>
              <a:t>3.69 items per overnight stay (items/PPPD)</a:t>
            </a:r>
            <a:r>
              <a:rPr lang="en-GB" sz="1200" dirty="0">
                <a:solidFill>
                  <a:schemeClr val="accent5">
                    <a:lumMod val="50000"/>
                  </a:schemeClr>
                </a:solidFill>
              </a:rPr>
              <a:t>, representing a lower level compared with 2024 and meeting the target established for the specific year.</a:t>
            </a:r>
          </a:p>
          <a:p>
            <a:pPr algn="just"/>
            <a:r>
              <a:rPr lang="en-GB" sz="1200" dirty="0">
                <a:solidFill>
                  <a:schemeClr val="accent5">
                    <a:lumMod val="50000"/>
                  </a:schemeClr>
                </a:solidFill>
              </a:rPr>
              <a:t>This development is recorded in conjunction with measures implemented in previous years, such as the replacement of selected plastic items with reusable or other alternative solutions, staff and guest awareness initiatives, and cooperation with suppliers to assess alternative materials and packaging.</a:t>
            </a:r>
          </a:p>
          <a:p>
            <a:pPr algn="just"/>
            <a:r>
              <a:rPr lang="en-GB" sz="1200" dirty="0">
                <a:solidFill>
                  <a:schemeClr val="accent5">
                    <a:lumMod val="50000"/>
                  </a:schemeClr>
                </a:solidFill>
              </a:rPr>
              <a:t>Based on the 2025 results, the hotel has established an internal target for 2026 to reduce consumption to </a:t>
            </a:r>
            <a:r>
              <a:rPr lang="en-GB" sz="1200" b="1" dirty="0">
                <a:solidFill>
                  <a:schemeClr val="accent5">
                    <a:lumMod val="50000"/>
                  </a:schemeClr>
                </a:solidFill>
              </a:rPr>
              <a:t>3.50 items/PPPD</a:t>
            </a:r>
            <a:r>
              <a:rPr lang="en-GB" sz="1200" dirty="0">
                <a:solidFill>
                  <a:schemeClr val="accent5">
                    <a:lumMod val="50000"/>
                  </a:schemeClr>
                </a:solidFill>
              </a:rPr>
              <a:t>. The target forms part of the hotel’s efforts to systematically monitor resource use and prevent waste generation.</a:t>
            </a:r>
          </a:p>
          <a:p>
            <a:pPr algn="just"/>
            <a:endParaRPr lang="en-GB" sz="1200" dirty="0">
              <a:solidFill>
                <a:schemeClr val="accent5">
                  <a:lumMod val="50000"/>
                </a:schemeClr>
              </a:solidFill>
            </a:endParaRPr>
          </a:p>
          <a:p>
            <a:pPr algn="just"/>
            <a:r>
              <a:rPr lang="en-GB" sz="1200" dirty="0">
                <a:solidFill>
                  <a:schemeClr val="accent5">
                    <a:lumMod val="50000"/>
                  </a:schemeClr>
                </a:solidFill>
              </a:rPr>
              <a:t>To support the established target, the following measures are being implemented or planned:</a:t>
            </a:r>
          </a:p>
          <a:p>
            <a:pPr algn="just"/>
            <a:r>
              <a:rPr lang="en-GB" sz="1200" dirty="0">
                <a:solidFill>
                  <a:schemeClr val="accent5">
                    <a:lumMod val="50000"/>
                  </a:schemeClr>
                </a:solidFill>
              </a:rPr>
              <a:t>• Further reduction of the use of single-use plastic products in the hotel’s operational areas, where feasible.</a:t>
            </a:r>
          </a:p>
          <a:p>
            <a:pPr algn="just"/>
            <a:r>
              <a:rPr lang="en-GB" sz="1200" dirty="0">
                <a:solidFill>
                  <a:schemeClr val="accent5">
                    <a:lumMod val="50000"/>
                  </a:schemeClr>
                </a:solidFill>
              </a:rPr>
              <a:t>• Strengthening cooperation with suppliers to assess alternative materials and packaging.</a:t>
            </a:r>
          </a:p>
          <a:p>
            <a:pPr algn="just"/>
            <a:r>
              <a:rPr lang="en-GB" sz="1200" dirty="0">
                <a:solidFill>
                  <a:schemeClr val="accent5">
                    <a:lumMod val="50000"/>
                  </a:schemeClr>
                </a:solidFill>
              </a:rPr>
              <a:t>• Systematic information and training for staff and guests regarding waste prevention.</a:t>
            </a:r>
          </a:p>
          <a:p>
            <a:pPr algn="just"/>
            <a:r>
              <a:rPr lang="en-GB" sz="1200" dirty="0">
                <a:solidFill>
                  <a:schemeClr val="accent5">
                    <a:lumMod val="50000"/>
                  </a:schemeClr>
                </a:solidFill>
              </a:rPr>
              <a:t>• Assessment of reuse and circular material management practices, where appropriate and applicable.</a:t>
            </a:r>
          </a:p>
          <a:p>
            <a:pPr algn="just"/>
            <a:r>
              <a:rPr lang="en-GB" sz="1200" dirty="0">
                <a:solidFill>
                  <a:schemeClr val="accent5">
                    <a:lumMod val="50000"/>
                  </a:schemeClr>
                </a:solidFill>
              </a:rPr>
              <a:t>• Systematic monitoring of consumption and assessment of results against the established target.</a:t>
            </a:r>
          </a:p>
          <a:p>
            <a:pPr algn="just"/>
            <a:endParaRPr lang="en-GB" sz="1200" dirty="0">
              <a:solidFill>
                <a:schemeClr val="accent5">
                  <a:lumMod val="50000"/>
                </a:schemeClr>
              </a:solidFill>
            </a:endParaRPr>
          </a:p>
          <a:p>
            <a:pPr algn="just"/>
            <a:r>
              <a:rPr lang="en-GB" sz="1200" dirty="0">
                <a:solidFill>
                  <a:schemeClr val="accent5">
                    <a:lumMod val="50000"/>
                  </a:schemeClr>
                </a:solidFill>
              </a:rPr>
              <a:t>The effectiveness of the above measures is assessed through monitoring of actual consumption data during the relevant reporting periods.</a:t>
            </a:r>
          </a:p>
        </p:txBody>
      </p:sp>
      <p:pic>
        <p:nvPicPr>
          <p:cNvPr id="7" name="Picture 6">
            <a:extLst>
              <a:ext uri="{FF2B5EF4-FFF2-40B4-BE49-F238E27FC236}">
                <a16:creationId xmlns:a16="http://schemas.microsoft.com/office/drawing/2014/main" id="{FE82E8A7-576D-F32A-7A66-0493E0732B82}"/>
              </a:ext>
            </a:extLst>
          </p:cNvPr>
          <p:cNvPicPr>
            <a:picLocks noChangeAspect="1"/>
          </p:cNvPicPr>
          <p:nvPr/>
        </p:nvPicPr>
        <p:blipFill>
          <a:blip r:embed="rId3"/>
          <a:stretch>
            <a:fillRect/>
          </a:stretch>
        </p:blipFill>
        <p:spPr>
          <a:xfrm>
            <a:off x="4358176" y="779055"/>
            <a:ext cx="1311788" cy="1797852"/>
          </a:xfrm>
          <a:prstGeom prst="rect">
            <a:avLst/>
          </a:prstGeom>
        </p:spPr>
      </p:pic>
      <p:pic>
        <p:nvPicPr>
          <p:cNvPr id="11" name="Picture 10">
            <a:extLst>
              <a:ext uri="{FF2B5EF4-FFF2-40B4-BE49-F238E27FC236}">
                <a16:creationId xmlns:a16="http://schemas.microsoft.com/office/drawing/2014/main" id="{48F2FEF2-A9C6-827F-493A-2D271AE70317}"/>
              </a:ext>
            </a:extLst>
          </p:cNvPr>
          <p:cNvPicPr>
            <a:picLocks noChangeAspect="1"/>
          </p:cNvPicPr>
          <p:nvPr/>
        </p:nvPicPr>
        <p:blipFill>
          <a:blip r:embed="rId4"/>
          <a:stretch>
            <a:fillRect/>
          </a:stretch>
        </p:blipFill>
        <p:spPr>
          <a:xfrm>
            <a:off x="5669964" y="795835"/>
            <a:ext cx="6191577" cy="1840113"/>
          </a:xfrm>
          <a:prstGeom prst="rect">
            <a:avLst/>
          </a:prstGeom>
        </p:spPr>
      </p:pic>
    </p:spTree>
    <p:extLst>
      <p:ext uri="{BB962C8B-B14F-4D97-AF65-F5344CB8AC3E}">
        <p14:creationId xmlns:p14="http://schemas.microsoft.com/office/powerpoint/2010/main" val="31497608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l-GR" sz="3400" b="1" dirty="0">
                <a:solidFill>
                  <a:schemeClr val="bg1"/>
                </a:solidFill>
              </a:rPr>
              <a:t>ΔΕΣΜΕΥΣΕΙΣ ΒΙΩΣΙΜΟΤΗΤΑΣ &amp; ΣΤΟΧΟΙ 2026</a:t>
            </a:r>
            <a:endParaRPr lang="en-US" sz="3400" b="1" dirty="0">
              <a:solidFill>
                <a:schemeClr val="bg1"/>
              </a:solidFill>
            </a:endParaRPr>
          </a:p>
        </p:txBody>
      </p:sp>
      <p:sp>
        <p:nvSpPr>
          <p:cNvPr id="19" name="Subtitle 2"/>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4" name="Rectangle 1">
            <a:extLst>
              <a:ext uri="{FF2B5EF4-FFF2-40B4-BE49-F238E27FC236}">
                <a16:creationId xmlns:a16="http://schemas.microsoft.com/office/drawing/2014/main" id="{16877619-A3B2-42C7-2D40-3BA7782F3B2D}"/>
              </a:ext>
            </a:extLst>
          </p:cNvPr>
          <p:cNvSpPr>
            <a:spLocks noChangeArrowheads="1"/>
          </p:cNvSpPr>
          <p:nvPr/>
        </p:nvSpPr>
        <p:spPr bwMode="auto">
          <a:xfrm>
            <a:off x="4392766" y="223544"/>
            <a:ext cx="7581519"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GB" sz="1400" dirty="0" err="1">
                <a:solidFill>
                  <a:schemeClr val="accent5">
                    <a:lumMod val="50000"/>
                  </a:schemeClr>
                </a:solidFill>
              </a:rPr>
              <a:t>Το</a:t>
            </a:r>
            <a:r>
              <a:rPr lang="en-GB" sz="1400" dirty="0">
                <a:solidFill>
                  <a:schemeClr val="accent5">
                    <a:lumMod val="50000"/>
                  </a:schemeClr>
                </a:solidFill>
              </a:rPr>
              <a:t> </a:t>
            </a:r>
            <a:r>
              <a:rPr lang="en-GB" sz="1400" dirty="0" err="1">
                <a:solidFill>
                  <a:schemeClr val="accent5">
                    <a:lumMod val="50000"/>
                  </a:schemeClr>
                </a:solidFill>
              </a:rPr>
              <a:t>ξενοδοχείο</a:t>
            </a:r>
            <a:r>
              <a:rPr lang="en-GB" sz="1400" dirty="0">
                <a:solidFill>
                  <a:schemeClr val="accent5">
                    <a:lumMod val="50000"/>
                  </a:schemeClr>
                </a:solidFill>
              </a:rPr>
              <a:t> επ</a:t>
            </a:r>
            <a:r>
              <a:rPr lang="en-GB" sz="1400" dirty="0" err="1">
                <a:solidFill>
                  <a:schemeClr val="accent5">
                    <a:lumMod val="50000"/>
                  </a:schemeClr>
                </a:solidFill>
              </a:rPr>
              <a:t>ιδιώκει</a:t>
            </a:r>
            <a:r>
              <a:rPr lang="en-GB" sz="1400" dirty="0">
                <a:solidFill>
                  <a:schemeClr val="accent5">
                    <a:lumMod val="50000"/>
                  </a:schemeClr>
                </a:solidFill>
              </a:rPr>
              <a:t> </a:t>
            </a:r>
            <a:r>
              <a:rPr lang="en-GB" sz="1400" dirty="0" err="1">
                <a:solidFill>
                  <a:schemeClr val="accent5">
                    <a:lumMod val="50000"/>
                  </a:schemeClr>
                </a:solidFill>
              </a:rPr>
              <a:t>τη</a:t>
            </a:r>
            <a:r>
              <a:rPr lang="en-GB" sz="1400" dirty="0">
                <a:solidFill>
                  <a:schemeClr val="accent5">
                    <a:lumMod val="50000"/>
                  </a:schemeClr>
                </a:solidFill>
              </a:rPr>
              <a:t> </a:t>
            </a:r>
            <a:r>
              <a:rPr lang="en-GB" sz="1400" dirty="0" err="1">
                <a:solidFill>
                  <a:schemeClr val="accent5">
                    <a:lumMod val="50000"/>
                  </a:schemeClr>
                </a:solidFill>
              </a:rPr>
              <a:t>συνεχή</a:t>
            </a:r>
            <a:r>
              <a:rPr lang="en-GB" sz="1400" dirty="0">
                <a:solidFill>
                  <a:schemeClr val="accent5">
                    <a:lumMod val="50000"/>
                  </a:schemeClr>
                </a:solidFill>
              </a:rPr>
              <a:t> β</a:t>
            </a:r>
            <a:r>
              <a:rPr lang="en-GB" sz="1400" dirty="0" err="1">
                <a:solidFill>
                  <a:schemeClr val="accent5">
                    <a:lumMod val="50000"/>
                  </a:schemeClr>
                </a:solidFill>
              </a:rPr>
              <a:t>ελτίωση</a:t>
            </a:r>
            <a:r>
              <a:rPr lang="en-GB" sz="1400" dirty="0">
                <a:solidFill>
                  <a:schemeClr val="accent5">
                    <a:lumMod val="50000"/>
                  </a:schemeClr>
                </a:solidFill>
              </a:rPr>
              <a:t> </a:t>
            </a:r>
            <a:r>
              <a:rPr lang="en-GB" sz="1400" dirty="0" err="1">
                <a:solidFill>
                  <a:schemeClr val="accent5">
                    <a:lumMod val="50000"/>
                  </a:schemeClr>
                </a:solidFill>
              </a:rPr>
              <a:t>της</a:t>
            </a:r>
            <a:r>
              <a:rPr lang="en-GB" sz="1400" dirty="0">
                <a:solidFill>
                  <a:schemeClr val="accent5">
                    <a:lumMod val="50000"/>
                  </a:schemeClr>
                </a:solidFill>
              </a:rPr>
              <a:t> π</a:t>
            </a:r>
            <a:r>
              <a:rPr lang="en-GB" sz="1400" dirty="0" err="1">
                <a:solidFill>
                  <a:schemeClr val="accent5">
                    <a:lumMod val="50000"/>
                  </a:schemeClr>
                </a:solidFill>
              </a:rPr>
              <a:t>ερι</a:t>
            </a:r>
            <a:r>
              <a:rPr lang="en-GB" sz="1400" dirty="0">
                <a:solidFill>
                  <a:schemeClr val="accent5">
                    <a:lumMod val="50000"/>
                  </a:schemeClr>
                </a:solidFill>
              </a:rPr>
              <a:t>βαλλοντικής, κοινωνικής και λειτουργικής του επίδοσης, εφαρμόζοντας πρακτικές υπεύθυνης λειτουργίας και βιωσιμότητας, σύμφωνα με τις αρχές και τις σχετικές απαιτήσεις του Travelife.</a:t>
            </a:r>
          </a:p>
          <a:p>
            <a:pPr algn="just"/>
            <a:r>
              <a:rPr lang="en-GB" sz="1400" dirty="0">
                <a:solidFill>
                  <a:schemeClr val="accent5">
                    <a:lumMod val="50000"/>
                  </a:schemeClr>
                </a:solidFill>
              </a:rPr>
              <a:t>Στο πλα</a:t>
            </a:r>
            <a:r>
              <a:rPr lang="en-GB" sz="1400" dirty="0" err="1">
                <a:solidFill>
                  <a:schemeClr val="accent5">
                    <a:lumMod val="50000"/>
                  </a:schemeClr>
                </a:solidFill>
              </a:rPr>
              <a:t>ίσιο</a:t>
            </a:r>
            <a:r>
              <a:rPr lang="en-GB" sz="1400" dirty="0">
                <a:solidFill>
                  <a:schemeClr val="accent5">
                    <a:lumMod val="50000"/>
                  </a:schemeClr>
                </a:solidFill>
              </a:rPr>
              <a:t> α</a:t>
            </a:r>
            <a:r>
              <a:rPr lang="en-GB" sz="1400" dirty="0" err="1">
                <a:solidFill>
                  <a:schemeClr val="accent5">
                    <a:lumMod val="50000"/>
                  </a:schemeClr>
                </a:solidFill>
              </a:rPr>
              <a:t>υτό</a:t>
            </a:r>
            <a:r>
              <a:rPr lang="en-GB" sz="1400" dirty="0">
                <a:solidFill>
                  <a:schemeClr val="accent5">
                    <a:lumMod val="50000"/>
                  </a:schemeClr>
                </a:solidFill>
              </a:rPr>
              <a:t>, </a:t>
            </a:r>
            <a:r>
              <a:rPr lang="en-GB" sz="1400" dirty="0" err="1">
                <a:solidFill>
                  <a:schemeClr val="accent5">
                    <a:lumMod val="50000"/>
                  </a:schemeClr>
                </a:solidFill>
              </a:rPr>
              <a:t>το</a:t>
            </a:r>
            <a:r>
              <a:rPr lang="en-GB" sz="1400" dirty="0">
                <a:solidFill>
                  <a:schemeClr val="accent5">
                    <a:lumMod val="50000"/>
                  </a:schemeClr>
                </a:solidFill>
              </a:rPr>
              <a:t> </a:t>
            </a:r>
            <a:r>
              <a:rPr lang="en-GB" sz="1400" dirty="0" err="1">
                <a:solidFill>
                  <a:schemeClr val="accent5">
                    <a:lumMod val="50000"/>
                  </a:schemeClr>
                </a:solidFill>
              </a:rPr>
              <a:t>ξενοδοχείο</a:t>
            </a:r>
            <a:r>
              <a:rPr lang="en-GB" sz="1400" dirty="0">
                <a:solidFill>
                  <a:schemeClr val="accent5">
                    <a:lumMod val="50000"/>
                  </a:schemeClr>
                </a:solidFill>
              </a:rPr>
              <a:t> επ</a:t>
            </a:r>
            <a:r>
              <a:rPr lang="en-GB" sz="1400" dirty="0" err="1">
                <a:solidFill>
                  <a:schemeClr val="accent5">
                    <a:lumMod val="50000"/>
                  </a:schemeClr>
                </a:solidFill>
              </a:rPr>
              <a:t>ικεντρώνετ</a:t>
            </a:r>
            <a:r>
              <a:rPr lang="en-GB" sz="1400" dirty="0">
                <a:solidFill>
                  <a:schemeClr val="accent5">
                    <a:lumMod val="50000"/>
                  </a:schemeClr>
                </a:solidFill>
              </a:rPr>
              <a:t>αι στα ακόλουθα:</a:t>
            </a:r>
          </a:p>
          <a:p>
            <a:pPr algn="just"/>
            <a:endParaRPr lang="en-GB" sz="1400" dirty="0">
              <a:solidFill>
                <a:schemeClr val="accent5">
                  <a:lumMod val="50000"/>
                </a:schemeClr>
              </a:solidFill>
            </a:endParaRPr>
          </a:p>
          <a:p>
            <a:pPr lvl="0" algn="just"/>
            <a:r>
              <a:rPr lang="en-GB" sz="1400" b="1" dirty="0" err="1">
                <a:solidFill>
                  <a:schemeClr val="accent5">
                    <a:lumMod val="50000"/>
                  </a:schemeClr>
                </a:solidFill>
              </a:rPr>
              <a:t>Ενεργει</a:t>
            </a:r>
            <a:r>
              <a:rPr lang="en-GB" sz="1400" b="1" dirty="0">
                <a:solidFill>
                  <a:schemeClr val="accent5">
                    <a:lumMod val="50000"/>
                  </a:schemeClr>
                </a:solidFill>
              </a:rPr>
              <a:t>ακή και περιβαλλοντική διαχείριση:</a:t>
            </a:r>
            <a:r>
              <a:rPr lang="en-GB" sz="1400" dirty="0">
                <a:solidFill>
                  <a:schemeClr val="accent5">
                    <a:lumMod val="50000"/>
                  </a:schemeClr>
                </a:solidFill>
              </a:rPr>
              <a:t> Παρακολούθηση και, όπου είναι εφικτό, σταδιακή βελτίωση της κατανάλωσης ενέργειας, νερού και καυσίμων, καθώς και της διαχείρισης αποβλήτων και πλαστικών μίας χρήσης, με στόχο τη βελτίωση της αποδοτικότητας χρήσης των διαθέσιμων πόρων και, όπου τεκμηριώνεται, τον περιορισμό των σχετικών εκπομπών αερίων του θερμοκηπίου.</a:t>
            </a:r>
          </a:p>
          <a:p>
            <a:pPr lvl="0" algn="just"/>
            <a:endParaRPr lang="en-GB" sz="1400" dirty="0">
              <a:solidFill>
                <a:schemeClr val="accent5">
                  <a:lumMod val="50000"/>
                </a:schemeClr>
              </a:solidFill>
            </a:endParaRPr>
          </a:p>
          <a:p>
            <a:pPr lvl="0" algn="just"/>
            <a:r>
              <a:rPr lang="en-GB" sz="1400" b="1" dirty="0" err="1">
                <a:solidFill>
                  <a:schemeClr val="accent5">
                    <a:lumMod val="50000"/>
                  </a:schemeClr>
                </a:solidFill>
              </a:rPr>
              <a:t>Προστ</a:t>
            </a:r>
            <a:r>
              <a:rPr lang="en-GB" sz="1400" b="1" dirty="0">
                <a:solidFill>
                  <a:schemeClr val="accent5">
                    <a:lumMod val="50000"/>
                  </a:schemeClr>
                </a:solidFill>
              </a:rPr>
              <a:t>ασία βιοποικιλότητας και φυσικού περιβάλλοντος:</a:t>
            </a:r>
            <a:r>
              <a:rPr lang="en-GB" sz="1400" dirty="0">
                <a:solidFill>
                  <a:schemeClr val="accent5">
                    <a:lumMod val="50000"/>
                  </a:schemeClr>
                </a:solidFill>
              </a:rPr>
              <a:t> Λήψη κατάλληλων μέτρων για τον περιορισμό των περιβαλλοντικών επιπτώσεων των δραστηριοτήτων του ξενοδοχείου, συμπεριλαμβανομένης της υπεύθυνης διαχείρισης χημικών ουσιών και αποβλήτων και της αποφυγής προϊόντων ή πρακτικών που δεν είναι συμβατά με τις εφαρμοστέες απαιτήσεις ή τις αρχές υπεύθυνης περιβαλλοντικής διαχείρισης.</a:t>
            </a:r>
          </a:p>
          <a:p>
            <a:pPr lvl="0" algn="just"/>
            <a:endParaRPr lang="en-GB" sz="1400" dirty="0">
              <a:solidFill>
                <a:schemeClr val="accent5">
                  <a:lumMod val="50000"/>
                </a:schemeClr>
              </a:solidFill>
            </a:endParaRPr>
          </a:p>
          <a:p>
            <a:pPr lvl="0" algn="just"/>
            <a:r>
              <a:rPr lang="en-GB" sz="1400" b="1" dirty="0" err="1">
                <a:solidFill>
                  <a:schemeClr val="accent5">
                    <a:lumMod val="50000"/>
                  </a:schemeClr>
                </a:solidFill>
              </a:rPr>
              <a:t>Ανθρώ</a:t>
            </a:r>
            <a:r>
              <a:rPr lang="en-GB" sz="1400" b="1" dirty="0">
                <a:solidFill>
                  <a:schemeClr val="accent5">
                    <a:lumMod val="50000"/>
                  </a:schemeClr>
                </a:solidFill>
              </a:rPr>
              <a:t>πινα δικαιώματα και ίση μεταχείριση:</a:t>
            </a:r>
            <a:r>
              <a:rPr lang="en-GB" sz="1400" dirty="0">
                <a:solidFill>
                  <a:schemeClr val="accent5">
                    <a:lumMod val="50000"/>
                  </a:schemeClr>
                </a:solidFill>
              </a:rPr>
              <a:t> Σεβασμός των ανθρώπινων δικαιωμάτων και προώθηση της ίσης μεταχείρισης και των ίσων ευκαιριών, με μηδενική ανοχή σε διακρίσεις, παρενόχληση, κακοποίηση ή εκμετάλλευση, σύμφωνα με την εφαρμοστέα νομοθεσία και τις εσωτερικές πολιτικές του ξενοδοχείου.</a:t>
            </a:r>
          </a:p>
          <a:p>
            <a:pPr lvl="0" algn="just"/>
            <a:endParaRPr lang="en-GB" sz="1400" dirty="0">
              <a:solidFill>
                <a:schemeClr val="accent5">
                  <a:lumMod val="50000"/>
                </a:schemeClr>
              </a:solidFill>
            </a:endParaRPr>
          </a:p>
          <a:p>
            <a:pPr lvl="0" algn="just"/>
            <a:r>
              <a:rPr lang="en-GB" sz="1400" b="1" dirty="0" err="1">
                <a:solidFill>
                  <a:schemeClr val="accent5">
                    <a:lumMod val="50000"/>
                  </a:schemeClr>
                </a:solidFill>
              </a:rPr>
              <a:t>Προστ</a:t>
            </a:r>
            <a:r>
              <a:rPr lang="en-GB" sz="1400" b="1" dirty="0">
                <a:solidFill>
                  <a:schemeClr val="accent5">
                    <a:lumMod val="50000"/>
                  </a:schemeClr>
                </a:solidFill>
              </a:rPr>
              <a:t>ασία των παιδιών:</a:t>
            </a:r>
            <a:r>
              <a:rPr lang="en-GB" sz="1400" dirty="0">
                <a:solidFill>
                  <a:schemeClr val="accent5">
                    <a:lumMod val="50000"/>
                  </a:schemeClr>
                </a:solidFill>
              </a:rPr>
              <a:t> Εφαρμογή μέτρων για την προστασία των παιδιών και μηδενική ανοχή σε οποιαδήποτε μορφή παιδικής εκμετάλλευσης ή κακοποίησης. </a:t>
            </a:r>
            <a:r>
              <a:rPr lang="en-GB" sz="1400" dirty="0" err="1">
                <a:solidFill>
                  <a:schemeClr val="accent5">
                    <a:lumMod val="50000"/>
                  </a:schemeClr>
                </a:solidFill>
              </a:rPr>
              <a:t>Τυχόν</a:t>
            </a:r>
            <a:r>
              <a:rPr lang="en-GB" sz="1400" dirty="0">
                <a:solidFill>
                  <a:schemeClr val="accent5">
                    <a:lumMod val="50000"/>
                  </a:schemeClr>
                </a:solidFill>
              </a:rPr>
              <a:t> π</a:t>
            </a:r>
            <a:r>
              <a:rPr lang="en-GB" sz="1400" dirty="0" err="1">
                <a:solidFill>
                  <a:schemeClr val="accent5">
                    <a:lumMod val="50000"/>
                  </a:schemeClr>
                </a:solidFill>
              </a:rPr>
              <a:t>εριστ</a:t>
            </a:r>
            <a:r>
              <a:rPr lang="en-GB" sz="1400" dirty="0">
                <a:solidFill>
                  <a:schemeClr val="accent5">
                    <a:lumMod val="50000"/>
                  </a:schemeClr>
                </a:solidFill>
              </a:rPr>
              <a:t>ατικά ή εύλογες υποψίες αντιμετωπίζονται σύμφωνα με τις προβλεπόμενες διαδικασίες και, όπου απαιτείται, αναφέρονται στις αρμόδιες αρχές.</a:t>
            </a:r>
          </a:p>
          <a:p>
            <a:pPr lvl="0" algn="just"/>
            <a:endParaRPr lang="en-GB" sz="1400" dirty="0">
              <a:solidFill>
                <a:schemeClr val="accent5">
                  <a:lumMod val="50000"/>
                </a:schemeClr>
              </a:solidFill>
            </a:endParaRPr>
          </a:p>
          <a:p>
            <a:pPr algn="just"/>
            <a:r>
              <a:rPr lang="en-GB" sz="1400" dirty="0" err="1">
                <a:solidFill>
                  <a:schemeClr val="accent5">
                    <a:lumMod val="50000"/>
                  </a:schemeClr>
                </a:solidFill>
              </a:rPr>
              <a:t>Μέσω</a:t>
            </a:r>
            <a:r>
              <a:rPr lang="en-GB" sz="1400" dirty="0">
                <a:solidFill>
                  <a:schemeClr val="accent5">
                    <a:lumMod val="50000"/>
                  </a:schemeClr>
                </a:solidFill>
              </a:rPr>
              <a:t> </a:t>
            </a:r>
            <a:r>
              <a:rPr lang="en-GB" sz="1400" dirty="0" err="1">
                <a:solidFill>
                  <a:schemeClr val="accent5">
                    <a:lumMod val="50000"/>
                  </a:schemeClr>
                </a:solidFill>
              </a:rPr>
              <a:t>της</a:t>
            </a:r>
            <a:r>
              <a:rPr lang="en-GB" sz="1400" dirty="0">
                <a:solidFill>
                  <a:schemeClr val="accent5">
                    <a:lumMod val="50000"/>
                  </a:schemeClr>
                </a:solidFill>
              </a:rPr>
              <a:t> </a:t>
            </a:r>
            <a:r>
              <a:rPr lang="en-GB" sz="1400" dirty="0" err="1">
                <a:solidFill>
                  <a:schemeClr val="accent5">
                    <a:lumMod val="50000"/>
                  </a:schemeClr>
                </a:solidFill>
              </a:rPr>
              <a:t>εφ</a:t>
            </a:r>
            <a:r>
              <a:rPr lang="en-GB" sz="1400" dirty="0">
                <a:solidFill>
                  <a:schemeClr val="accent5">
                    <a:lumMod val="50000"/>
                  </a:schemeClr>
                </a:solidFill>
              </a:rPr>
              <a:t>αρμογής, παρακολούθησης και ανασκόπησης κατάλληλων μέτρων και στόχων, το ξενοδοχείο επιδιώκει τη συνεχή βελτίωση της επίδοσής του στους ανωτέρω τομείς.</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993225-CD3E-68D3-BAA9-397FDEABCB5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2B332B-9E60-CFEA-F4AF-CC305F6BA50A}"/>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1C0181C-202F-663F-DCFD-16166821541F}"/>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2DC89E7-5470-EFFB-C04F-98464F7BA787}"/>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ACF15D-824C-B10A-1987-1762E52583E6}"/>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14FD29E-9210-2652-C6F4-5A4D438D18D5}"/>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034BE77B-EFC5-C291-AD0D-AD88F49EF20D}"/>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6201871E-F239-8C07-0744-2E243CFE53BD}"/>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17F4156E-F096-656A-21A0-D5F54933A76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998B0F9-D2BE-BBB8-F15C-E4AA3F63DA0F}"/>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F99C82C3-DA67-AE11-8A1B-857B5551203E}"/>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5FD39D20-904C-36AE-A7B4-5B4C118232B4}"/>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6586CF26-C589-5634-E0CD-7590E4E9F0C0}"/>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E9253E-8897-9441-08AD-D2317F406B7F}"/>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GB" sz="3400" b="1" dirty="0">
                <a:solidFill>
                  <a:schemeClr val="bg1"/>
                </a:solidFill>
              </a:rPr>
              <a:t>SUSTAINABILITY COMMITMENTS &amp; TARGETS 2026</a:t>
            </a:r>
          </a:p>
        </p:txBody>
      </p:sp>
      <p:sp>
        <p:nvSpPr>
          <p:cNvPr id="19" name="Subtitle 2">
            <a:extLst>
              <a:ext uri="{FF2B5EF4-FFF2-40B4-BE49-F238E27FC236}">
                <a16:creationId xmlns:a16="http://schemas.microsoft.com/office/drawing/2014/main" id="{2E8C49FE-0907-4A96-42C9-8DDA1A350D90}"/>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sp>
        <p:nvSpPr>
          <p:cNvPr id="4" name="Rectangle 1">
            <a:extLst>
              <a:ext uri="{FF2B5EF4-FFF2-40B4-BE49-F238E27FC236}">
                <a16:creationId xmlns:a16="http://schemas.microsoft.com/office/drawing/2014/main" id="{3628195E-6A34-E805-2838-DB2D96A255C4}"/>
              </a:ext>
            </a:extLst>
          </p:cNvPr>
          <p:cNvSpPr>
            <a:spLocks noChangeArrowheads="1"/>
          </p:cNvSpPr>
          <p:nvPr/>
        </p:nvSpPr>
        <p:spPr bwMode="auto">
          <a:xfrm>
            <a:off x="4392766" y="438991"/>
            <a:ext cx="7581519"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GB" sz="1400" dirty="0">
                <a:solidFill>
                  <a:schemeClr val="accent5">
                    <a:lumMod val="50000"/>
                  </a:schemeClr>
                </a:solidFill>
              </a:rPr>
              <a:t>The hotel is committed to continually improving its environmental, social and operational performance by implementing responsible operating and sustainability practices, in accordance with the principles and relevant requirements of Travelife.</a:t>
            </a:r>
          </a:p>
          <a:p>
            <a:pPr algn="just"/>
            <a:endParaRPr lang="en-GB" sz="1400" dirty="0">
              <a:solidFill>
                <a:schemeClr val="accent5">
                  <a:lumMod val="50000"/>
                </a:schemeClr>
              </a:solidFill>
            </a:endParaRPr>
          </a:p>
          <a:p>
            <a:pPr algn="just"/>
            <a:r>
              <a:rPr lang="en-GB" sz="1400" dirty="0">
                <a:solidFill>
                  <a:schemeClr val="accent5">
                    <a:lumMod val="50000"/>
                  </a:schemeClr>
                </a:solidFill>
              </a:rPr>
              <a:t>In this context, the hotel focuses on the following:</a:t>
            </a:r>
          </a:p>
          <a:p>
            <a:pPr algn="just"/>
            <a:endParaRPr lang="en-GB" sz="1400" dirty="0">
              <a:solidFill>
                <a:schemeClr val="accent5">
                  <a:lumMod val="50000"/>
                </a:schemeClr>
              </a:solidFill>
            </a:endParaRPr>
          </a:p>
          <a:p>
            <a:pPr algn="just"/>
            <a:r>
              <a:rPr lang="en-GB" sz="1400" b="1" dirty="0">
                <a:solidFill>
                  <a:schemeClr val="accent5">
                    <a:lumMod val="50000"/>
                  </a:schemeClr>
                </a:solidFill>
              </a:rPr>
              <a:t>Energy and Environmental Management:</a:t>
            </a:r>
            <a:r>
              <a:rPr lang="en-GB" sz="1400" dirty="0">
                <a:solidFill>
                  <a:schemeClr val="accent5">
                    <a:lumMod val="50000"/>
                  </a:schemeClr>
                </a:solidFill>
              </a:rPr>
              <a:t> Monitoring and, where feasible, gradually improving the consumption of energy, water and fuels, as well as the management of waste and single-use plastics, with the aim of improving the efficient use of available resources and, where supported by relevant data, contributing to the reduction of associated greenhouse gas emissions.</a:t>
            </a:r>
          </a:p>
          <a:p>
            <a:pPr algn="just"/>
            <a:endParaRPr lang="en-GB" sz="1400" dirty="0">
              <a:solidFill>
                <a:schemeClr val="accent5">
                  <a:lumMod val="50000"/>
                </a:schemeClr>
              </a:solidFill>
            </a:endParaRPr>
          </a:p>
          <a:p>
            <a:pPr algn="just"/>
            <a:r>
              <a:rPr lang="en-GB" sz="1400" b="1" dirty="0">
                <a:solidFill>
                  <a:schemeClr val="accent5">
                    <a:lumMod val="50000"/>
                  </a:schemeClr>
                </a:solidFill>
              </a:rPr>
              <a:t>Biodiversity and Natural Environment Protection:</a:t>
            </a:r>
            <a:r>
              <a:rPr lang="en-GB" sz="1400" dirty="0">
                <a:solidFill>
                  <a:schemeClr val="accent5">
                    <a:lumMod val="50000"/>
                  </a:schemeClr>
                </a:solidFill>
              </a:rPr>
              <a:t> Taking appropriate measures to limit the environmental impacts associated with the hotel’s activities, including the responsible management of chemicals and waste and the avoidance of products or practices that are not compatible with applicable requirements or the principles of responsible environmental management.</a:t>
            </a:r>
          </a:p>
          <a:p>
            <a:pPr algn="just"/>
            <a:endParaRPr lang="en-GB" sz="1400" dirty="0">
              <a:solidFill>
                <a:schemeClr val="accent5">
                  <a:lumMod val="50000"/>
                </a:schemeClr>
              </a:solidFill>
            </a:endParaRPr>
          </a:p>
          <a:p>
            <a:pPr algn="just"/>
            <a:r>
              <a:rPr lang="en-GB" sz="1400" b="1" dirty="0">
                <a:solidFill>
                  <a:schemeClr val="accent5">
                    <a:lumMod val="50000"/>
                  </a:schemeClr>
                </a:solidFill>
              </a:rPr>
              <a:t>Human Rights and Equal Treatment:</a:t>
            </a:r>
            <a:r>
              <a:rPr lang="en-GB" sz="1400" dirty="0">
                <a:solidFill>
                  <a:schemeClr val="accent5">
                    <a:lumMod val="50000"/>
                  </a:schemeClr>
                </a:solidFill>
              </a:rPr>
              <a:t> Respecting human rights and promoting equal treatment and equal opportunities, with zero tolerance for discrimination, harassment, abuse or exploitation, in accordance with applicable legislation and the hotel’s internal policies.</a:t>
            </a:r>
          </a:p>
          <a:p>
            <a:pPr algn="just"/>
            <a:endParaRPr lang="en-GB" sz="1400" dirty="0">
              <a:solidFill>
                <a:schemeClr val="accent5">
                  <a:lumMod val="50000"/>
                </a:schemeClr>
              </a:solidFill>
            </a:endParaRPr>
          </a:p>
          <a:p>
            <a:pPr algn="just"/>
            <a:r>
              <a:rPr lang="en-GB" sz="1400" b="1" dirty="0">
                <a:solidFill>
                  <a:schemeClr val="accent5">
                    <a:lumMod val="50000"/>
                  </a:schemeClr>
                </a:solidFill>
              </a:rPr>
              <a:t>Child Protection:</a:t>
            </a:r>
            <a:r>
              <a:rPr lang="en-GB" sz="1400" dirty="0">
                <a:solidFill>
                  <a:schemeClr val="accent5">
                    <a:lumMod val="50000"/>
                  </a:schemeClr>
                </a:solidFill>
              </a:rPr>
              <a:t> Implementing measures to protect children and maintaining zero tolerance for any form of child exploitation or abuse. Any incidents or reasonable suspicions are addressed in accordance with established procedures and, where required, reported to the competent authorities.</a:t>
            </a:r>
          </a:p>
          <a:p>
            <a:pPr algn="just"/>
            <a:endParaRPr lang="en-GB" sz="1400" dirty="0">
              <a:solidFill>
                <a:schemeClr val="accent5">
                  <a:lumMod val="50000"/>
                </a:schemeClr>
              </a:solidFill>
            </a:endParaRPr>
          </a:p>
          <a:p>
            <a:pPr algn="just"/>
            <a:r>
              <a:rPr lang="en-GB" sz="1400" dirty="0">
                <a:solidFill>
                  <a:schemeClr val="accent5">
                    <a:lumMod val="50000"/>
                  </a:schemeClr>
                </a:solidFill>
              </a:rPr>
              <a:t>Through the implementation, monitoring and review of appropriate measures and targets, the hotel aims to continually improve its performance in the above areas.</a:t>
            </a:r>
          </a:p>
        </p:txBody>
      </p:sp>
    </p:spTree>
    <p:extLst>
      <p:ext uri="{BB962C8B-B14F-4D97-AF65-F5344CB8AC3E}">
        <p14:creationId xmlns:p14="http://schemas.microsoft.com/office/powerpoint/2010/main" val="2035560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F3A54E-C458-E5DE-B078-193482C798A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230606D-A457-D360-26B1-59FB8B61196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52DDFB32-6138-D739-7536-F39DA460DACB}"/>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BF9A3D8-A4D7-F583-A3EB-A966AA120DE6}"/>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EB0B153-06AD-1FD4-3835-BAF4E9EB6D81}"/>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B4ED5EC-A53F-E3A4-31B3-9E32E126A99F}"/>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805CE03-6654-FBBD-F147-B4AE9C725764}"/>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A0E1AD37-0DD0-6C59-A556-FAE53CCDA4E4}"/>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4CD1AF62-2694-1F24-EEBF-11D0A8D64D9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306B07B-7E67-5B6E-5F56-80CB84EBA1BE}"/>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C5DBE593-9AC9-F425-97C8-AF8BCAF1CA8A}"/>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323CCFD5-02DF-EF3D-D281-1E0FCF93C6A4}"/>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6DD5D7D9-240A-B111-6029-CB4674AF1E5C}"/>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071800-01B1-2D38-28CB-92341F103319}"/>
              </a:ext>
            </a:extLst>
          </p:cNvPr>
          <p:cNvSpPr>
            <a:spLocks noGrp="1"/>
          </p:cNvSpPr>
          <p:nvPr>
            <p:ph type="title"/>
          </p:nvPr>
        </p:nvSpPr>
        <p:spPr>
          <a:xfrm>
            <a:off x="454155" y="1735248"/>
            <a:ext cx="3201366" cy="3387497"/>
          </a:xfrm>
        </p:spPr>
        <p:txBody>
          <a:bodyPr vert="horz" lIns="91440" tIns="45720" rIns="91440" bIns="45720" rtlCol="0" anchor="b">
            <a:noAutofit/>
          </a:bodyPr>
          <a:lstStyle/>
          <a:p>
            <a:pPr algn="ctr"/>
            <a:r>
              <a:rPr lang="en-GB" sz="3200" b="1" dirty="0">
                <a:solidFill>
                  <a:schemeClr val="bg1"/>
                </a:solidFill>
              </a:rPr>
              <a:t>ΜΕΤΡΉΣΙΜΟΙ ΔΕΊΚΤΕΣ ΚΑΙ ΣΤΌΧΟΙ ΠΕΡΙΒΑΛΛΟΝΤΙΚΉΣ &amp; ΚΟΙΝΩΝΙΚΉΣ ΕΠΊΔΟΣΗΣ ΓΙΑ ΤΟ 2026</a:t>
            </a:r>
            <a:endParaRPr lang="en-US" sz="3200" b="1" dirty="0">
              <a:solidFill>
                <a:schemeClr val="bg1"/>
              </a:solidFill>
            </a:endParaRPr>
          </a:p>
        </p:txBody>
      </p:sp>
      <p:sp>
        <p:nvSpPr>
          <p:cNvPr id="19" name="Subtitle 2">
            <a:extLst>
              <a:ext uri="{FF2B5EF4-FFF2-40B4-BE49-F238E27FC236}">
                <a16:creationId xmlns:a16="http://schemas.microsoft.com/office/drawing/2014/main" id="{4788182E-02D0-B649-579B-5BB67CD0E4EE}"/>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graphicFrame>
        <p:nvGraphicFramePr>
          <p:cNvPr id="5" name="Table 4">
            <a:extLst>
              <a:ext uri="{FF2B5EF4-FFF2-40B4-BE49-F238E27FC236}">
                <a16:creationId xmlns:a16="http://schemas.microsoft.com/office/drawing/2014/main" id="{8DA4ABB0-CE84-F97A-DC87-4314F73B3779}"/>
              </a:ext>
            </a:extLst>
          </p:cNvPr>
          <p:cNvGraphicFramePr>
            <a:graphicFrameLocks noGrp="1"/>
          </p:cNvGraphicFramePr>
          <p:nvPr>
            <p:extLst>
              <p:ext uri="{D42A27DB-BD31-4B8C-83A1-F6EECF244321}">
                <p14:modId xmlns:p14="http://schemas.microsoft.com/office/powerpoint/2010/main" val="172423662"/>
              </p:ext>
            </p:extLst>
          </p:nvPr>
        </p:nvGraphicFramePr>
        <p:xfrm>
          <a:off x="4298597" y="978814"/>
          <a:ext cx="7626668" cy="4918190"/>
        </p:xfrm>
        <a:graphic>
          <a:graphicData uri="http://schemas.openxmlformats.org/drawingml/2006/table">
            <a:tbl>
              <a:tblPr firstRow="1" firstCol="1" bandRow="1">
                <a:tableStyleId>{BDBED569-4797-4DF1-A0F4-6AAB3CD982D8}</a:tableStyleId>
              </a:tblPr>
              <a:tblGrid>
                <a:gridCol w="3102293">
                  <a:extLst>
                    <a:ext uri="{9D8B030D-6E8A-4147-A177-3AD203B41FA5}">
                      <a16:colId xmlns:a16="http://schemas.microsoft.com/office/drawing/2014/main" val="3975654027"/>
                    </a:ext>
                  </a:extLst>
                </a:gridCol>
                <a:gridCol w="4524375">
                  <a:extLst>
                    <a:ext uri="{9D8B030D-6E8A-4147-A177-3AD203B41FA5}">
                      <a16:colId xmlns:a16="http://schemas.microsoft.com/office/drawing/2014/main" val="472293504"/>
                    </a:ext>
                  </a:extLst>
                </a:gridCol>
              </a:tblGrid>
              <a:tr h="309972">
                <a:tc>
                  <a:txBody>
                    <a:bodyPr/>
                    <a:lstStyle/>
                    <a:p>
                      <a:pPr>
                        <a:lnSpc>
                          <a:spcPct val="107000"/>
                        </a:lnSpc>
                        <a:spcAft>
                          <a:spcPts val="800"/>
                        </a:spcAft>
                        <a:buNone/>
                      </a:pPr>
                      <a:r>
                        <a:rPr lang="en-GB" sz="1100" kern="100" dirty="0" err="1">
                          <a:effectLst/>
                        </a:rPr>
                        <a:t>Τομέ</a:t>
                      </a:r>
                      <a:r>
                        <a:rPr lang="en-GB" sz="1100" kern="100" dirty="0">
                          <a:effectLst/>
                        </a:rPr>
                        <a:t>ας</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Στόχος 2026</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1995502"/>
                  </a:ext>
                </a:extLst>
              </a:tr>
              <a:tr h="382900">
                <a:tc>
                  <a:txBody>
                    <a:bodyPr/>
                    <a:lstStyle/>
                    <a:p>
                      <a:pPr>
                        <a:lnSpc>
                          <a:spcPct val="107000"/>
                        </a:lnSpc>
                        <a:spcAft>
                          <a:spcPts val="800"/>
                        </a:spcAft>
                        <a:buNone/>
                      </a:pPr>
                      <a:r>
                        <a:rPr lang="en-GB" sz="1100" kern="100" dirty="0">
                          <a:effectLst/>
                        </a:rPr>
                        <a:t>Κατα</a:t>
                      </a:r>
                      <a:r>
                        <a:rPr lang="en-GB" sz="1100" kern="100" dirty="0" err="1">
                          <a:effectLst/>
                        </a:rPr>
                        <a:t>νάλωση</a:t>
                      </a:r>
                      <a:r>
                        <a:rPr lang="en-GB" sz="1100" kern="100" dirty="0">
                          <a:effectLst/>
                        </a:rPr>
                        <a:t> </a:t>
                      </a:r>
                      <a:r>
                        <a:rPr lang="en-GB" sz="1100" kern="100" dirty="0" err="1">
                          <a:effectLst/>
                        </a:rPr>
                        <a:t>ηλεκτρικής</a:t>
                      </a:r>
                      <a:r>
                        <a:rPr lang="en-GB" sz="1100" kern="100" dirty="0">
                          <a:effectLst/>
                        </a:rPr>
                        <a:t> </a:t>
                      </a:r>
                      <a:r>
                        <a:rPr lang="en-GB" sz="1100" kern="100" dirty="0" err="1">
                          <a:effectLst/>
                        </a:rPr>
                        <a:t>ενέργει</a:t>
                      </a:r>
                      <a:r>
                        <a:rPr lang="en-GB" sz="1100" kern="100" dirty="0">
                          <a:effectLst/>
                        </a:rPr>
                        <a:t>ας</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18.5 kWh/PPPD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3858456"/>
                  </a:ext>
                </a:extLst>
              </a:tr>
              <a:tr h="309972">
                <a:tc>
                  <a:txBody>
                    <a:bodyPr/>
                    <a:lstStyle/>
                    <a:p>
                      <a:pPr>
                        <a:lnSpc>
                          <a:spcPct val="107000"/>
                        </a:lnSpc>
                        <a:spcAft>
                          <a:spcPts val="800"/>
                        </a:spcAft>
                        <a:buNone/>
                      </a:pPr>
                      <a:r>
                        <a:rPr lang="en-GB" sz="1100" kern="100">
                          <a:effectLst/>
                        </a:rPr>
                        <a:t>Κατανάλωση νερού</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0,29 m³/PPPD</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2782622"/>
                  </a:ext>
                </a:extLst>
              </a:tr>
              <a:tr h="309972">
                <a:tc>
                  <a:txBody>
                    <a:bodyPr/>
                    <a:lstStyle/>
                    <a:p>
                      <a:pPr>
                        <a:lnSpc>
                          <a:spcPct val="107000"/>
                        </a:lnSpc>
                        <a:spcAft>
                          <a:spcPts val="800"/>
                        </a:spcAft>
                        <a:buNone/>
                      </a:pPr>
                      <a:r>
                        <a:rPr lang="en-GB" sz="1100" kern="100">
                          <a:effectLst/>
                        </a:rPr>
                        <a:t>Κατανάλωση καυσίμων</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6.00 kWh/PPPD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3168464"/>
                  </a:ext>
                </a:extLst>
              </a:tr>
              <a:tr h="309972">
                <a:tc>
                  <a:txBody>
                    <a:bodyPr/>
                    <a:lstStyle/>
                    <a:p>
                      <a:pPr>
                        <a:lnSpc>
                          <a:spcPct val="107000"/>
                        </a:lnSpc>
                        <a:spcAft>
                          <a:spcPts val="800"/>
                        </a:spcAft>
                        <a:buNone/>
                      </a:pPr>
                      <a:r>
                        <a:rPr lang="en-GB" sz="1100" kern="100">
                          <a:effectLst/>
                        </a:rPr>
                        <a:t>Ανακύκλωση γυαλιού</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0,467 kg/PPPD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9169526"/>
                  </a:ext>
                </a:extLst>
              </a:tr>
              <a:tr h="309972">
                <a:tc>
                  <a:txBody>
                    <a:bodyPr/>
                    <a:lstStyle/>
                    <a:p>
                      <a:pPr>
                        <a:lnSpc>
                          <a:spcPct val="107000"/>
                        </a:lnSpc>
                        <a:spcAft>
                          <a:spcPts val="800"/>
                        </a:spcAft>
                        <a:buNone/>
                      </a:pPr>
                      <a:r>
                        <a:rPr lang="en-GB" sz="1100" kern="100">
                          <a:effectLst/>
                        </a:rPr>
                        <a:t>Ανακύκλωση PMD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0,078 kg/PPPD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9580744"/>
                  </a:ext>
                </a:extLst>
              </a:tr>
              <a:tr h="309972">
                <a:tc>
                  <a:txBody>
                    <a:bodyPr/>
                    <a:lstStyle/>
                    <a:p>
                      <a:pPr>
                        <a:lnSpc>
                          <a:spcPct val="107000"/>
                        </a:lnSpc>
                        <a:spcAft>
                          <a:spcPts val="800"/>
                        </a:spcAft>
                        <a:buNone/>
                      </a:pPr>
                      <a:r>
                        <a:rPr lang="en-GB" sz="1100" kern="100">
                          <a:effectLst/>
                        </a:rPr>
                        <a:t>Ανακύκλωση χαρτιού</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0,106 kg/PPPD</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2260315"/>
                  </a:ext>
                </a:extLst>
              </a:tr>
              <a:tr h="309972">
                <a:tc>
                  <a:txBody>
                    <a:bodyPr/>
                    <a:lstStyle/>
                    <a:p>
                      <a:pPr>
                        <a:lnSpc>
                          <a:spcPct val="107000"/>
                        </a:lnSpc>
                        <a:spcAft>
                          <a:spcPts val="800"/>
                        </a:spcAft>
                        <a:buNone/>
                      </a:pPr>
                      <a:r>
                        <a:rPr lang="en-GB" sz="1100" kern="100">
                          <a:effectLst/>
                        </a:rPr>
                        <a:t>Χρήση χημικών</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0,05 </a:t>
                      </a:r>
                      <a:r>
                        <a:rPr lang="en-GB" sz="1100" kern="100" dirty="0" err="1">
                          <a:effectLst/>
                        </a:rPr>
                        <a:t>λίτρ</a:t>
                      </a:r>
                      <a:r>
                        <a:rPr lang="en-GB" sz="1100" kern="100" dirty="0">
                          <a:effectLst/>
                        </a:rPr>
                        <a:t>α/PPPD και 0,2 kg/PPPD</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9341760"/>
                  </a:ext>
                </a:extLst>
              </a:tr>
              <a:tr h="482194">
                <a:tc>
                  <a:txBody>
                    <a:bodyPr/>
                    <a:lstStyle/>
                    <a:p>
                      <a:pPr>
                        <a:lnSpc>
                          <a:spcPct val="107000"/>
                        </a:lnSpc>
                        <a:spcAft>
                          <a:spcPts val="800"/>
                        </a:spcAft>
                        <a:buNone/>
                      </a:pPr>
                      <a:r>
                        <a:rPr lang="en-GB" sz="1100" kern="100">
                          <a:effectLst/>
                        </a:rPr>
                        <a:t>Ανακύκλωση χρησιμοποιημένων τηγανελαίων</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0,069 kg/PPPD</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0275721"/>
                  </a:ext>
                </a:extLst>
              </a:tr>
              <a:tr h="309972">
                <a:tc>
                  <a:txBody>
                    <a:bodyPr/>
                    <a:lstStyle/>
                    <a:p>
                      <a:pPr>
                        <a:lnSpc>
                          <a:spcPct val="107000"/>
                        </a:lnSpc>
                        <a:spcAft>
                          <a:spcPts val="800"/>
                        </a:spcAft>
                        <a:buNone/>
                      </a:pPr>
                      <a:r>
                        <a:rPr lang="en-GB" sz="1100" kern="100">
                          <a:effectLst/>
                        </a:rPr>
                        <a:t>Βιώσιμες πρακτικές</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en-GB" sz="1100" dirty="0" err="1"/>
                        <a:t>Υλο</a:t>
                      </a:r>
                      <a:r>
                        <a:rPr lang="en-GB" sz="1100" dirty="0"/>
                        <a:t>ποίηση ≥2 νέων δράσεων βιωσιμότητας έως 31/12/2026</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421417"/>
                  </a:ext>
                </a:extLst>
              </a:tr>
              <a:tr h="309972">
                <a:tc>
                  <a:txBody>
                    <a:bodyPr/>
                    <a:lstStyle/>
                    <a:p>
                      <a:pPr>
                        <a:lnSpc>
                          <a:spcPct val="107000"/>
                        </a:lnSpc>
                        <a:spcAft>
                          <a:spcPts val="800"/>
                        </a:spcAft>
                        <a:buNone/>
                      </a:pPr>
                      <a:r>
                        <a:rPr lang="en-GB" sz="1100" kern="100">
                          <a:effectLst/>
                        </a:rPr>
                        <a:t>Τοπική απασχόληση</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err="1">
                          <a:effectLst/>
                        </a:rPr>
                        <a:t>Δι</a:t>
                      </a:r>
                      <a:r>
                        <a:rPr lang="en-GB" sz="1100" kern="100" dirty="0">
                          <a:effectLst/>
                        </a:rPr>
                        <a:t>ατήρηση τουλάχιστον 46% προσωπικού από την τοπική κοινότητα</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8086095"/>
                  </a:ext>
                </a:extLst>
              </a:tr>
              <a:tr h="631674">
                <a:tc>
                  <a:txBody>
                    <a:bodyPr/>
                    <a:lstStyle/>
                    <a:p>
                      <a:pPr>
                        <a:lnSpc>
                          <a:spcPct val="107000"/>
                        </a:lnSpc>
                        <a:spcAft>
                          <a:spcPts val="800"/>
                        </a:spcAft>
                        <a:buNone/>
                      </a:pPr>
                      <a:r>
                        <a:rPr lang="en-GB" sz="1100" kern="100">
                          <a:effectLst/>
                        </a:rPr>
                        <a:t>Στήριξη κοινότητας</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err="1">
                          <a:effectLst/>
                        </a:rPr>
                        <a:t>Συνεχιζόμενη</a:t>
                      </a:r>
                      <a:r>
                        <a:rPr lang="en-GB" sz="1100" kern="100" dirty="0">
                          <a:effectLst/>
                        </a:rPr>
                        <a:t> </a:t>
                      </a:r>
                      <a:r>
                        <a:rPr lang="en-GB" sz="1100" kern="100" dirty="0" err="1">
                          <a:effectLst/>
                        </a:rPr>
                        <a:t>συμμετοχή</a:t>
                      </a:r>
                      <a:r>
                        <a:rPr lang="en-GB" sz="1100" kern="100" dirty="0">
                          <a:effectLst/>
                        </a:rPr>
                        <a:t> </a:t>
                      </a:r>
                      <a:r>
                        <a:rPr lang="en-GB" sz="1100" kern="100" dirty="0" err="1">
                          <a:effectLst/>
                        </a:rPr>
                        <a:t>σε</a:t>
                      </a:r>
                      <a:r>
                        <a:rPr lang="en-GB" sz="1100" kern="100" dirty="0">
                          <a:effectLst/>
                        </a:rPr>
                        <a:t> </a:t>
                      </a:r>
                      <a:r>
                        <a:rPr lang="en-GB" sz="1100" kern="100" dirty="0" err="1">
                          <a:effectLst/>
                        </a:rPr>
                        <a:t>δράσεις</a:t>
                      </a:r>
                      <a:r>
                        <a:rPr lang="en-GB" sz="1100" kern="100" dirty="0">
                          <a:effectLst/>
                        </a:rPr>
                        <a:t> </a:t>
                      </a:r>
                      <a:r>
                        <a:rPr lang="en-GB" sz="1100" kern="100" dirty="0" err="1">
                          <a:effectLst/>
                        </a:rPr>
                        <a:t>κοινωνικής</a:t>
                      </a:r>
                      <a:r>
                        <a:rPr lang="en-GB" sz="1100" kern="100" dirty="0">
                          <a:effectLst/>
                        </a:rPr>
                        <a:t> π</a:t>
                      </a:r>
                      <a:r>
                        <a:rPr lang="en-GB" sz="1100" kern="100" dirty="0" err="1">
                          <a:effectLst/>
                        </a:rPr>
                        <a:t>ροσφοράς</a:t>
                      </a:r>
                      <a:r>
                        <a:rPr lang="en-GB" sz="1100" kern="100" dirty="0">
                          <a:effectLst/>
                        </a:rPr>
                        <a:t> (π.χ. α</a:t>
                      </a:r>
                      <a:r>
                        <a:rPr lang="en-GB" sz="1100" kern="100" dirty="0" err="1">
                          <a:effectLst/>
                        </a:rPr>
                        <a:t>ιμοδοσίες</a:t>
                      </a:r>
                      <a:r>
                        <a:rPr lang="en-GB" sz="1100" kern="100" dirty="0">
                          <a:effectLst/>
                        </a:rPr>
                        <a:t>, </a:t>
                      </a:r>
                      <a:r>
                        <a:rPr lang="en-GB" sz="1100" kern="100" dirty="0" err="1">
                          <a:effectLst/>
                        </a:rPr>
                        <a:t>συνεισφορές</a:t>
                      </a:r>
                      <a:r>
                        <a:rPr lang="en-GB" sz="1100" kern="100" dirty="0">
                          <a:effectLst/>
                        </a:rPr>
                        <a:t>)</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7195128"/>
                  </a:ext>
                </a:extLst>
              </a:tr>
              <a:tr h="631674">
                <a:tc>
                  <a:txBody>
                    <a:bodyPr/>
                    <a:lstStyle/>
                    <a:p>
                      <a:pPr>
                        <a:lnSpc>
                          <a:spcPct val="107000"/>
                        </a:lnSpc>
                        <a:spcAft>
                          <a:spcPts val="800"/>
                        </a:spcAft>
                        <a:buNone/>
                      </a:pPr>
                      <a:r>
                        <a:rPr lang="en-GB" sz="1100" kern="100">
                          <a:effectLst/>
                        </a:rPr>
                        <a:t>Προστασία βιοποικιλότητας</a:t>
                      </a:r>
                      <a:endParaRPr lang="en-GB" sz="1100" kern="10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err="1">
                          <a:effectLst/>
                        </a:rPr>
                        <a:t>Συμμετοχή</a:t>
                      </a:r>
                      <a:r>
                        <a:rPr lang="en-GB" sz="1100" kern="100" dirty="0">
                          <a:effectLst/>
                        </a:rPr>
                        <a:t> π</a:t>
                      </a:r>
                      <a:r>
                        <a:rPr lang="en-GB" sz="1100" kern="100" dirty="0" err="1">
                          <a:effectLst/>
                        </a:rPr>
                        <a:t>ροσω</a:t>
                      </a:r>
                      <a:r>
                        <a:rPr lang="en-GB" sz="1100" kern="100" dirty="0">
                          <a:effectLst/>
                        </a:rPr>
                        <a:t>πικού και επισκεπτών σε δράσεις καθαρισμού παραλιών και περαιτέρω μείωση πλαστικών μίας χρήσης</a:t>
                      </a:r>
                      <a:endParaRPr lang="en-GB" sz="1100" kern="100" dirty="0">
                        <a:solidFill>
                          <a:srgbClr val="0F476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8162411"/>
                  </a:ext>
                </a:extLst>
              </a:tr>
            </a:tbl>
          </a:graphicData>
        </a:graphic>
      </p:graphicFrame>
    </p:spTree>
    <p:extLst>
      <p:ext uri="{BB962C8B-B14F-4D97-AF65-F5344CB8AC3E}">
        <p14:creationId xmlns:p14="http://schemas.microsoft.com/office/powerpoint/2010/main" val="12423985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8DFA70-757B-3936-6B50-655B7B663B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0F76EF-D358-FAC9-853B-E408C9E0293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B3AEDA1-0609-7967-8B61-84F5B05A6269}"/>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5116CA-D6D0-F902-C90F-9CC8CA041994}"/>
              </a:ext>
            </a:extLst>
          </p:cNvPr>
          <p:cNvSpPr>
            <a:spLocks noGrp="1" noRot="1" noChangeAspect="1" noMove="1" noResize="1" noEditPoints="1" noAdjustHandles="1" noChangeArrowheads="1" noChangeShapeType="1" noTextEdit="1"/>
          </p:cNvSpPr>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BE931F-3BF6-05D5-C631-750C57279ABA}"/>
              </a:ext>
            </a:extLst>
          </p:cNvPr>
          <p:cNvSpPr>
            <a:spLocks noGrp="1" noRot="1" noChangeAspect="1" noMove="1" noResize="1" noEditPoints="1" noAdjustHandles="1" noChangeArrowheads="1" noChangeShapeType="1" noTextEdit="1"/>
          </p:cNvSpPr>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1B3DF14-C4D5-EDF9-8749-CF24A3633BDC}"/>
              </a:ext>
            </a:extLst>
          </p:cNvPr>
          <p:cNvSpPr>
            <a:spLocks noGrp="1" noRot="1" noChangeAspect="1" noMove="1" noResize="1" noEditPoints="1" noAdjustHandles="1" noChangeArrowheads="1" noChangeShapeType="1" noTextEdit="1"/>
          </p:cNvSpPr>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8C3951E-E408-D828-1B09-D8A4F83E2B65}"/>
              </a:ext>
            </a:extLst>
          </p:cNvPr>
          <p:cNvSpPr>
            <a:spLocks noGrp="1" noRot="1" noChangeAspect="1" noMove="1" noResize="1" noEditPoints="1" noAdjustHandles="1" noChangeArrowheads="1" noChangeShapeType="1" noTextEdit="1"/>
          </p:cNvSpPr>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5312B489-1C9A-B5A1-96B8-20E61AD128CF}"/>
              </a:ext>
            </a:extLst>
          </p:cNvPr>
          <p:cNvSpPr>
            <a:spLocks noGrp="1" noRot="1" noChangeAspect="1" noMove="1" noResize="1" noEditPoints="1" noAdjustHandles="1" noChangeArrowheads="1" noChangeShapeType="1" noTextEdit="1"/>
          </p:cNvSpPr>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3FBD0F90-40E3-634F-6008-A332681A829B}"/>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D2CC5BCA-54B3-EA57-6EDD-D3864C1FC750}"/>
              </a:ext>
            </a:extLst>
          </p:cNvPr>
          <p:cNvSpPr>
            <a:spLocks noGrp="1" noRot="1" noChangeAspect="1" noMove="1" noResize="1" noEditPoints="1" noAdjustHandles="1" noChangeArrowheads="1" noChangeShapeType="1" noTextEdit="1"/>
          </p:cNvSpPr>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DC10C70-7121-900E-0500-7FDF1694BC9E}"/>
              </a:ext>
            </a:extLst>
          </p:cNvPr>
          <p:cNvSpPr>
            <a:spLocks noGrp="1" noRot="1" noChangeAspect="1" noMove="1" noResize="1" noEditPoints="1" noAdjustHandles="1" noChangeArrowheads="1" noChangeShapeType="1" noTextEdit="1"/>
          </p:cNvSpPr>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4A66FE79-1BF4-C808-B646-3591E0506398}"/>
              </a:ext>
            </a:extLst>
          </p:cNvPr>
          <p:cNvSpPr>
            <a:spLocks noGrp="1" noRot="1" noChangeAspect="1" noMove="1" noResize="1" noEditPoints="1" noAdjustHandles="1" noChangeArrowheads="1" noChangeShapeType="1" noTextEdit="1"/>
          </p:cNvSpPr>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E1AC6AD5-A8FD-DE39-070E-F997FD5E0002}"/>
              </a:ext>
            </a:extLst>
          </p:cNvPr>
          <p:cNvSpPr>
            <a:spLocks noGrp="1" noRot="1" noChangeAspect="1" noMove="1" noResize="1" noEditPoints="1" noAdjustHandles="1" noChangeArrowheads="1" noChangeShapeType="1" noTextEdit="1"/>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C58BC93-35B3-5234-AEE6-3DDA8252E8E2}"/>
              </a:ext>
            </a:extLst>
          </p:cNvPr>
          <p:cNvSpPr>
            <a:spLocks noGrp="1"/>
          </p:cNvSpPr>
          <p:nvPr>
            <p:ph type="title"/>
          </p:nvPr>
        </p:nvSpPr>
        <p:spPr>
          <a:xfrm>
            <a:off x="454155" y="1365448"/>
            <a:ext cx="3201366" cy="3387497"/>
          </a:xfrm>
        </p:spPr>
        <p:txBody>
          <a:bodyPr vert="horz" lIns="91440" tIns="45720" rIns="91440" bIns="45720" rtlCol="0" anchor="b">
            <a:normAutofit/>
          </a:bodyPr>
          <a:lstStyle/>
          <a:p>
            <a:pPr algn="ctr"/>
            <a:r>
              <a:rPr lang="en-GB" sz="3200" b="1" dirty="0">
                <a:solidFill>
                  <a:schemeClr val="bg1"/>
                </a:solidFill>
              </a:rPr>
              <a:t>MEASURABLE ENVIRONMENTAL &amp; SOCIAL PERFORMANCE INDICATORS AND TARGETS FOR 2026</a:t>
            </a:r>
            <a:endParaRPr lang="en-US" sz="3200" b="1" dirty="0">
              <a:solidFill>
                <a:schemeClr val="bg1"/>
              </a:solidFill>
            </a:endParaRPr>
          </a:p>
        </p:txBody>
      </p:sp>
      <p:sp>
        <p:nvSpPr>
          <p:cNvPr id="19" name="Subtitle 2">
            <a:extLst>
              <a:ext uri="{FF2B5EF4-FFF2-40B4-BE49-F238E27FC236}">
                <a16:creationId xmlns:a16="http://schemas.microsoft.com/office/drawing/2014/main" id="{540BEFAE-64E6-40AE-02B9-BD6B15F18262}"/>
              </a:ext>
            </a:extLst>
          </p:cNvPr>
          <p:cNvSpPr txBox="1"/>
          <p:nvPr/>
        </p:nvSpPr>
        <p:spPr>
          <a:xfrm>
            <a:off x="4495029" y="796874"/>
            <a:ext cx="5753098" cy="541292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US" dirty="0"/>
          </a:p>
        </p:txBody>
      </p:sp>
      <p:graphicFrame>
        <p:nvGraphicFramePr>
          <p:cNvPr id="3" name="Table 2">
            <a:extLst>
              <a:ext uri="{FF2B5EF4-FFF2-40B4-BE49-F238E27FC236}">
                <a16:creationId xmlns:a16="http://schemas.microsoft.com/office/drawing/2014/main" id="{ED722E30-AF9F-DEE1-C6C8-FEE2809665E5}"/>
              </a:ext>
            </a:extLst>
          </p:cNvPr>
          <p:cNvGraphicFramePr>
            <a:graphicFrameLocks noGrp="1"/>
          </p:cNvGraphicFramePr>
          <p:nvPr>
            <p:extLst>
              <p:ext uri="{D42A27DB-BD31-4B8C-83A1-F6EECF244321}">
                <p14:modId xmlns:p14="http://schemas.microsoft.com/office/powerpoint/2010/main" val="2086359535"/>
              </p:ext>
            </p:extLst>
          </p:nvPr>
        </p:nvGraphicFramePr>
        <p:xfrm>
          <a:off x="4235651" y="1145206"/>
          <a:ext cx="7752560" cy="4361271"/>
        </p:xfrm>
        <a:graphic>
          <a:graphicData uri="http://schemas.openxmlformats.org/drawingml/2006/table">
            <a:tbl>
              <a:tblPr firstRow="1" firstCol="1" bandRow="1">
                <a:tableStyleId>{5FD0F851-EC5A-4D38-B0AD-8093EC10F338}</a:tableStyleId>
              </a:tblPr>
              <a:tblGrid>
                <a:gridCol w="2713402">
                  <a:extLst>
                    <a:ext uri="{9D8B030D-6E8A-4147-A177-3AD203B41FA5}">
                      <a16:colId xmlns:a16="http://schemas.microsoft.com/office/drawing/2014/main" val="2344606871"/>
                    </a:ext>
                  </a:extLst>
                </a:gridCol>
                <a:gridCol w="5039158">
                  <a:extLst>
                    <a:ext uri="{9D8B030D-6E8A-4147-A177-3AD203B41FA5}">
                      <a16:colId xmlns:a16="http://schemas.microsoft.com/office/drawing/2014/main" val="4086352703"/>
                    </a:ext>
                  </a:extLst>
                </a:gridCol>
              </a:tblGrid>
              <a:tr h="285749">
                <a:tc>
                  <a:txBody>
                    <a:bodyPr/>
                    <a:lstStyle/>
                    <a:p>
                      <a:pPr>
                        <a:lnSpc>
                          <a:spcPct val="107000"/>
                        </a:lnSpc>
                        <a:spcAft>
                          <a:spcPts val="800"/>
                        </a:spcAft>
                        <a:buNone/>
                      </a:pPr>
                      <a:r>
                        <a:rPr lang="en-GB" sz="1100" kern="100">
                          <a:effectLst/>
                        </a:rPr>
                        <a:t>Area</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2026 Target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1399819"/>
                  </a:ext>
                </a:extLst>
              </a:tr>
              <a:tr h="239464">
                <a:tc>
                  <a:txBody>
                    <a:bodyPr/>
                    <a:lstStyle/>
                    <a:p>
                      <a:pPr>
                        <a:lnSpc>
                          <a:spcPct val="107000"/>
                        </a:lnSpc>
                        <a:spcAft>
                          <a:spcPts val="800"/>
                        </a:spcAft>
                        <a:buNone/>
                      </a:pPr>
                      <a:r>
                        <a:rPr lang="en-GB" sz="1100" kern="100">
                          <a:effectLst/>
                        </a:rPr>
                        <a:t>Electricity consumption</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18.5 kWh/PPPD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0590587"/>
                  </a:ext>
                </a:extLst>
              </a:tr>
              <a:tr h="257175">
                <a:tc>
                  <a:txBody>
                    <a:bodyPr/>
                    <a:lstStyle/>
                    <a:p>
                      <a:pPr>
                        <a:lnSpc>
                          <a:spcPct val="107000"/>
                        </a:lnSpc>
                        <a:spcAft>
                          <a:spcPts val="800"/>
                        </a:spcAft>
                        <a:buNone/>
                      </a:pPr>
                      <a:r>
                        <a:rPr lang="en-GB" sz="1100" kern="100">
                          <a:effectLst/>
                        </a:rPr>
                        <a:t>Water consumption</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0.29 m³/PPPD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3202295"/>
                  </a:ext>
                </a:extLst>
              </a:tr>
              <a:tr h="314325">
                <a:tc>
                  <a:txBody>
                    <a:bodyPr/>
                    <a:lstStyle/>
                    <a:p>
                      <a:pPr>
                        <a:lnSpc>
                          <a:spcPct val="107000"/>
                        </a:lnSpc>
                        <a:spcAft>
                          <a:spcPts val="800"/>
                        </a:spcAft>
                        <a:buNone/>
                      </a:pPr>
                      <a:r>
                        <a:rPr lang="en-GB" sz="1100" kern="100">
                          <a:effectLst/>
                        </a:rPr>
                        <a:t>Fuel consumption</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6.00 kWh/PPPD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5332528"/>
                  </a:ext>
                </a:extLst>
              </a:tr>
              <a:tr h="285749">
                <a:tc>
                  <a:txBody>
                    <a:bodyPr/>
                    <a:lstStyle/>
                    <a:p>
                      <a:pPr>
                        <a:lnSpc>
                          <a:spcPct val="107000"/>
                        </a:lnSpc>
                        <a:spcAft>
                          <a:spcPts val="800"/>
                        </a:spcAft>
                        <a:buNone/>
                      </a:pPr>
                      <a:r>
                        <a:rPr lang="en-GB" sz="1100" kern="100">
                          <a:effectLst/>
                        </a:rPr>
                        <a:t>Glass recycling</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0.467 kg/PPPD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0227412"/>
                  </a:ext>
                </a:extLst>
              </a:tr>
              <a:tr h="285749">
                <a:tc>
                  <a:txBody>
                    <a:bodyPr/>
                    <a:lstStyle/>
                    <a:p>
                      <a:pPr>
                        <a:lnSpc>
                          <a:spcPct val="107000"/>
                        </a:lnSpc>
                        <a:spcAft>
                          <a:spcPts val="800"/>
                        </a:spcAft>
                        <a:buNone/>
                      </a:pPr>
                      <a:r>
                        <a:rPr lang="en-GB" sz="1100" kern="100">
                          <a:effectLst/>
                        </a:rPr>
                        <a:t>PMD recycling</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0.078 kg/PPPD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4397191"/>
                  </a:ext>
                </a:extLst>
              </a:tr>
              <a:tr h="285749">
                <a:tc>
                  <a:txBody>
                    <a:bodyPr/>
                    <a:lstStyle/>
                    <a:p>
                      <a:pPr>
                        <a:lnSpc>
                          <a:spcPct val="107000"/>
                        </a:lnSpc>
                        <a:spcAft>
                          <a:spcPts val="800"/>
                        </a:spcAft>
                        <a:buNone/>
                      </a:pPr>
                      <a:r>
                        <a:rPr lang="en-GB" sz="1100" kern="100">
                          <a:effectLst/>
                        </a:rPr>
                        <a:t>Paper recycling</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0.106 kg/PPPD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9477189"/>
                  </a:ext>
                </a:extLst>
              </a:tr>
              <a:tr h="332516">
                <a:tc>
                  <a:txBody>
                    <a:bodyPr/>
                    <a:lstStyle/>
                    <a:p>
                      <a:pPr>
                        <a:lnSpc>
                          <a:spcPct val="107000"/>
                        </a:lnSpc>
                        <a:spcAft>
                          <a:spcPts val="800"/>
                        </a:spcAft>
                        <a:buNone/>
                      </a:pPr>
                      <a:r>
                        <a:rPr lang="en-GB" sz="1100" kern="100">
                          <a:effectLst/>
                        </a:rPr>
                        <a:t>Chemical consumption</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0.05 litres/PPPD and 0.2 kg/PPPD</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4488011"/>
                  </a:ext>
                </a:extLst>
              </a:tr>
              <a:tr h="357595">
                <a:tc>
                  <a:txBody>
                    <a:bodyPr/>
                    <a:lstStyle/>
                    <a:p>
                      <a:pPr>
                        <a:lnSpc>
                          <a:spcPct val="107000"/>
                        </a:lnSpc>
                        <a:spcAft>
                          <a:spcPts val="800"/>
                        </a:spcAft>
                        <a:buNone/>
                      </a:pPr>
                      <a:r>
                        <a:rPr lang="en-GB" sz="1100" kern="100">
                          <a:effectLst/>
                        </a:rPr>
                        <a:t>Used cooking oil recycling</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0.069 kg/PPPD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1633009"/>
                  </a:ext>
                </a:extLst>
              </a:tr>
              <a:tr h="331399">
                <a:tc>
                  <a:txBody>
                    <a:bodyPr/>
                    <a:lstStyle/>
                    <a:p>
                      <a:pPr>
                        <a:lnSpc>
                          <a:spcPct val="107000"/>
                        </a:lnSpc>
                        <a:spcAft>
                          <a:spcPts val="800"/>
                        </a:spcAft>
                        <a:buNone/>
                      </a:pPr>
                      <a:r>
                        <a:rPr lang="en-GB" sz="1100" kern="100">
                          <a:effectLst/>
                        </a:rPr>
                        <a:t>Sustainable practices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r>
                        <a:rPr lang="en-GB" sz="1100" b="0" dirty="0"/>
                        <a:t>Implementation of ≥2 new sustainability initiatives by 31/12/2026.</a:t>
                      </a:r>
                    </a:p>
                  </a:txBody>
                  <a:tcPr marL="68580" marR="68580" marT="0" marB="0"/>
                </a:tc>
                <a:extLst>
                  <a:ext uri="{0D108BD9-81ED-4DB2-BD59-A6C34878D82A}">
                    <a16:rowId xmlns:a16="http://schemas.microsoft.com/office/drawing/2014/main" val="3426556254"/>
                  </a:ext>
                </a:extLst>
              </a:tr>
              <a:tr h="308544">
                <a:tc>
                  <a:txBody>
                    <a:bodyPr/>
                    <a:lstStyle/>
                    <a:p>
                      <a:pPr>
                        <a:lnSpc>
                          <a:spcPct val="107000"/>
                        </a:lnSpc>
                        <a:spcAft>
                          <a:spcPts val="800"/>
                        </a:spcAft>
                        <a:buNone/>
                      </a:pPr>
                      <a:r>
                        <a:rPr lang="en-GB" sz="1100" kern="100">
                          <a:effectLst/>
                        </a:rPr>
                        <a:t>Local employment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Maintain at least 46% of staff from the local community</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8068899"/>
                  </a:ext>
                </a:extLst>
              </a:tr>
              <a:tr h="494946">
                <a:tc>
                  <a:txBody>
                    <a:bodyPr/>
                    <a:lstStyle/>
                    <a:p>
                      <a:pPr>
                        <a:lnSpc>
                          <a:spcPct val="107000"/>
                        </a:lnSpc>
                        <a:spcAft>
                          <a:spcPts val="800"/>
                        </a:spcAft>
                        <a:buNone/>
                      </a:pPr>
                      <a:r>
                        <a:rPr lang="en-GB" sz="1100" kern="100">
                          <a:effectLst/>
                        </a:rPr>
                        <a:t>Community support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a:effectLst/>
                        </a:rPr>
                        <a:t>Continued participation in social contribution initiatives (e.g. blood donation campaigns, community contributions)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6676253"/>
                  </a:ext>
                </a:extLst>
              </a:tr>
              <a:tr h="582311">
                <a:tc>
                  <a:txBody>
                    <a:bodyPr/>
                    <a:lstStyle/>
                    <a:p>
                      <a:pPr>
                        <a:lnSpc>
                          <a:spcPct val="107000"/>
                        </a:lnSpc>
                        <a:spcAft>
                          <a:spcPts val="800"/>
                        </a:spcAft>
                        <a:buNone/>
                      </a:pPr>
                      <a:r>
                        <a:rPr lang="en-GB" sz="1100" kern="100">
                          <a:effectLst/>
                        </a:rPr>
                        <a:t>Biodiversity protection</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Participation of staff and guests in beach-cleaning activities and further reduction of single-use plastics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1467918"/>
                  </a:ext>
                </a:extLst>
              </a:tr>
            </a:tbl>
          </a:graphicData>
        </a:graphic>
      </p:graphicFrame>
    </p:spTree>
    <p:extLst>
      <p:ext uri="{BB962C8B-B14F-4D97-AF65-F5344CB8AC3E}">
        <p14:creationId xmlns:p14="http://schemas.microsoft.com/office/powerpoint/2010/main" val="19983148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2"/>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4" name="Picture 3" descr="A sign on the side of a building&#10;&#10;Description automatically generated"/>
          <p:cNvPicPr>
            <a:picLocks noChangeAspect="1"/>
          </p:cNvPicPr>
          <p:nvPr/>
        </p:nvPicPr>
        <p:blipFill rotWithShape="1">
          <a:blip r:embed="rId2"/>
          <a:srcRect t="20523" r="-1" b="6057"/>
          <a:stretch>
            <a:fillRect/>
          </a:stretch>
        </p:blipFill>
        <p:spPr>
          <a:xfrm>
            <a:off x="20" y="655"/>
            <a:ext cx="8115280" cy="4468659"/>
          </a:xfrm>
          <a:prstGeom prst="rect">
            <a:avLst/>
          </a:prstGeom>
        </p:spPr>
      </p:pic>
      <p:sp>
        <p:nvSpPr>
          <p:cNvPr id="1029" name="Rectangle 74"/>
          <p:cNvSpPr>
            <a:spLocks noGrp="1" noRot="1" noChangeAspect="1" noMove="1" noResize="1" noEditPoints="1" noAdjustHandles="1" noChangeArrowheads="1" noChangeShapeType="1" noTextEdit="1"/>
          </p:cNvSpPr>
          <p:nvPr/>
        </p:nvSpPr>
        <p:spPr>
          <a:xfrm flipH="1">
            <a:off x="2" y="4466372"/>
            <a:ext cx="12191998" cy="2390128"/>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ectangle 76"/>
          <p:cNvSpPr>
            <a:spLocks noGrp="1" noRot="1" noChangeAspect="1" noMove="1" noResize="1" noEditPoints="1" noAdjustHandles="1" noChangeArrowheads="1" noChangeShapeType="1" noTextEdit="1"/>
          </p:cNvSpPr>
          <p:nvPr/>
        </p:nvSpPr>
        <p:spPr>
          <a:xfrm flipH="1">
            <a:off x="-1" y="4464543"/>
            <a:ext cx="8115300" cy="23919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a:spLocks noGrp="1" noRot="1" noChangeAspect="1" noMove="1" noResize="1" noEditPoints="1" noAdjustHandles="1" noChangeArrowheads="1" noChangeShapeType="1" noTextEdit="1"/>
          </p:cNvSpPr>
          <p:nvPr/>
        </p:nvSpPr>
        <p:spPr>
          <a:xfrm flipH="1">
            <a:off x="-9269" y="4466372"/>
            <a:ext cx="12201266" cy="2390128"/>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a:spLocks noGrp="1" noRot="1" noChangeAspect="1" noMove="1" noResize="1" noEditPoints="1" noAdjustHandles="1" noChangeArrowheads="1" noChangeShapeType="1" noTextEdit="1"/>
          </p:cNvSpPr>
          <p:nvPr/>
        </p:nvSpPr>
        <p:spPr>
          <a:xfrm flipH="1">
            <a:off x="8115298" y="4466372"/>
            <a:ext cx="4081336" cy="2390128"/>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a:spLocks noGrp="1" noRot="1" noChangeAspect="1" noMove="1" noResize="1" noEditPoints="1" noAdjustHandles="1" noChangeArrowheads="1" noChangeShapeType="1" noTextEdit="1"/>
          </p:cNvSpPr>
          <p:nvPr/>
        </p:nvSpPr>
        <p:spPr>
          <a:xfrm rot="10800000">
            <a:off x="-4635" y="4486258"/>
            <a:ext cx="12194550" cy="1968154"/>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p:cNvSpPr>
            <a:spLocks noGrp="1" noRot="1" noChangeAspect="1" noMove="1" noResize="1" noEditPoints="1" noAdjustHandles="1" noChangeArrowheads="1" noChangeShapeType="1" noTextEdit="1"/>
          </p:cNvSpPr>
          <p:nvPr/>
        </p:nvSpPr>
        <p:spPr>
          <a:xfrm rot="14834054">
            <a:off x="6748954" y="2254165"/>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1">
                  <a:alpha val="0"/>
                </a:schemeClr>
              </a:gs>
              <a:gs pos="85000">
                <a:schemeClr val="accent1">
                  <a:alpha val="17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1127573" y="4905953"/>
            <a:ext cx="9932691" cy="858742"/>
          </a:xfrm>
        </p:spPr>
        <p:txBody>
          <a:bodyPr anchor="ctr">
            <a:normAutofit/>
          </a:bodyPr>
          <a:lstStyle/>
          <a:p>
            <a:pPr algn="l"/>
            <a:r>
              <a:rPr lang="el-GR" sz="4800" dirty="0">
                <a:solidFill>
                  <a:srgbClr val="FFFFFF"/>
                </a:solidFill>
              </a:rPr>
              <a:t>ΣΑΣ ΕΥΧΑΡΙΣΤΟΥΜΕ!</a:t>
            </a:r>
            <a:endParaRPr lang="en-US" sz="4800" dirty="0">
              <a:solidFill>
                <a:srgbClr val="FFFFFF"/>
              </a:solidFill>
            </a:endParaRPr>
          </a:p>
        </p:txBody>
      </p:sp>
      <p:pic>
        <p:nvPicPr>
          <p:cNvPr id="5" name="Picture 4"/>
          <p:cNvPicPr>
            <a:picLocks noChangeAspect="1"/>
          </p:cNvPicPr>
          <p:nvPr/>
        </p:nvPicPr>
        <p:blipFill>
          <a:blip r:embed="rId3"/>
          <a:stretch>
            <a:fillRect/>
          </a:stretch>
        </p:blipFill>
        <p:spPr>
          <a:xfrm>
            <a:off x="8465344" y="722746"/>
            <a:ext cx="3376612" cy="2786062"/>
          </a:xfrm>
          <a:prstGeom prst="rect">
            <a:avLst/>
          </a:prstGeom>
        </p:spPr>
      </p:pic>
    </p:spTree>
    <p:extLst>
      <p:ext uri="{BB962C8B-B14F-4D97-AF65-F5344CB8AC3E}">
        <p14:creationId xmlns:p14="http://schemas.microsoft.com/office/powerpoint/2010/main" val="1516476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5810</TotalTime>
  <Words>23192</Words>
  <Application>Microsoft Office PowerPoint</Application>
  <PresentationFormat>Widescreen</PresentationFormat>
  <Paragraphs>986</Paragraphs>
  <Slides>68</Slides>
  <Notes>66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68</vt:i4>
      </vt:variant>
    </vt:vector>
  </HeadingPairs>
  <TitlesOfParts>
    <vt:vector size="80" baseType="lpstr">
      <vt:lpstr>SimSun</vt:lpstr>
      <vt:lpstr>Aptos</vt:lpstr>
      <vt:lpstr>Arial</vt:lpstr>
      <vt:lpstr>Calibri</vt:lpstr>
      <vt:lpstr>Calibri Light</vt:lpstr>
      <vt:lpstr>Calibri Light (Headings)</vt:lpstr>
      <vt:lpstr>Ebrima</vt:lpstr>
      <vt:lpstr>Google Sans</vt:lpstr>
      <vt:lpstr>Times New Roman</vt:lpstr>
      <vt:lpstr>Wingdings</vt:lpstr>
      <vt:lpstr>Office Theme</vt:lpstr>
      <vt:lpstr>1_Office Theme</vt:lpstr>
      <vt:lpstr>NISSIBLU BEACH RESORT</vt:lpstr>
      <vt:lpstr>ΣΑΣ ΚΑΛΩΣΟΡΙΖΟΥΜΕ</vt:lpstr>
      <vt:lpstr>WE WELCOME YOU</vt:lpstr>
      <vt:lpstr>ΤΟ ΞΕΝΟΔΟΧΕΙΟ ΜΑΣ</vt:lpstr>
      <vt:lpstr>OUR HOTEL</vt:lpstr>
      <vt:lpstr>ΠΟΛΙΤΙΚΗ ΟΛΟΚΛΗΡΩΜΕΝΟΥ ΣΥΣΤΗΜΑΤΟΣ ΔΙΑΧΕΙΡΙΣΗΣ</vt:lpstr>
      <vt:lpstr>IMS POLICY</vt:lpstr>
      <vt:lpstr>ΠΟΛΙΤΙΚΗ ΕΤΑΙΡΙΚΗΣ ΚΟΙΝΩΝΙΚΗΣ ΕΥΘΥΝΗΣ ΚΑΙ ΒΙΩΣΙΜΟΤΗΤΑΣ</vt:lpstr>
      <vt:lpstr>COMMUNITY &amp; SUSTAINABILITY POLICY </vt:lpstr>
      <vt:lpstr>ΠΟΛΙΤΙΚΗ ΕΤΑΙΡΙΚΗΣ ΚΟΙΝΩΝΙΚΗΣ ΕΥΘΥΝΗΣ ΚΑΙ ΒΙΩΣΙΜΟΤΗΤΑΣ</vt:lpstr>
      <vt:lpstr>COMMUNITY &amp; SUSTAINABILITY POLICY </vt:lpstr>
      <vt:lpstr>ΠΟΛΙΤΙΚΗ ΕΤΑΙΡΙΚΗΣ ΚΟΙΝΩΝΙΚΗΣ ΕΥΘΥΝΗΣ ΚΑΙ ΒΙΩΣΙΜΟΤΗΤΑΣ  COMMUNITY &amp; SUSTAINABILITY POLICY </vt:lpstr>
      <vt:lpstr>ΠΟΛΙΤΙΚΗ ΦΡΟΝΤΙΔΑΣ ΥΠΑΛΛΗΛΩΝ</vt:lpstr>
      <vt:lpstr>STAFF CARE POLICY</vt:lpstr>
      <vt:lpstr>ΠΟΛΙΤΙΚΗ ΦΡΟΝΤΙΔΑΣ ΥΠΑΛΛΗΛΩΝ  STAFF CARE POLICY</vt:lpstr>
      <vt:lpstr>Η ΔΕΣΜΕΥΣΗ ΜΑΣ ΓΙΑ ΤΗΝ ΠΡΟΣΤΑΣΙΑ ΠΑΙΔΙΩΝ</vt:lpstr>
      <vt:lpstr>OUR COMMITMENT TO SAFEGUARDING CHILDREN</vt:lpstr>
      <vt:lpstr>ΠΕΡΙΒΑΛΛΟΝΤΙΚΗ ΠΟΛΙΤΙΚΗ </vt:lpstr>
      <vt:lpstr>ENVIROMENTAL POLICY</vt:lpstr>
      <vt:lpstr>ΠΟΛΙΤΙΚΗ ΚΥΚΛΙΚΗΣ ΟΙΚΟΝΟΜΙΑΣ</vt:lpstr>
      <vt:lpstr>CIRCULAR ECONOMY POLICY</vt:lpstr>
      <vt:lpstr>ΕΥΗΜΕΡΙΑ ΤΩΝ ΖΩΩΝ </vt:lpstr>
      <vt:lpstr>ANIMAL WELFARE POLICY </vt:lpstr>
      <vt:lpstr>ΟΔΗΓΟΣ ΥΠΕΥΘΥΝΩΝ ΕΠΙΣΚΕΠΤΩΝ</vt:lpstr>
      <vt:lpstr>RESPONSIBLE GUEST GUIDE </vt:lpstr>
      <vt:lpstr>ΟΔΗΓΟΣ ΥΠΕΥΘΥΝΩΝ ΕΠΙΣΚΕΠΤΩΝ</vt:lpstr>
      <vt:lpstr>RESPONSIBLE GUEST GUIDE </vt:lpstr>
      <vt:lpstr>ΟΔΗΓΟΣ ΥΠΕΥΘΥΝΩΝ ΕΠΙΣΚΕΠΤΩΝ</vt:lpstr>
      <vt:lpstr>RESPONSIBLE GUEST GUIDE </vt:lpstr>
      <vt:lpstr>ΟΔΗΓΟΣ ΥΠΕΥΘΥΝΩΝ ΕΠΙΣΚΕΠΤΩΝ</vt:lpstr>
      <vt:lpstr>RESPONSIBLE GUEST GUIDE </vt:lpstr>
      <vt:lpstr>ΟΔΗΓΟΣ ΥΠΕΥΘΥΝΩΝ ΕΠΙΣΚΕΠΤΩΝ</vt:lpstr>
      <vt:lpstr>RESPONSIBLE GUEST GUIDE </vt:lpstr>
      <vt:lpstr>ΟΔΗΓΟΣ ΥΠΕΥΘΥΝΩΝ ΕΠΙΣΚΕΠΤΩΝ</vt:lpstr>
      <vt:lpstr>RESPONSIBLE GUEST GUIDE </vt:lpstr>
      <vt:lpstr>ΟΔΗΓΟΣ ΥΠΕΥΘΥΝΗΣ ΦΙΛΟΞΕΝΙΑΣ</vt:lpstr>
      <vt:lpstr>RESPONSIBLE HOSPITALITY GUIDE</vt:lpstr>
      <vt:lpstr>ΟΔΗΓΟΣ ΥΠΕΥΘΥΝΗΣ ΦΙΛΟΞΕΝΙΑΣ</vt:lpstr>
      <vt:lpstr>RESPONSIBLE HOSPITALITY GUIDE</vt:lpstr>
      <vt:lpstr>ΟΔΗΓΟΣ ΥΠΕΥΘΥΝΗΣ ΦΙΛΟΞΕΝΙΑΣ</vt:lpstr>
      <vt:lpstr>RESPONSIBLE HOSPITALITY GUIDE</vt:lpstr>
      <vt:lpstr>ΟΔΗΓΟΣ ΥΠΕΥΘΥΝΗΣ ΦΙΛΟΞΕΝΙΑΣ</vt:lpstr>
      <vt:lpstr>RESPONSIBLE HOSPITALITY GUIDE</vt:lpstr>
      <vt:lpstr>ΔΕΣΜΕΥΣΕΙΣ ΞΕΝΟΔΟΧΕΙΟΥ</vt:lpstr>
      <vt:lpstr>HOTEL COMMITMENTS </vt:lpstr>
      <vt:lpstr>ΔΕΣΜΕΥΣΕΙΣ ΞΕΝΟΔΟΧΕΙΟΥ</vt:lpstr>
      <vt:lpstr>HOTEL COMMITMENTS </vt:lpstr>
      <vt:lpstr>ΚΑΤΑΝΑΛΩΣΗ ΗΛΕΚΤΡΙΚΗΣ ΕΝΕΡΓΕΙΑΣ</vt:lpstr>
      <vt:lpstr>ELECTRICITY CONSUMPTION</vt:lpstr>
      <vt:lpstr>ΚΑΤΑΝΑΛΩΣΗ ΝΕΡΟΥ</vt:lpstr>
      <vt:lpstr>WATER CONSUMPTION</vt:lpstr>
      <vt:lpstr>Κατανάλωση Καυσίμων (Πετρέλαιο &amp; LPG)</vt:lpstr>
      <vt:lpstr>FUEL CONSUMPTION</vt:lpstr>
      <vt:lpstr>ΚΑΤΑΝΑΛΩΣΗ ΕΝΕΡΓΕΙΑΣ</vt:lpstr>
      <vt:lpstr>ENERGY CONSUMPTION</vt:lpstr>
      <vt:lpstr>ΑΓΟΡΕΣ ΕΠΙΚΙΝΔΥΝΩΝ ΧΗΜΙΚΩΝ ΟΥΣΙΩΝ</vt:lpstr>
      <vt:lpstr>PURCHASE OF HAZARDOUS CHEMICAL SUBSTANCES</vt:lpstr>
      <vt:lpstr>ΔΙΑΧΕΙΡΙΣΗ ΑΠΟΒΛΗΤΩΝ &amp; ΠΕΡΙΒΑΛΛΟΝΤΙΚΗ ΑΠΟΔΟΣΗ </vt:lpstr>
      <vt:lpstr>WASTE MANAGEMENT &amp; ENVIRONMENTAL PERFORMANCE</vt:lpstr>
      <vt:lpstr>ΠΡΟΜΗΘΕΙΕΣ ΤΡΟΦΙΜΩΝ &amp; ΠΕΡΙΒΑΛΛΟΝΤΙΚΗ ΑΠΟΔΟΣΗ</vt:lpstr>
      <vt:lpstr>FOOD PROCUREMENT &amp; ENVIRONMENTAL PERFORMANCE</vt:lpstr>
      <vt:lpstr>ΠΛΑΣΤΙΚΑ ΜΙΑΣ ΧΡΗΣΗΣ &amp; ΠΕΡΙΒΑΛΛΟΝΤΙΚΗ ΑΠΟΔΟΣΗ</vt:lpstr>
      <vt:lpstr>SINGLE-USE PLASTICS &amp; ENVIRONMENTAL PERFORMANCE</vt:lpstr>
      <vt:lpstr>ΔΕΣΜΕΥΣΕΙΣ ΒΙΩΣΙΜΟΤΗΤΑΣ &amp; ΣΤΟΧΟΙ 2026</vt:lpstr>
      <vt:lpstr>SUSTAINABILITY COMMITMENTS &amp; TARGETS 2026</vt:lpstr>
      <vt:lpstr>ΜΕΤΡΉΣΙΜΟΙ ΔΕΊΚΤΕΣ ΚΑΙ ΣΤΌΧΟΙ ΠΕΡΙΒΑΛΛΟΝΤΙΚΉΣ &amp; ΚΟΙΝΩΝΙΚΉΣ ΕΠΊΔΟΣΗΣ ΓΙΑ ΤΟ 2026</vt:lpstr>
      <vt:lpstr>MEASURABLE ENVIRONMENTAL &amp; SOCIAL PERFORMANCE INDICATORS AND TARGETS FOR 2026</vt:lpstr>
      <vt:lpstr>ΣΑΣ ΕΥΧΑΡΙΣΤΟΥΜΕ!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NISSIBLU BEACH RESORT</dc:title>
  <dc:creator>GM - Constantinos Victoras</dc:creator>
  <cp:lastModifiedBy>Nissi Blu Quality control Supervisor</cp:lastModifiedBy>
  <cp:revision>118</cp:revision>
  <cp:lastPrinted>2026-05-13T08:05:44Z</cp:lastPrinted>
  <dcterms:created xsi:type="dcterms:W3CDTF">2019-05-03T05:27:00Z</dcterms:created>
  <dcterms:modified xsi:type="dcterms:W3CDTF">2026-09-09T12:41:53Z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3832DC9288304210B46C9EBC7372701A</vt:lpwstr>
  </property>
  <property fmtid="{D5CDD505-2E9C-101B-9397-08002B2CF9AE}" pid="3" name="KSOProductBuildVer">
    <vt:lpwstr>2057-12.2.0.18283</vt:lpwstr>
  </property>
</Properties>
</file>