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8"/>
  </p:notesMasterIdLst>
  <p:sldIdLst>
    <p:sldId id="256" r:id="rId3"/>
    <p:sldId id="315" r:id="rId4"/>
    <p:sldId id="326" r:id="rId5"/>
    <p:sldId id="279" r:id="rId6"/>
    <p:sldId id="281" r:id="rId7"/>
    <p:sldId id="306" r:id="rId8"/>
    <p:sldId id="286" r:id="rId9"/>
    <p:sldId id="282" r:id="rId10"/>
    <p:sldId id="285" r:id="rId11"/>
    <p:sldId id="307" r:id="rId12"/>
    <p:sldId id="309" r:id="rId13"/>
    <p:sldId id="330" r:id="rId14"/>
    <p:sldId id="308" r:id="rId15"/>
    <p:sldId id="311" r:id="rId16"/>
    <p:sldId id="319" r:id="rId17"/>
    <p:sldId id="320" r:id="rId18"/>
    <p:sldId id="321" r:id="rId19"/>
    <p:sldId id="322" r:id="rId20"/>
    <p:sldId id="323" r:id="rId21"/>
    <p:sldId id="324" r:id="rId22"/>
    <p:sldId id="310" r:id="rId23"/>
    <p:sldId id="325" r:id="rId24"/>
    <p:sldId id="317" r:id="rId25"/>
    <p:sldId id="316" r:id="rId26"/>
    <p:sldId id="280" r:id="rId27"/>
    <p:sldId id="284" r:id="rId28"/>
    <p:sldId id="297" r:id="rId29"/>
    <p:sldId id="298" r:id="rId30"/>
    <p:sldId id="299" r:id="rId31"/>
    <p:sldId id="283" r:id="rId32"/>
    <p:sldId id="288" r:id="rId33"/>
    <p:sldId id="312" r:id="rId34"/>
    <p:sldId id="329" r:id="rId35"/>
    <p:sldId id="314" r:id="rId36"/>
    <p:sldId id="32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229" autoAdjust="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29DD9-BC55-4E54-AA17-CD59520645D5}"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2580E-7ABE-4B7E-B2FA-CA32C62555FA}"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4524D-213F-7EEF-54E3-9C7CB66A8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6123C-8E1B-4B29-A3BA-AFE0CD61B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1A3E5-83E7-7E1A-1FB4-C05D159499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a:extLst>
              <a:ext uri="{FF2B5EF4-FFF2-40B4-BE49-F238E27FC236}">
                <a16:creationId xmlns:a16="http://schemas.microsoft.com/office/drawing/2014/main" id="{9B4F7400-7CAD-AF33-3713-DF2463AE2432}"/>
              </a:ext>
            </a:extLst>
          </p:cNvPr>
          <p:cNvSpPr>
            <a:spLocks noGrp="1"/>
          </p:cNvSpPr>
          <p:nvPr>
            <p:ph type="sldNum" sz="quarter" idx="5"/>
          </p:nvPr>
        </p:nvSpPr>
        <p:spPr/>
        <p:txBody>
          <a:bodyPr/>
          <a:lstStyle/>
          <a:p>
            <a:fld id="{C612580E-7ABE-4B7E-B2FA-CA32C62555FA}" type="slidenum">
              <a:rPr lang="en-GB" smtClean="0"/>
              <a:t>12</a:t>
            </a:fld>
            <a:endParaRPr lang="en-GB"/>
          </a:p>
        </p:txBody>
      </p:sp>
    </p:spTree>
    <p:extLst>
      <p:ext uri="{BB962C8B-B14F-4D97-AF65-F5344CB8AC3E}">
        <p14:creationId xmlns:p14="http://schemas.microsoft.com/office/powerpoint/2010/main" val="363748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15</a:t>
            </a:fld>
            <a:endParaRPr lang="en-GB"/>
          </a:p>
        </p:txBody>
      </p:sp>
    </p:spTree>
    <p:extLst>
      <p:ext uri="{BB962C8B-B14F-4D97-AF65-F5344CB8AC3E}">
        <p14:creationId xmlns:p14="http://schemas.microsoft.com/office/powerpoint/2010/main" val="220129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16</a:t>
            </a:fld>
            <a:endParaRPr lang="en-GB"/>
          </a:p>
        </p:txBody>
      </p:sp>
    </p:spTree>
    <p:extLst>
      <p:ext uri="{BB962C8B-B14F-4D97-AF65-F5344CB8AC3E}">
        <p14:creationId xmlns:p14="http://schemas.microsoft.com/office/powerpoint/2010/main" val="2249466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17</a:t>
            </a:fld>
            <a:endParaRPr lang="en-GB"/>
          </a:p>
        </p:txBody>
      </p:sp>
    </p:spTree>
    <p:extLst>
      <p:ext uri="{BB962C8B-B14F-4D97-AF65-F5344CB8AC3E}">
        <p14:creationId xmlns:p14="http://schemas.microsoft.com/office/powerpoint/2010/main" val="259132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18</a:t>
            </a:fld>
            <a:endParaRPr lang="en-GB"/>
          </a:p>
        </p:txBody>
      </p:sp>
    </p:spTree>
    <p:extLst>
      <p:ext uri="{BB962C8B-B14F-4D97-AF65-F5344CB8AC3E}">
        <p14:creationId xmlns:p14="http://schemas.microsoft.com/office/powerpoint/2010/main" val="139436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19</a:t>
            </a:fld>
            <a:endParaRPr lang="en-GB"/>
          </a:p>
        </p:txBody>
      </p:sp>
    </p:spTree>
    <p:extLst>
      <p:ext uri="{BB962C8B-B14F-4D97-AF65-F5344CB8AC3E}">
        <p14:creationId xmlns:p14="http://schemas.microsoft.com/office/powerpoint/2010/main" val="10993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20</a:t>
            </a:fld>
            <a:endParaRPr lang="en-GB"/>
          </a:p>
        </p:txBody>
      </p:sp>
    </p:spTree>
    <p:extLst>
      <p:ext uri="{BB962C8B-B14F-4D97-AF65-F5344CB8AC3E}">
        <p14:creationId xmlns:p14="http://schemas.microsoft.com/office/powerpoint/2010/main" val="401779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3</a:t>
            </a:fld>
            <a:endParaRPr lang="en-GB"/>
          </a:p>
        </p:txBody>
      </p:sp>
    </p:spTree>
    <p:extLst>
      <p:ext uri="{BB962C8B-B14F-4D97-AF65-F5344CB8AC3E}">
        <p14:creationId xmlns:p14="http://schemas.microsoft.com/office/powerpoint/2010/main" val="2830751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22</a:t>
            </a:fld>
            <a:endParaRPr lang="en-GB"/>
          </a:p>
        </p:txBody>
      </p:sp>
    </p:spTree>
    <p:extLst>
      <p:ext uri="{BB962C8B-B14F-4D97-AF65-F5344CB8AC3E}">
        <p14:creationId xmlns:p14="http://schemas.microsoft.com/office/powerpoint/2010/main" val="389826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23</a:t>
            </a:fld>
            <a:endParaRPr lang="en-GB"/>
          </a:p>
        </p:txBody>
      </p:sp>
    </p:spTree>
    <p:extLst>
      <p:ext uri="{BB962C8B-B14F-4D97-AF65-F5344CB8AC3E}">
        <p14:creationId xmlns:p14="http://schemas.microsoft.com/office/powerpoint/2010/main" val="2725927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33</a:t>
            </a:fld>
            <a:endParaRPr lang="en-GB"/>
          </a:p>
        </p:txBody>
      </p:sp>
    </p:spTree>
    <p:extLst>
      <p:ext uri="{BB962C8B-B14F-4D97-AF65-F5344CB8AC3E}">
        <p14:creationId xmlns:p14="http://schemas.microsoft.com/office/powerpoint/2010/main" val="68955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34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l-GR" sz="1200" dirty="0"/>
              <a:t>Βιωσιμότητα ή αειφορία είναι ένα πρότυπο παραγωγής το οποίο στοχεύει στο καλύτερο. </a:t>
            </a:r>
          </a:p>
          <a:p>
            <a:endParaRPr lang="en-GB" dirty="0"/>
          </a:p>
        </p:txBody>
      </p:sp>
      <p:sp>
        <p:nvSpPr>
          <p:cNvPr id="4" name="Slide Number Placeholder 3"/>
          <p:cNvSpPr>
            <a:spLocks noGrp="1"/>
          </p:cNvSpPr>
          <p:nvPr>
            <p:ph type="sldNum" sz="quarter" idx="5"/>
          </p:nvPr>
        </p:nvSpPr>
        <p:spPr/>
        <p:txBody>
          <a:bodyPr/>
          <a:lstStyle/>
          <a:p>
            <a:fld id="{C612580E-7ABE-4B7E-B2FA-CA32C62555FA}" type="slidenum">
              <a:rPr lang="en-GB" smtClean="0"/>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F4E678-996D-4586-ACCB-D14E197DD16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F4E678-996D-4586-ACCB-D14E197DD163}"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F4E678-996D-4586-ACCB-D14E197DD163}"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4E678-996D-4586-ACCB-D14E197DD163}"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4E678-996D-4586-ACCB-D14E197DD16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4E678-996D-4586-ACCB-D14E197DD16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4E678-996D-4586-ACCB-D14E197DD16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F4E678-996D-4586-ACCB-D14E197DD16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F4E678-996D-4586-ACCB-D14E197DD163}"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F4E678-996D-4586-ACCB-D14E197DD163}"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4E678-996D-4586-ACCB-D14E197DD163}"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4E678-996D-4586-ACCB-D14E197DD16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4E678-996D-4586-ACCB-D14E197DD16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934E-61AA-4217-8EAE-BC1A9E1091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4E678-996D-4586-ACCB-D14E197DD163}"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3934E-61AA-4217-8EAE-BC1A9E1091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4E678-996D-4586-ACCB-D14E197DD163}"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3934E-61AA-4217-8EAE-BC1A9E1091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rldanimalprotection.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bornfree.org.uk/red-flag-repor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 name="Picture 3" descr="A sign on the side of a building&#10;&#10;Description automatically generated"/>
          <p:cNvPicPr>
            <a:picLocks noChangeAspect="1"/>
          </p:cNvPicPr>
          <p:nvPr/>
        </p:nvPicPr>
        <p:blipFill rotWithShape="1">
          <a:blip r:embed="rId2"/>
          <a:srcRect t="20523" r="-1" b="6057"/>
          <a:stretch>
            <a:fillRect/>
          </a:stretch>
        </p:blipFill>
        <p:spPr>
          <a:xfrm>
            <a:off x="20" y="655"/>
            <a:ext cx="8115280" cy="4468659"/>
          </a:xfrm>
          <a:prstGeom prst="rect">
            <a:avLst/>
          </a:prstGeom>
        </p:spPr>
      </p:pic>
      <p:sp>
        <p:nvSpPr>
          <p:cNvPr id="1029" name="Rectangle 74"/>
          <p:cNvSpPr>
            <a:spLocks noGrp="1" noRot="1" noChangeAspect="1" noMove="1" noResize="1" noEditPoints="1" noAdjustHandles="1" noChangeArrowheads="1" noChangeShapeType="1" noTextEdit="1"/>
          </p:cNvSpPr>
          <p:nvPr/>
        </p:nvSpPr>
        <p:spPr>
          <a:xfrm flipH="1">
            <a:off x="2" y="4466372"/>
            <a:ext cx="12191998" cy="239012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6"/>
          <p:cNvSpPr>
            <a:spLocks noGrp="1" noRot="1" noChangeAspect="1" noMove="1" noResize="1" noEditPoints="1" noAdjustHandles="1" noChangeArrowheads="1" noChangeShapeType="1" noTextEdit="1"/>
          </p:cNvSpPr>
          <p:nvPr/>
        </p:nvSpPr>
        <p:spPr>
          <a:xfrm flipH="1">
            <a:off x="-1" y="4464543"/>
            <a:ext cx="8115300" cy="23919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nvSpPr>
        <p:spPr>
          <a:xfrm flipH="1">
            <a:off x="-9269" y="4466372"/>
            <a:ext cx="12201266" cy="2390128"/>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nvSpPr>
        <p:spPr>
          <a:xfrm flipH="1">
            <a:off x="8115298" y="4466372"/>
            <a:ext cx="4081336" cy="2390128"/>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nvSpPr>
        <p:spPr>
          <a:xfrm rot="10800000">
            <a:off x="-4635" y="4486258"/>
            <a:ext cx="12194550" cy="1968154"/>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p:cNvSpPr>
            <a:spLocks noGrp="1" noRot="1" noChangeAspect="1" noMove="1" noResize="1" noEditPoints="1" noAdjustHandles="1" noChangeArrowheads="1" noChangeShapeType="1" noTextEdit="1"/>
          </p:cNvSpPr>
          <p:nvPr/>
        </p:nvSpPr>
        <p:spPr>
          <a:xfrm rot="14834054">
            <a:off x="6748954" y="2254165"/>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1">
                  <a:alpha val="0"/>
                </a:schemeClr>
              </a:gs>
              <a:gs pos="85000">
                <a:schemeClr val="accent1">
                  <a:alpha val="1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127573" y="4905953"/>
            <a:ext cx="9932691" cy="858742"/>
          </a:xfrm>
        </p:spPr>
        <p:txBody>
          <a:bodyPr anchor="ctr">
            <a:normAutofit/>
          </a:bodyPr>
          <a:lstStyle/>
          <a:p>
            <a:pPr algn="l"/>
            <a:r>
              <a:rPr lang="en-US" sz="4800" dirty="0">
                <a:solidFill>
                  <a:srgbClr val="FFFFFF"/>
                </a:solidFill>
              </a:rPr>
              <a:t>NISSIBLU BEACH RESORT</a:t>
            </a:r>
          </a:p>
        </p:txBody>
      </p:sp>
      <p:pic>
        <p:nvPicPr>
          <p:cNvPr id="5" name="Picture 4"/>
          <p:cNvPicPr>
            <a:picLocks noChangeAspect="1"/>
          </p:cNvPicPr>
          <p:nvPr/>
        </p:nvPicPr>
        <p:blipFill>
          <a:blip r:embed="rId3"/>
          <a:stretch>
            <a:fillRect/>
          </a:stretch>
        </p:blipFill>
        <p:spPr>
          <a:xfrm>
            <a:off x="8465344" y="722746"/>
            <a:ext cx="3376612" cy="27860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CHILDREN PROTECTION POLICY</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17" name="TextBox 16"/>
          <p:cNvSpPr txBox="1"/>
          <p:nvPr/>
        </p:nvSpPr>
        <p:spPr>
          <a:xfrm>
            <a:off x="4143841" y="352737"/>
            <a:ext cx="7923854" cy="5709255"/>
          </a:xfrm>
          <a:prstGeom prst="rect">
            <a:avLst/>
          </a:prstGeom>
          <a:noFill/>
        </p:spPr>
        <p:txBody>
          <a:bodyPr wrap="square">
            <a:spAutoFit/>
          </a:bodyPr>
          <a:lstStyle/>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Nissiblu Beach Resort inevitably supports that no child, nor any young person should experience any kind of abuse either physical or emotional or sexual, neglect or exploitation. Thus fully acknowledges and conforms with the UN Convention on the Rights of Children and is thus committed in respecting and safeguarding all children and young people under the age of 18, either who stay in our hotel or those who work or live in our community, ensuring that they are protected from all forms of abuse, exploitation or neglect.</a:t>
            </a:r>
          </a:p>
          <a:p>
            <a:pPr algn="just">
              <a:tabLst>
                <a:tab pos="403161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We support the vital welfare of children and young persons, the right of all children or young people under the age of 18 to equal protection from abuse, neglect or exploitation, irrespective of their age, disability, gender, race, religious belief, sexual orientation or sexuality. We are in continuous contact with local children organizations such as Apostolos Varnavas School,</a:t>
            </a:r>
            <a:r>
              <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and we are welcoming charities while we ensure that all our actions are robust and effective through law enforcement when and if needed. </a:t>
            </a:r>
          </a:p>
          <a:p>
            <a:pPr algn="just">
              <a:tabLst>
                <a:tab pos="403161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The hotel</a:t>
            </a:r>
            <a:r>
              <a:rPr lang="en-GB" sz="1400" dirty="0">
                <a:effectLst/>
                <a:latin typeface="Calibri" panose="020F0502020204030204" pitchFamily="34" charset="0"/>
                <a:ea typeface="Calibri" panose="020F0502020204030204" pitchFamily="34" charset="0"/>
                <a:cs typeface="Calibri" panose="020F0502020204030204" pitchFamily="34" charset="0"/>
              </a:rPr>
              <a:t> will not offer, promote or otherwise commercially benefit from any activities, attractions or events involving people under the age of 18 when the operator cannot verify to us that they comply with all relevant laws including the UN Convention on the Rights of the Child and ILO Conventions 138/182.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Last but not least we commit ourselves to concentrate our efforts on listening to respecting children and youngsters, training our staff on this present policy, which is to be promoted to all associates,  so that they are sensitive to the signs of child abuse, neglect or exploitation and are aware of the actions they need to take to safeguard a child that they suspect may be at risk in or around our property.</a:t>
            </a:r>
          </a:p>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400" b="1" u="sng" dirty="0">
                <a:effectLst/>
                <a:latin typeface="Calibri" panose="020F0502020204030204" pitchFamily="34" charset="0"/>
                <a:ea typeface="Calibri" panose="020F0502020204030204" pitchFamily="34" charset="0"/>
                <a:cs typeface="Times New Roman" panose="02020603050405020304" pitchFamily="18" charset="0"/>
              </a:rPr>
              <a:t>In case anyone suspects abuse, neglect or exploitation of a child, please inform reception immediately at 23 200500 or the police station at 00357 23803030.</a:t>
            </a:r>
          </a:p>
          <a:p>
            <a:pPr algn="just"/>
            <a:endParaRPr lang="en-GB" sz="14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This policy will review and update annually to reflect changes in legislation, technology, and company practices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ENVIRONMENTAL POLICY</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49EEC989-6882-741E-F069-ABC4AC7A220F}"/>
              </a:ext>
            </a:extLst>
          </p:cNvPr>
          <p:cNvSpPr txBox="1"/>
          <p:nvPr/>
        </p:nvSpPr>
        <p:spPr>
          <a:xfrm>
            <a:off x="4213077" y="239282"/>
            <a:ext cx="7426295" cy="7009868"/>
          </a:xfrm>
          <a:prstGeom prst="rect">
            <a:avLst/>
          </a:prstGeom>
          <a:noFill/>
        </p:spPr>
        <p:txBody>
          <a:bodyPr wrap="square" rtlCol="0">
            <a:spAutoFit/>
          </a:bodyPr>
          <a:lstStyle/>
          <a:p>
            <a:pPr algn="just">
              <a:lnSpc>
                <a:spcPct val="115000"/>
              </a:lnSpc>
              <a:spcAft>
                <a:spcPts val="1000"/>
              </a:spcAft>
            </a:pPr>
            <a:r>
              <a:rPr lang="en-GB" sz="1200" dirty="0">
                <a:solidFill>
                  <a:srgbClr val="222222"/>
                </a:solidFill>
                <a:effectLst/>
                <a:ea typeface="Aptos" panose="020B0004020202020204" pitchFamily="34" charset="0"/>
                <a:cs typeface="Arial" panose="020B0604020202020204" pitchFamily="34" charset="0"/>
              </a:rPr>
              <a:t>The management and staff of Nissiblu Beach Resort, recognises environmental sustainability as a top priority and integral part of our corporate business principles, therefore Nissiblu Beach Resort commits to conduct the hotels operation in a manner that secures environmental sustainability and minimizes the negative impact on the planet. It is the dedication of the top management as well as staff to ensure that our guests’ expectations are attained while managing our environmental aspects and contribute to the protection of the environment. </a:t>
            </a:r>
            <a:endParaRPr lang="en-GB" sz="1200" dirty="0">
              <a:effectLst/>
              <a:ea typeface="Aptos" panose="020B0004020202020204" pitchFamily="34" charset="0"/>
              <a:cs typeface="Times New Roman" panose="02020603050405020304" pitchFamily="18" charset="0"/>
            </a:endParaRPr>
          </a:p>
          <a:p>
            <a:pPr algn="just">
              <a:lnSpc>
                <a:spcPct val="115000"/>
              </a:lnSpc>
              <a:spcAft>
                <a:spcPts val="1000"/>
              </a:spcAft>
            </a:pPr>
            <a:r>
              <a:rPr lang="en-GB" sz="1200" dirty="0">
                <a:solidFill>
                  <a:srgbClr val="222222"/>
                </a:solidFill>
                <a:effectLst/>
                <a:ea typeface="Aptos" panose="020B0004020202020204" pitchFamily="34" charset="0"/>
                <a:cs typeface="Arial" panose="020B0604020202020204" pitchFamily="34" charset="0"/>
              </a:rPr>
              <a:t>This policy applies to all staff, contractors, and stakeholders involved in the operations of Nissiblu Beach Resort and is committed to upholding this environmental policy and encourages all employees, contractors and stakeholders to contribute to achieving our environmental goals.   This policy will be communicated to all staff and stakeholders and will be available to the public through our website and other communication channels.</a:t>
            </a:r>
            <a:endParaRPr lang="en-GB" sz="1200" dirty="0">
              <a:effectLst/>
              <a:ea typeface="Aptos" panose="020B0004020202020204" pitchFamily="34" charset="0"/>
              <a:cs typeface="Times New Roman" panose="02020603050405020304" pitchFamily="18" charset="0"/>
            </a:endParaRPr>
          </a:p>
          <a:p>
            <a:pPr algn="just">
              <a:lnSpc>
                <a:spcPct val="115000"/>
              </a:lnSpc>
              <a:spcAft>
                <a:spcPts val="1000"/>
              </a:spcAft>
            </a:pPr>
            <a:r>
              <a:rPr lang="en-GB" sz="1200" dirty="0">
                <a:solidFill>
                  <a:srgbClr val="222222"/>
                </a:solidFill>
                <a:effectLst/>
                <a:ea typeface="Aptos" panose="020B0004020202020204" pitchFamily="34" charset="0"/>
                <a:cs typeface="Arial" panose="020B0604020202020204" pitchFamily="34" charset="0"/>
              </a:rPr>
              <a:t>Nissiblu Beach Resort is committed to protecting and supporting the environment, including </a:t>
            </a:r>
            <a:r>
              <a:rPr lang="en-GB" sz="1200" dirty="0" err="1">
                <a:solidFill>
                  <a:srgbClr val="222222"/>
                </a:solidFill>
                <a:effectLst/>
                <a:ea typeface="Aptos" panose="020B0004020202020204" pitchFamily="34" charset="0"/>
                <a:cs typeface="Arial" panose="020B0604020202020204" pitchFamily="34" charset="0"/>
              </a:rPr>
              <a:t>biodevirsity</a:t>
            </a:r>
            <a:r>
              <a:rPr lang="en-GB" sz="1200" dirty="0">
                <a:solidFill>
                  <a:srgbClr val="222222"/>
                </a:solidFill>
                <a:effectLst/>
                <a:ea typeface="Aptos" panose="020B0004020202020204" pitchFamily="34" charset="0"/>
                <a:cs typeface="Arial" panose="020B0604020202020204" pitchFamily="34" charset="0"/>
              </a:rPr>
              <a:t>,  through continual improvement in environmental performance and helping to limit the climate change by implementing actions to reduce our greenhouse gas emissions. We aim to reduce our ecological footprint and contribute to a sustainable future by adhering to the following actions: </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Sustainability: We prioritize sustainability in all business activities and decisions promoting practises that support long-term ecological balance</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Compliance: we comply with all applicable environmental laws and regulations</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Prevention: we seek to prevent pollution and reduce hotels’ waste </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Efficiency: We strive to use resources efficiently, minimizing energy and water consumption </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Continuous improvement: we are committed to the ongoing enhancement of our environmental practises </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Circular Economy: By implementing Circular Economy Practises as per corresponding appendix </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Employee engagement: Educate and engage staff in environmental best practices and initiatives</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Green suppliers: Favour suppliers that adhere to environmental standards and practices.</a:t>
            </a:r>
            <a:endParaRPr lang="en-GB" sz="1200" dirty="0">
              <a:effectLst/>
              <a:ea typeface="Aptos" panose="020B000402020202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200" dirty="0">
                <a:solidFill>
                  <a:srgbClr val="222222"/>
                </a:solidFill>
                <a:effectLst/>
                <a:ea typeface="Aptos" panose="020B0004020202020204" pitchFamily="34" charset="0"/>
                <a:cs typeface="Arial" panose="020B0604020202020204" pitchFamily="34" charset="0"/>
              </a:rPr>
              <a:t>Supporting biodiversity: Each year the hotel organises a cleaning event to reduce the plastic pollution in the oceans which threatens marine animals and human health</a:t>
            </a:r>
            <a:endParaRPr lang="en-GB" sz="1200" dirty="0">
              <a:effectLst/>
              <a:ea typeface="Aptos" panose="020B0004020202020204" pitchFamily="34" charset="0"/>
              <a:cs typeface="Times New Roman" panose="02020603050405020304" pitchFamily="18" charset="0"/>
            </a:endParaRPr>
          </a:p>
          <a:p>
            <a:pPr algn="just">
              <a:lnSpc>
                <a:spcPct val="115000"/>
              </a:lnSpc>
              <a:spcAft>
                <a:spcPts val="1000"/>
              </a:spcAft>
            </a:pPr>
            <a:r>
              <a:rPr lang="en-GB" sz="1200" dirty="0">
                <a:solidFill>
                  <a:srgbClr val="222222"/>
                </a:solidFill>
                <a:effectLst/>
                <a:ea typeface="Aptos" panose="020B0004020202020204" pitchFamily="34" charset="0"/>
                <a:cs typeface="Arial" panose="020B0604020202020204" pitchFamily="34" charset="0"/>
              </a:rPr>
              <a:t>Nissiblu Beach Resort will regularly monitor environmental performance through audits and meetings. This policy will review and update annually to reflect changes in legislation, technology, and company practices. </a:t>
            </a:r>
            <a:endParaRPr lang="en-GB" sz="1200" dirty="0">
              <a:effectLst/>
              <a:ea typeface="Aptos" panose="020B0004020202020204" pitchFamily="34" charset="0"/>
              <a:cs typeface="Times New Roman" panose="02020603050405020304" pitchFamily="18" charset="0"/>
            </a:endParaRPr>
          </a:p>
          <a:p>
            <a:pPr algn="just">
              <a:lnSpc>
                <a:spcPct val="115000"/>
              </a:lnSpc>
              <a:spcAft>
                <a:spcPts val="1000"/>
              </a:spcAft>
            </a:pPr>
            <a:r>
              <a:rPr lang="en-GB" sz="1200" dirty="0">
                <a:solidFill>
                  <a:srgbClr val="222222"/>
                </a:solidFill>
                <a:effectLst/>
                <a:ea typeface="Aptos" panose="020B0004020202020204" pitchFamily="34" charset="0"/>
                <a:cs typeface="Arial" panose="020B0604020202020204" pitchFamily="34" charset="0"/>
              </a:rPr>
              <a:t> </a:t>
            </a:r>
            <a:endParaRPr lang="en-GB" sz="1200" dirty="0">
              <a:effectLst/>
              <a:ea typeface="Aptos" panose="020B0004020202020204" pitchFamily="34" charset="0"/>
              <a:cs typeface="Times New Roman" panose="02020603050405020304" pitchFamily="18" charset="0"/>
            </a:endParaRPr>
          </a:p>
          <a:p>
            <a:pPr algn="just">
              <a:lnSpc>
                <a:spcPct val="115000"/>
              </a:lnSpc>
              <a:spcAft>
                <a:spcPts val="1000"/>
              </a:spcAft>
            </a:pPr>
            <a:r>
              <a:rPr lang="en-GB" sz="1200" dirty="0">
                <a:solidFill>
                  <a:srgbClr val="222222"/>
                </a:solidFill>
                <a:effectLst/>
                <a:ea typeface="Aptos" panose="020B0004020202020204" pitchFamily="34" charset="0"/>
                <a:cs typeface="Arial" panose="020B0604020202020204" pitchFamily="34" charset="0"/>
              </a:rPr>
              <a:t> </a:t>
            </a:r>
            <a:endParaRPr lang="en-GB" sz="1200" dirty="0">
              <a:effectLst/>
              <a:ea typeface="Aptos" panose="020B000402020202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CDF727-DEF7-9FC4-6764-D14464F802B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AD48B0-21DF-379B-45A9-3948D34DA76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F61B48F-FD0F-2A43-378C-F67AF7BC0E79}"/>
              </a:ext>
            </a:extLst>
          </p:cNvPr>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505A95-0AA9-63E7-E278-11FDAD7E79EA}"/>
              </a:ext>
            </a:extLst>
          </p:cNvPr>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93703-3A70-7664-F8D2-2C932E795923}"/>
              </a:ext>
            </a:extLst>
          </p:cNvPr>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240B4A-EB62-F774-89A5-672D43ACAF2E}"/>
              </a:ext>
            </a:extLst>
          </p:cNvPr>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60A5CF1B-AC44-439F-B1CD-30CA151767AB}"/>
              </a:ext>
            </a:extLst>
          </p:cNvPr>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DEE567D0-851D-229A-A8C8-C84FB9AA2C5D}"/>
              </a:ext>
            </a:extLst>
          </p:cNvPr>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52511D23-8B1A-C5EB-3A2E-FC0251A69CC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C55818A-F506-7B01-9BA4-D667D698BEEB}"/>
              </a:ext>
            </a:extLst>
          </p:cNvPr>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37B343A-7208-3403-2E9D-495F23BE50B8}"/>
              </a:ext>
            </a:extLst>
          </p:cNvPr>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94201218-FE65-8743-5110-BFDB778CD735}"/>
              </a:ext>
            </a:extLst>
          </p:cNvPr>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6A5016-24C2-D4CE-E0FA-1426DCBE377D}"/>
              </a:ext>
            </a:extLst>
          </p:cNvPr>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D027E2-01BB-139F-05BC-91E7551223F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CIRCULAR ECONOMY</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a:extLst>
              <a:ext uri="{FF2B5EF4-FFF2-40B4-BE49-F238E27FC236}">
                <a16:creationId xmlns:a16="http://schemas.microsoft.com/office/drawing/2014/main" id="{DE6D684D-8C16-843B-BE9B-9D63C0702454}"/>
              </a:ext>
            </a:extLst>
          </p:cNvPr>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FF408D7F-7C5D-AEDE-6A60-8A52C4FCBED3}"/>
              </a:ext>
            </a:extLst>
          </p:cNvPr>
          <p:cNvSpPr txBox="1"/>
          <p:nvPr/>
        </p:nvSpPr>
        <p:spPr>
          <a:xfrm>
            <a:off x="4213077" y="239282"/>
            <a:ext cx="7426295" cy="6370975"/>
          </a:xfrm>
          <a:prstGeom prst="rect">
            <a:avLst/>
          </a:prstGeom>
          <a:noFill/>
        </p:spPr>
        <p:txBody>
          <a:bodyPr wrap="square" rtlCol="0">
            <a:spAutoFit/>
          </a:bodyPr>
          <a:lstStyle/>
          <a:p>
            <a:pPr algn="just"/>
            <a:r>
              <a:rPr lang="en-GB" sz="1200" dirty="0"/>
              <a:t>The management and staff of </a:t>
            </a:r>
            <a:r>
              <a:rPr lang="en-GB" sz="1200" b="1" dirty="0"/>
              <a:t>Nissiblu Beach Resort</a:t>
            </a:r>
            <a:r>
              <a:rPr lang="en-GB" sz="1200" dirty="0"/>
              <a:t> recognise the circular economy as a core principle of sustainable development and an integral part of our corporate responsibility. We are committed to operating our hotel in a way that conserves resources, reduces waste, and maximises the reuse and recycling of materials, ensuring long-term value creation and minimal environmental impact.</a:t>
            </a:r>
          </a:p>
          <a:p>
            <a:pPr algn="just"/>
            <a:endParaRPr lang="en-GB" sz="1200" dirty="0"/>
          </a:p>
          <a:p>
            <a:pPr algn="just"/>
            <a:r>
              <a:rPr lang="en-GB" sz="1200" dirty="0"/>
              <a:t>It is the dedication of both top management and staff to meet and exceed our guests’ expectations while embedding circular economy practices into our daily operations. This policy applies to all employees, contractors, and stakeholders, and we encourage their active participation in achieving our circular economy goals. The policy will be shared with all relevant parties and made publicly available through our website and communication channels.</a:t>
            </a:r>
          </a:p>
          <a:p>
            <a:pPr algn="just"/>
            <a:endParaRPr lang="en-GB" sz="1200" dirty="0"/>
          </a:p>
          <a:p>
            <a:pPr algn="just"/>
            <a:r>
              <a:rPr lang="en-GB" sz="1200" dirty="0"/>
              <a:t>Nissiblu Beach Resort is committed to advancing a circular economy by continually improving our operational performance, supporting resource efficiency, and minimising greenhouse gas emissions. By embracing circular principles, we aim to reduce our ecological footprint, extend the lifecycle of products and materials, and contribute to a sustainable future. To achieve this, we will:</a:t>
            </a:r>
          </a:p>
          <a:p>
            <a:pPr marL="171450" indent="-171450" algn="just">
              <a:buFont typeface="Arial" panose="020B0604020202020204" pitchFamily="34" charset="0"/>
              <a:buChar char="•"/>
            </a:pPr>
            <a:r>
              <a:rPr lang="en-GB" sz="1200" b="1" dirty="0"/>
              <a:t>Circular design and procurement:</a:t>
            </a:r>
            <a:r>
              <a:rPr lang="en-GB" sz="1200" dirty="0"/>
              <a:t> Prioritise products, materials, and services designed for durability, repairability, and recyclability.</a:t>
            </a:r>
          </a:p>
          <a:p>
            <a:pPr marL="171450" indent="-171450" algn="just">
              <a:buFont typeface="Arial" panose="020B0604020202020204" pitchFamily="34" charset="0"/>
              <a:buChar char="•"/>
            </a:pPr>
            <a:r>
              <a:rPr lang="en-GB" sz="1200" b="1" dirty="0"/>
              <a:t>Waste reduction:</a:t>
            </a:r>
            <a:r>
              <a:rPr lang="en-GB" sz="1200" dirty="0"/>
              <a:t> Implement systems to prevent waste generation and ensure materials are reused, repaired, or recycled wherever possible.</a:t>
            </a:r>
          </a:p>
          <a:p>
            <a:pPr marL="171450" indent="-171450" algn="just">
              <a:buFont typeface="Arial" panose="020B0604020202020204" pitchFamily="34" charset="0"/>
              <a:buChar char="•"/>
            </a:pPr>
            <a:r>
              <a:rPr lang="en-GB" sz="1200" b="1" dirty="0"/>
              <a:t>Resource efficiency:</a:t>
            </a:r>
            <a:r>
              <a:rPr lang="en-GB" sz="1200" dirty="0"/>
              <a:t> Optimise energy, water, and raw material use to reduce consumption and environmental impact.</a:t>
            </a:r>
          </a:p>
          <a:p>
            <a:pPr marL="171450" indent="-171450" algn="just">
              <a:buFont typeface="Arial" panose="020B0604020202020204" pitchFamily="34" charset="0"/>
              <a:buChar char="•"/>
            </a:pPr>
            <a:r>
              <a:rPr lang="en-GB" sz="1200" b="1" dirty="0"/>
              <a:t>Supplier collaboration:</a:t>
            </a:r>
            <a:r>
              <a:rPr lang="en-GB" sz="1200" dirty="0"/>
              <a:t> Partner with suppliers who embrace circular economy practices and support closed-loop supply chains.</a:t>
            </a:r>
          </a:p>
          <a:p>
            <a:pPr marL="171450" indent="-171450" algn="just">
              <a:buFont typeface="Arial" panose="020B0604020202020204" pitchFamily="34" charset="0"/>
              <a:buChar char="•"/>
            </a:pPr>
            <a:r>
              <a:rPr lang="en-GB" sz="1200" b="1" dirty="0"/>
              <a:t>Innovation and continuous improvement:</a:t>
            </a:r>
            <a:r>
              <a:rPr lang="en-GB" sz="1200" dirty="0"/>
              <a:t> Regularly review operations to identify opportunities for circular solutions and improve our practices.</a:t>
            </a:r>
          </a:p>
          <a:p>
            <a:pPr marL="171450" indent="-171450" algn="just">
              <a:buFont typeface="Arial" panose="020B0604020202020204" pitchFamily="34" charset="0"/>
              <a:buChar char="•"/>
            </a:pPr>
            <a:r>
              <a:rPr lang="en-GB" sz="1200" b="1" dirty="0"/>
              <a:t>Employee engagement:</a:t>
            </a:r>
            <a:r>
              <a:rPr lang="en-GB" sz="1200" dirty="0"/>
              <a:t> Educate and empower staff to adopt circular practices, fostering a culture of responsibility and innovation.</a:t>
            </a:r>
          </a:p>
          <a:p>
            <a:pPr marL="171450" indent="-171450" algn="just">
              <a:buFont typeface="Arial" panose="020B0604020202020204" pitchFamily="34" charset="0"/>
              <a:buChar char="•"/>
            </a:pPr>
            <a:r>
              <a:rPr lang="en-GB" sz="1200" b="1" dirty="0"/>
              <a:t>Guest participation:</a:t>
            </a:r>
            <a:r>
              <a:rPr lang="en-GB" sz="1200" dirty="0"/>
              <a:t> Encourage our guests to engage in recycling, reuse initiatives, and responsible consumption during their stay.</a:t>
            </a:r>
          </a:p>
          <a:p>
            <a:pPr marL="171450" indent="-171450" algn="just">
              <a:buFont typeface="Arial" panose="020B0604020202020204" pitchFamily="34" charset="0"/>
              <a:buChar char="•"/>
            </a:pPr>
            <a:r>
              <a:rPr lang="en-GB" sz="1200" b="1" dirty="0"/>
              <a:t>Monitoring and transparency:</a:t>
            </a:r>
            <a:r>
              <a:rPr lang="en-GB" sz="1200" dirty="0"/>
              <a:t> Track progress through audits and reviews, reporting achievements and areas for improvement.</a:t>
            </a:r>
          </a:p>
          <a:p>
            <a:pPr marL="171450" indent="-171450" algn="just">
              <a:buFont typeface="Arial" panose="020B0604020202020204" pitchFamily="34" charset="0"/>
              <a:buChar char="•"/>
            </a:pPr>
            <a:endParaRPr lang="en-GB" sz="1200" dirty="0"/>
          </a:p>
          <a:p>
            <a:pPr algn="just"/>
            <a:r>
              <a:rPr lang="en-GB" sz="1200" dirty="0"/>
              <a:t>This policy will be reviewed and updated annually to reflect advancements in circular economy strategies, evolving legislation, and technological developments. By adopting these principles, </a:t>
            </a:r>
            <a:r>
              <a:rPr lang="en-GB" sz="1200" b="1" dirty="0"/>
              <a:t>Nissiblu Beach Resort</a:t>
            </a:r>
            <a:r>
              <a:rPr lang="en-GB" sz="1200" dirty="0"/>
              <a:t> is dedicated to transforming its operations toward a regenerative and resource-responsible future.</a:t>
            </a:r>
          </a:p>
        </p:txBody>
      </p:sp>
    </p:spTree>
    <p:extLst>
      <p:ext uri="{BB962C8B-B14F-4D97-AF65-F5344CB8AC3E}">
        <p14:creationId xmlns:p14="http://schemas.microsoft.com/office/powerpoint/2010/main" val="201549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ANIMAL WELFARE POLICY</a:t>
            </a:r>
            <a:b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p:cNvSpPr txBox="1"/>
          <p:nvPr/>
        </p:nvSpPr>
        <p:spPr>
          <a:xfrm>
            <a:off x="4358355" y="188007"/>
            <a:ext cx="7477570" cy="6023059"/>
          </a:xfrm>
          <a:prstGeom prst="rect">
            <a:avLst/>
          </a:prstGeom>
          <a:noFill/>
        </p:spPr>
        <p:txBody>
          <a:bodyPr wrap="square" rtlCol="0">
            <a:spAutoFit/>
          </a:bodyPr>
          <a:lstStyle/>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Calibri" panose="020F0502020204030204" pitchFamily="34" charset="0"/>
              </a:rPr>
              <a:t>Animal welfare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Calibri" panose="020F0502020204030204" pitchFamily="34" charset="0"/>
              </a:rPr>
              <a:t>When we procure animal products that have been harvested or hunted from the wild, we will make every effort to ensure that sustainable and humane practices are used.</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Calibri" panose="020F0502020204030204" pitchFamily="34" charset="0"/>
              </a:rPr>
              <a:t>We will not offer, promote, sell or otherwise commercially benefit from any animal activities that involve the following practices: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Animal breeding or commercial trade in sanctuaries and orphanages.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 tourist holding of, or photo opportunity with, wild animals where the animal does not have the choice of terminating the interaction or moving away.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Performances or tourist interactions involving animals where training involves punishment or food deprivation, causes the animal fear, injury or distress, or the tasks are not based on normal </a:t>
            </a:r>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behaviour</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tabLst>
                <a:tab pos="904875" algn="l"/>
              </a:tabLst>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Tourist contact or feeding elephants without a barrier.</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Elephant shows or performances for tourists.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Tourist contact, feeding of and ‘walking with’ wild cats.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Tourist contact or feeding of crocodiles, alligators, great apes (chimpanzees, orangutans, gorillas, bonobos), bears or sloths.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tabLst>
                <a:tab pos="904875" algn="l"/>
              </a:tabLst>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Tourist contact or feeding of orca and unsupervised tourist feeding of cetaceans.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Feeding any animals with live vertebrate prey.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Canned hunting.</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Ostrich riding (observing or participating).</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Unlicensed zoos.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Euthanasia, unless carried out by a trained professional because welfare needs cannot be met, or because the animal cannot be released into the wild.</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Acquisition of any CITES Appendix I, II or III listed species except for demonstrable conservation or rescue/rehabilitation purposes.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Bear pits.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Bear-bile farms.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Tiger farms.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RESPONSIBLE GUEST GUIDE</a:t>
            </a:r>
            <a:b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B513A988-F716-0195-3487-FA94076426B6}"/>
              </a:ext>
            </a:extLst>
          </p:cNvPr>
          <p:cNvSpPr txBox="1"/>
          <p:nvPr/>
        </p:nvSpPr>
        <p:spPr>
          <a:xfrm>
            <a:off x="4358175" y="294045"/>
            <a:ext cx="7376621" cy="6442789"/>
          </a:xfrm>
          <a:prstGeom prst="rect">
            <a:avLst/>
          </a:prstGeom>
          <a:noFill/>
        </p:spPr>
        <p:txBody>
          <a:bodyPr wrap="square" rtlCol="0">
            <a:spAutoFit/>
          </a:bodyPr>
          <a:lstStyle/>
          <a:p>
            <a:pPr algn="just">
              <a:spcAft>
                <a:spcPts val="400"/>
              </a:spcAft>
            </a:pPr>
            <a:r>
              <a:rPr lang="en-GB" sz="1800" b="1" dirty="0">
                <a:effectLst/>
                <a:ea typeface="SimSun" panose="02010600030101010101" pitchFamily="2" charset="-122"/>
                <a:cs typeface="Times New Roman" panose="02020603050405020304" pitchFamily="18" charset="0"/>
              </a:rPr>
              <a:t> </a:t>
            </a:r>
            <a:r>
              <a:rPr lang="en-GB" sz="1800" i="1" dirty="0">
                <a:effectLst/>
                <a:ea typeface="SimSun" panose="02010600030101010101" pitchFamily="2" charset="-122"/>
                <a:cs typeface="Times New Roman" panose="02020603050405020304" pitchFamily="18" charset="0"/>
              </a:rPr>
              <a:t>Aiming towards achieving our Travelife Sustainability Certification and within the frames of our sustainability policy, below are some simple actions you can take to support the people and places you visit.</a:t>
            </a:r>
            <a:endParaRPr lang="en-GB" sz="1800" dirty="0">
              <a:effectLst/>
              <a:ea typeface="SimSun" panose="02010600030101010101" pitchFamily="2" charset="-122"/>
              <a:cs typeface="Times New Roman" panose="02020603050405020304" pitchFamily="18" charset="0"/>
            </a:endParaRPr>
          </a:p>
          <a:p>
            <a:pPr algn="just">
              <a:spcAft>
                <a:spcPts val="400"/>
              </a:spcAft>
            </a:pPr>
            <a:r>
              <a:rPr lang="en-GB" sz="1800" dirty="0">
                <a:effectLst/>
                <a:ea typeface="SimSun" panose="02010600030101010101" pitchFamily="2" charset="-122"/>
                <a:cs typeface="Times New Roman" panose="02020603050405020304" pitchFamily="18" charset="0"/>
              </a:rPr>
              <a:t> </a:t>
            </a:r>
          </a:p>
          <a:p>
            <a:pPr algn="just">
              <a:spcAft>
                <a:spcPts val="400"/>
              </a:spcAft>
            </a:pPr>
            <a:r>
              <a:rPr lang="en-GB" sz="1800" dirty="0">
                <a:effectLst/>
                <a:ea typeface="SimSun" panose="02010600030101010101" pitchFamily="2" charset="-122"/>
                <a:cs typeface="Times New Roman" panose="02020603050405020304" pitchFamily="18" charset="0"/>
              </a:rPr>
              <a:t>We all travel for different reasons and many of us would agree that one of the best things about travel is having new and unique experiences. Because people, culture, history, wildlife and scenery play such important roles in our travel experiences, protecting and supporting these things should be at the heart of every tourism and travel organisation, and every traveller.</a:t>
            </a:r>
          </a:p>
          <a:p>
            <a:pPr algn="just">
              <a:spcAft>
                <a:spcPts val="400"/>
              </a:spcAft>
            </a:pPr>
            <a:r>
              <a:rPr lang="en-GB" sz="1800" dirty="0">
                <a:effectLst/>
                <a:ea typeface="SimSun" panose="02010600030101010101" pitchFamily="2" charset="-122"/>
                <a:cs typeface="Times New Roman" panose="02020603050405020304" pitchFamily="18" charset="0"/>
              </a:rPr>
              <a:t> </a:t>
            </a:r>
          </a:p>
          <a:p>
            <a:pPr algn="just">
              <a:spcAft>
                <a:spcPts val="400"/>
              </a:spcAft>
            </a:pPr>
            <a:r>
              <a:rPr lang="en-GB" sz="1800" dirty="0">
                <a:effectLst/>
                <a:ea typeface="SimSun" panose="02010600030101010101" pitchFamily="2" charset="-122"/>
                <a:cs typeface="Times New Roman" panose="02020603050405020304" pitchFamily="18" charset="0"/>
              </a:rPr>
              <a:t>Travelife certification helps accommodation providers put sustainability at the heart of their business. Travelife Certified properties must achieve 100% compliance with one of the toughest accommodation sustainability standards in the world, something which is verified by conducting a full site audit of each property every 2 years.  Travelife has conducted thousands of these audits all over the world and has found that the greatest impact comes when many individuals take simple actions, and that no matter how hard an accommodation provider works to improve, they are only successful if their guests are also willing to take some simple actions too. In this respect we invite you to keep reading to find out how you can help to improve the impact of your travel.</a:t>
            </a:r>
          </a:p>
          <a:p>
            <a:pPr algn="just">
              <a:spcAft>
                <a:spcPts val="400"/>
              </a:spcAft>
            </a:pPr>
            <a:r>
              <a:rPr lang="en-GB" sz="1800" b="1" dirty="0">
                <a:effectLst/>
                <a:ea typeface="SimSun" panose="02010600030101010101" pitchFamily="2" charset="-122"/>
                <a:cs typeface="Times New Roman" panose="02020603050405020304" pitchFamily="18" charset="0"/>
              </a:rPr>
              <a:t> </a:t>
            </a:r>
            <a:endParaRPr lang="en-GB" sz="1800" dirty="0">
              <a:effectLst/>
              <a:ea typeface="SimSun"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RESPONSIBLE GUEST GUIDE</a:t>
            </a:r>
            <a:b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B513A988-F716-0195-3487-FA94076426B6}"/>
              </a:ext>
            </a:extLst>
          </p:cNvPr>
          <p:cNvSpPr txBox="1"/>
          <p:nvPr/>
        </p:nvSpPr>
        <p:spPr>
          <a:xfrm>
            <a:off x="4358175" y="294045"/>
            <a:ext cx="7376621" cy="5396349"/>
          </a:xfrm>
          <a:prstGeom prst="rect">
            <a:avLst/>
          </a:prstGeom>
          <a:noFill/>
        </p:spPr>
        <p:txBody>
          <a:bodyPr wrap="square" rtlCol="0">
            <a:spAutoFit/>
          </a:bodyPr>
          <a:lstStyle/>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Researching your trip</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Booking travel:</a:t>
            </a:r>
            <a:r>
              <a:rPr lang="en-GB" sz="1400" dirty="0">
                <a:effectLst/>
                <a:latin typeface="Calibri" panose="020F0502020204030204" pitchFamily="34" charset="0"/>
                <a:ea typeface="SimSun" panose="02010600030101010101" pitchFamily="2" charset="-122"/>
                <a:cs typeface="Times New Roman" panose="02020603050405020304" pitchFamily="18" charset="0"/>
              </a:rPr>
              <a:t> If you have a choice, always opt for the company that is taking action to improve their environmental and social impacts. The best ones will publish annual sustainability reports and be independently certified by a reputable sustainability label like Travelife.</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Culture:</a:t>
            </a:r>
            <a:r>
              <a:rPr lang="en-GB" sz="1400" dirty="0">
                <a:effectLst/>
                <a:latin typeface="Calibri" panose="020F0502020204030204" pitchFamily="34" charset="0"/>
                <a:ea typeface="SimSun" panose="02010600030101010101" pitchFamily="2" charset="-122"/>
                <a:cs typeface="Times New Roman" panose="02020603050405020304" pitchFamily="18" charset="0"/>
              </a:rPr>
              <a:t> Travel is more enjoyable when you have some knowledge of how to respect local customs and culture. Even simple things like how to tip, dress or say thank you are useful to know before you arrive.</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Ground transport:</a:t>
            </a:r>
            <a:r>
              <a:rPr lang="en-GB" sz="1400" dirty="0">
                <a:effectLst/>
                <a:latin typeface="Calibri" panose="020F0502020204030204" pitchFamily="34" charset="0"/>
                <a:ea typeface="SimSun" panose="02010600030101010101" pitchFamily="2" charset="-122"/>
                <a:cs typeface="Times New Roman" panose="02020603050405020304" pitchFamily="18" charset="0"/>
              </a:rPr>
              <a:t> You can help ease congestion, pollution and emissions by opting for taxi and transfer companies with low-emission fleets, using public transport and exploring the destination on foot or by bike when it is safe and practical to do so.  </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Caring for others:</a:t>
            </a:r>
            <a:r>
              <a:rPr lang="en-GB" sz="1400" dirty="0">
                <a:effectLst/>
                <a:latin typeface="Calibri" panose="020F0502020204030204" pitchFamily="34" charset="0"/>
                <a:ea typeface="SimSun" panose="02010600030101010101" pitchFamily="2" charset="-122"/>
                <a:cs typeface="Times New Roman" panose="02020603050405020304" pitchFamily="18" charset="0"/>
              </a:rPr>
              <a:t> Spend some time learning how to identify the signs that someone is being trafficked, abused or exploited, then find out how to report it if you ever see it. You should be able to find reputable information and training resources online, often provided by the police or an NGO, otherwise ask for advice from a relevant local charity or check with your travel agent as well as our Hotel. Please reach out to our reception and our colleagues will correspondingly guide you.</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 </a:t>
            </a:r>
            <a:r>
              <a:rPr lang="en-GB" sz="1400" dirty="0">
                <a:effectLst/>
                <a:latin typeface="Calibri" panose="020F0502020204030204" pitchFamily="34" charset="0"/>
                <a:ea typeface="SimSun" panose="02010600030101010101" pitchFamily="2" charset="-122"/>
                <a:cs typeface="Times New Roman" panose="02020603050405020304" pitchFamily="18" charset="0"/>
              </a:rPr>
              <a:t> </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4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endParaRPr lang="en-GB" sz="1400" dirty="0">
              <a:effectLst/>
              <a:latin typeface="Ebrima" panose="02000000000000000000"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1256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RESPONSIBLE GUEST GUIDE</a:t>
            </a:r>
            <a:b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B513A988-F716-0195-3487-FA94076426B6}"/>
              </a:ext>
            </a:extLst>
          </p:cNvPr>
          <p:cNvSpPr txBox="1"/>
          <p:nvPr/>
        </p:nvSpPr>
        <p:spPr>
          <a:xfrm>
            <a:off x="4358175" y="294045"/>
            <a:ext cx="7376621" cy="6535122"/>
          </a:xfrm>
          <a:prstGeom prst="rect">
            <a:avLst/>
          </a:prstGeom>
          <a:noFill/>
        </p:spPr>
        <p:txBody>
          <a:bodyPr wrap="square" rtlCol="0">
            <a:spAutoFit/>
          </a:bodyPr>
          <a:lstStyle/>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Packing</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Pack light:</a:t>
            </a:r>
            <a:r>
              <a:rPr lang="en-GB" sz="1600" dirty="0">
                <a:effectLst/>
                <a:latin typeface="Calibri" panose="020F0502020204030204" pitchFamily="34" charset="0"/>
                <a:ea typeface="SimSun" panose="02010600030101010101" pitchFamily="2" charset="-122"/>
                <a:cs typeface="Times New Roman" panose="02020603050405020304" pitchFamily="18" charset="0"/>
              </a:rPr>
              <a:t> Whether you are travelling by plane, train, ship or car, a lighter load means that less fuel is required to complete the journey, leading to lower emissions.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Pack to bring it back:</a:t>
            </a:r>
            <a:r>
              <a:rPr lang="en-GB" sz="1600" dirty="0">
                <a:effectLst/>
                <a:latin typeface="Calibri" panose="020F0502020204030204" pitchFamily="34" charset="0"/>
                <a:ea typeface="SimSun" panose="02010600030101010101" pitchFamily="2" charset="-122"/>
                <a:cs typeface="Times New Roman" panose="02020603050405020304" pitchFamily="18" charset="0"/>
              </a:rPr>
              <a:t> Unwanted items you leave behind add to pollution in destinations that lack good waste and recycling solutions, and in all destinations they add stress to local waste management systems.</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Personal care products:</a:t>
            </a:r>
            <a:r>
              <a:rPr lang="en-GB" sz="1600" dirty="0">
                <a:effectLst/>
                <a:latin typeface="Calibri" panose="020F0502020204030204" pitchFamily="34" charset="0"/>
                <a:ea typeface="SimSun" panose="02010600030101010101" pitchFamily="2" charset="-122"/>
                <a:cs typeface="Times New Roman" panose="02020603050405020304" pitchFamily="18" charset="0"/>
              </a:rPr>
              <a:t> Washing or swimming when using shampoos, lotions and gels that contain ‘microbeads’ can cause serious long-term harm to biodiversity. Many countries have already banned them so please do not travel with these items.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Sunscreens:</a:t>
            </a:r>
            <a:r>
              <a:rPr lang="en-GB" sz="1600" dirty="0">
                <a:effectLst/>
                <a:latin typeface="Calibri" panose="020F0502020204030204" pitchFamily="34" charset="0"/>
                <a:ea typeface="SimSun" panose="02010600030101010101" pitchFamily="2" charset="-122"/>
                <a:cs typeface="Times New Roman" panose="02020603050405020304" pitchFamily="18" charset="0"/>
              </a:rPr>
              <a:t> Certain ingredients found in some sun protection products are very damaging to marine life and reefs, even in tiny amounts and even from showering them off in your hotel room. Look for a marine-safe alternative if a sunscreen contains any of these ingredients: Oxybenzone, Benzophenone-1, Benzophenone-8, OD-PABA, 4-Methylbenzylidene Camphor, 3-Benzylidene Camphor, nano-Titanium Dioxide, nano-Zinc Oxide, </a:t>
            </a:r>
            <a:r>
              <a:rPr lang="en-GB" sz="1600" dirty="0" err="1">
                <a:effectLst/>
                <a:latin typeface="Calibri" panose="020F0502020204030204" pitchFamily="34" charset="0"/>
                <a:ea typeface="SimSun" panose="02010600030101010101" pitchFamily="2" charset="-122"/>
                <a:cs typeface="Times New Roman" panose="02020603050405020304" pitchFamily="18" charset="0"/>
              </a:rPr>
              <a:t>Octinoxate</a:t>
            </a:r>
            <a:r>
              <a:rPr lang="en-GB" sz="1600" dirty="0">
                <a:effectLst/>
                <a:latin typeface="Calibri" panose="020F0502020204030204" pitchFamily="34" charset="0"/>
                <a:ea typeface="SimSun" panose="02010600030101010101" pitchFamily="2" charset="-122"/>
                <a:cs typeface="Times New Roman" panose="02020603050405020304" pitchFamily="18" charset="0"/>
              </a:rPr>
              <a:t>, Octocrylene.</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Single-use plastics:</a:t>
            </a:r>
            <a:r>
              <a:rPr lang="en-GB" sz="1600" dirty="0">
                <a:effectLst/>
                <a:latin typeface="Calibri" panose="020F0502020204030204" pitchFamily="34" charset="0"/>
                <a:ea typeface="SimSun" panose="02010600030101010101" pitchFamily="2" charset="-122"/>
                <a:cs typeface="Times New Roman" panose="02020603050405020304" pitchFamily="18" charset="0"/>
              </a:rPr>
              <a:t> If you bring them with you then they will have to be disposed of and many destinations lack the facilities to do this safely. See if you can travel with reusable alternatives or ones made from recycled paper products instead of plastic.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685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RESPONSIBLE GUEST GUIDE</a:t>
            </a:r>
            <a:b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B513A988-F716-0195-3487-FA94076426B6}"/>
              </a:ext>
            </a:extLst>
          </p:cNvPr>
          <p:cNvSpPr txBox="1"/>
          <p:nvPr/>
        </p:nvSpPr>
        <p:spPr>
          <a:xfrm>
            <a:off x="4358175" y="294045"/>
            <a:ext cx="7376621" cy="5416868"/>
          </a:xfrm>
          <a:prstGeom prst="rect">
            <a:avLst/>
          </a:prstGeom>
          <a:noFill/>
        </p:spPr>
        <p:txBody>
          <a:bodyPr wrap="square" rtlCol="0">
            <a:spAutoFit/>
          </a:bodyPr>
          <a:lstStyle/>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At your accommodation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Temperature:</a:t>
            </a:r>
            <a:r>
              <a:rPr lang="en-GB" sz="1600" dirty="0">
                <a:effectLst/>
                <a:latin typeface="Calibri" panose="020F0502020204030204" pitchFamily="34" charset="0"/>
                <a:ea typeface="SimSun" panose="02010600030101010101" pitchFamily="2" charset="-122"/>
                <a:cs typeface="Times New Roman" panose="02020603050405020304" pitchFamily="18" charset="0"/>
              </a:rPr>
              <a:t> Keeping your room at a comfortable temperature is important yet this is one of the biggest contributors to greenhouse gas emissions in accommodation. You can help by not adjusting the thermostat more than necessary and by ensuring that heating/cooling units are turned off whenever doors or windows are open.</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Water:</a:t>
            </a:r>
            <a:r>
              <a:rPr lang="en-GB" sz="1600" dirty="0">
                <a:effectLst/>
                <a:latin typeface="Calibri" panose="020F0502020204030204" pitchFamily="34" charset="0"/>
                <a:ea typeface="SimSun" panose="02010600030101010101" pitchFamily="2" charset="-122"/>
                <a:cs typeface="Times New Roman" panose="02020603050405020304" pitchFamily="18" charset="0"/>
              </a:rPr>
              <a:t> There are always greenhouse gas emissions created from sourcing and disposing of water, and in some destinations water is an extremely precious resource. You can help by taking shorter showers, turning off the tap whilst brushing your teeth and making use of any low-flush option on toilets.</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Eating &amp; drinking:</a:t>
            </a:r>
            <a:r>
              <a:rPr lang="en-GB" sz="1600" dirty="0">
                <a:effectLst/>
                <a:latin typeface="Calibri" panose="020F0502020204030204" pitchFamily="34" charset="0"/>
                <a:ea typeface="SimSun" panose="02010600030101010101" pitchFamily="2" charset="-122"/>
                <a:cs typeface="Times New Roman" panose="02020603050405020304" pitchFamily="18" charset="0"/>
              </a:rPr>
              <a:t> Around a third of all food produced is never eaten, yet food production accounts for a third of all greenhouse gas emissions. You can help by only ordering what you will eat, choosing local items over imported ones and opting for more meat-free meals during your stay.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Find out about recycling:</a:t>
            </a:r>
            <a:r>
              <a:rPr lang="en-GB" sz="1600" dirty="0">
                <a:effectLst/>
                <a:latin typeface="Calibri" panose="020F0502020204030204" pitchFamily="34" charset="0"/>
                <a:ea typeface="SimSun" panose="02010600030101010101" pitchFamily="2" charset="-122"/>
                <a:cs typeface="Times New Roman" panose="02020603050405020304" pitchFamily="18" charset="0"/>
              </a:rPr>
              <a:t> Every location has different recycling rules that can be confusing when you travel, so ask hotel staff about what you can recycle and how.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endParaRPr lang="en-GB" sz="1100" dirty="0">
              <a:effectLst/>
              <a:latin typeface="Ebrima" panose="02000000000000000000"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6280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RESPONSIBLE GUEST GUIDE</a:t>
            </a:r>
            <a:b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B513A988-F716-0195-3487-FA94076426B6}"/>
              </a:ext>
            </a:extLst>
          </p:cNvPr>
          <p:cNvSpPr txBox="1"/>
          <p:nvPr/>
        </p:nvSpPr>
        <p:spPr>
          <a:xfrm>
            <a:off x="4358175" y="294045"/>
            <a:ext cx="7376621" cy="5416868"/>
          </a:xfrm>
          <a:prstGeom prst="rect">
            <a:avLst/>
          </a:prstGeom>
          <a:noFill/>
        </p:spPr>
        <p:txBody>
          <a:bodyPr wrap="square" rtlCol="0">
            <a:spAutoFit/>
          </a:bodyPr>
          <a:lstStyle/>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At your accommodation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Temperature:</a:t>
            </a:r>
            <a:r>
              <a:rPr lang="en-GB" sz="1600" dirty="0">
                <a:effectLst/>
                <a:latin typeface="Calibri" panose="020F0502020204030204" pitchFamily="34" charset="0"/>
                <a:ea typeface="SimSun" panose="02010600030101010101" pitchFamily="2" charset="-122"/>
                <a:cs typeface="Times New Roman" panose="02020603050405020304" pitchFamily="18" charset="0"/>
              </a:rPr>
              <a:t> Keeping your room at a comfortable temperature is important yet this is one of the biggest contributors to greenhouse gas emissions in accommodation. You can help by not adjusting the thermostat more than necessary and by ensuring that heating/cooling units are turned off whenever doors or windows are open.</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Water:</a:t>
            </a:r>
            <a:r>
              <a:rPr lang="en-GB" sz="1600" dirty="0">
                <a:effectLst/>
                <a:latin typeface="Calibri" panose="020F0502020204030204" pitchFamily="34" charset="0"/>
                <a:ea typeface="SimSun" panose="02010600030101010101" pitchFamily="2" charset="-122"/>
                <a:cs typeface="Times New Roman" panose="02020603050405020304" pitchFamily="18" charset="0"/>
              </a:rPr>
              <a:t> There are always greenhouse gas emissions created from sourcing and disposing of water, and in some destinations water is an extremely precious resource. You can help by taking shorter showers, turning off the tap whilst brushing your teeth and making use of any low-flush option on toilets.</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Eating &amp; drinking:</a:t>
            </a:r>
            <a:r>
              <a:rPr lang="en-GB" sz="1600" dirty="0">
                <a:effectLst/>
                <a:latin typeface="Calibri" panose="020F0502020204030204" pitchFamily="34" charset="0"/>
                <a:ea typeface="SimSun" panose="02010600030101010101" pitchFamily="2" charset="-122"/>
                <a:cs typeface="Times New Roman" panose="02020603050405020304" pitchFamily="18" charset="0"/>
              </a:rPr>
              <a:t> Around a third of all food produced is never eaten, yet food production accounts for a third of all greenhouse gas emissions. You can help by only ordering what you will eat, choosing local items over imported ones and opting for more meat-free meals during your stay.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Find out about recycling:</a:t>
            </a:r>
            <a:r>
              <a:rPr lang="en-GB" sz="1600" dirty="0">
                <a:effectLst/>
                <a:latin typeface="Calibri" panose="020F0502020204030204" pitchFamily="34" charset="0"/>
                <a:ea typeface="SimSun" panose="02010600030101010101" pitchFamily="2" charset="-122"/>
                <a:cs typeface="Times New Roman" panose="02020603050405020304" pitchFamily="18" charset="0"/>
              </a:rPr>
              <a:t> Every location has different recycling rules that can be confusing when you travel, so ask hotel staff about what you can recycle and how. </a:t>
            </a:r>
            <a:endParaRPr lang="en-GB" sz="16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endParaRPr lang="en-GB" sz="1100" dirty="0">
              <a:effectLst/>
              <a:latin typeface="Ebrima" panose="02000000000000000000"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3500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RESPONSIBLE GUEST GUIDE</a:t>
            </a:r>
            <a:b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B513A988-F716-0195-3487-FA94076426B6}"/>
              </a:ext>
            </a:extLst>
          </p:cNvPr>
          <p:cNvSpPr txBox="1"/>
          <p:nvPr/>
        </p:nvSpPr>
        <p:spPr>
          <a:xfrm>
            <a:off x="4358175" y="294045"/>
            <a:ext cx="7376621" cy="5899051"/>
          </a:xfrm>
          <a:prstGeom prst="rect">
            <a:avLst/>
          </a:prstGeom>
          <a:noFill/>
        </p:spPr>
        <p:txBody>
          <a:bodyPr wrap="square" rtlCol="0">
            <a:spAutoFit/>
          </a:bodyPr>
          <a:lstStyle/>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Supporting the local community</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Support local businesses:</a:t>
            </a:r>
            <a:r>
              <a:rPr lang="en-GB" sz="1200" dirty="0">
                <a:effectLst/>
                <a:latin typeface="Calibri" panose="020F0502020204030204" pitchFamily="34" charset="0"/>
                <a:ea typeface="SimSun" panose="02010600030101010101" pitchFamily="2" charset="-122"/>
                <a:cs typeface="Times New Roman" panose="02020603050405020304" pitchFamily="18" charset="0"/>
              </a:rPr>
              <a:t> Try to dine and shop at locally owned and operated businesses in the area. If you are buying gifts or mementos, see if you can find something that is handcrafted by a local artist or produced by a small business.</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Explore the culture and area:</a:t>
            </a:r>
            <a:r>
              <a:rPr lang="en-GB" sz="1200" dirty="0">
                <a:effectLst/>
                <a:latin typeface="Calibri" panose="020F0502020204030204" pitchFamily="34" charset="0"/>
                <a:ea typeface="SimSun" panose="02010600030101010101" pitchFamily="2" charset="-122"/>
                <a:cs typeface="Times New Roman" panose="02020603050405020304" pitchFamily="18" charset="0"/>
              </a:rPr>
              <a:t> Even if you are on a lazy beach holiday or a short business trip, you are likely to get more out of your visit if you find time to take in some of the local sites, culture and activities.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Respecting people:</a:t>
            </a:r>
            <a:r>
              <a:rPr lang="en-GB" sz="1200" dirty="0">
                <a:effectLst/>
                <a:latin typeface="Calibri" panose="020F0502020204030204" pitchFamily="34" charset="0"/>
                <a:ea typeface="SimSun" panose="02010600030101010101" pitchFamily="2" charset="-122"/>
                <a:cs typeface="Times New Roman" panose="02020603050405020304" pitchFamily="18" charset="0"/>
              </a:rPr>
              <a:t> Make sure you know about, and observe, any local laws, customs or traditions. Do not take photos or videos of people without their permission, especially if you intend to post these online. Remember that only parents or legal guardians can give permission for children.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Safeguard children:</a:t>
            </a:r>
            <a:r>
              <a:rPr lang="en-GB" sz="1200" dirty="0">
                <a:effectLst/>
                <a:latin typeface="Calibri" panose="020F0502020204030204" pitchFamily="34" charset="0"/>
                <a:ea typeface="SimSun" panose="02010600030101010101" pitchFamily="2" charset="-122"/>
                <a:cs typeface="Times New Roman" panose="02020603050405020304" pitchFamily="18" charset="0"/>
              </a:rPr>
              <a:t> Avoid activities that could harm children such as orphanage and school visits that can disrupt education or lead to exploitation. The best way to support children is to donate to a reputable charity. If you suspect that any child is being exploited or abused, immediately report the issue to law enforcement. You can speak with accommodation staff or your travel agent if you are not sure how do that safely.</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Protect biodiversity:</a:t>
            </a:r>
            <a:r>
              <a:rPr lang="en-GB" sz="1200" dirty="0">
                <a:effectLst/>
                <a:latin typeface="Calibri" panose="020F0502020204030204" pitchFamily="34" charset="0"/>
                <a:ea typeface="SimSun" panose="02010600030101010101" pitchFamily="2" charset="-122"/>
                <a:cs typeface="Times New Roman" panose="02020603050405020304" pitchFamily="18" charset="0"/>
              </a:rPr>
              <a:t> Be sure to properly dispose of your waste and follow any guidance about how to protect sensitive areas such as sand dunes, reefs or forests. Do not take anything away from these areas such as shells or stones and likewise, do not leave anything behind.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200" b="1" dirty="0">
                <a:effectLst/>
                <a:latin typeface="Calibri" panose="020F0502020204030204" pitchFamily="34" charset="0"/>
                <a:ea typeface="SimSun" panose="02010600030101010101" pitchFamily="2" charset="-122"/>
                <a:cs typeface="Times New Roman" panose="02020603050405020304" pitchFamily="18" charset="0"/>
              </a:rPr>
              <a:t>Support local improvement initiatives:</a:t>
            </a:r>
            <a:r>
              <a:rPr lang="en-GB" sz="1200" dirty="0">
                <a:effectLst/>
                <a:latin typeface="Calibri" panose="020F0502020204030204" pitchFamily="34" charset="0"/>
                <a:ea typeface="SimSun" panose="02010600030101010101" pitchFamily="2" charset="-122"/>
                <a:cs typeface="Times New Roman" panose="02020603050405020304" pitchFamily="18" charset="0"/>
              </a:rPr>
              <a:t> If you have had a great time at your destination and would like to give something back to the people who live there, then we suggest looking for a local improvement initiative or charity to support. You could ask staff at your accommodation for ideas as they may already have something in place. For example, raising funds to build a new medical centre, to improve a local park or to protect an important natural area.</a:t>
            </a:r>
            <a:endParaRPr lang="en-GB" sz="12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endParaRPr lang="en-GB" sz="900" dirty="0">
              <a:effectLst/>
              <a:latin typeface="Ebrima" panose="02000000000000000000"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898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GB" sz="2800" dirty="0">
                <a:solidFill>
                  <a:srgbClr val="FFFFFF"/>
                </a:solidFill>
              </a:rPr>
              <a:t>WELCOME</a:t>
            </a:r>
            <a:endParaRPr lang="en-US" sz="2800" dirty="0">
              <a:solidFill>
                <a:srgbClr val="FFFFFF"/>
              </a:solidFill>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p:cNvSpPr txBox="1"/>
          <p:nvPr/>
        </p:nvSpPr>
        <p:spPr>
          <a:xfrm>
            <a:off x="4298535" y="179462"/>
            <a:ext cx="7332291" cy="5755422"/>
          </a:xfrm>
          <a:prstGeom prst="rect">
            <a:avLst/>
          </a:prstGeom>
          <a:noFill/>
        </p:spPr>
        <p:txBody>
          <a:bodyPr wrap="square" rtlCol="0">
            <a:spAutoFit/>
          </a:bodyPr>
          <a:lstStyle/>
          <a:p>
            <a:pPr algn="ctr"/>
            <a:r>
              <a:rPr lang="en-GB" sz="1600" b="1" dirty="0"/>
              <a:t>We are delighted to welcome you to NissiBlu Beach Resort!</a:t>
            </a:r>
          </a:p>
          <a:p>
            <a:pPr algn="ctr"/>
            <a:endParaRPr lang="en-GB" sz="1600" dirty="0"/>
          </a:p>
          <a:p>
            <a:pPr algn="ctr"/>
            <a:r>
              <a:rPr lang="en-GB" sz="1600" dirty="0"/>
              <a:t>At NissiBlu Beach Resort, we uphold the highest international hospitality standards, holding certifications in Quality Management (ISO 9001), Health and Safety (ISO 45001), and Food Safety (ISO 22000). In addition, we are </a:t>
            </a:r>
            <a:r>
              <a:rPr lang="en-GB" sz="1600" dirty="0" err="1"/>
              <a:t>honored</a:t>
            </a:r>
            <a:r>
              <a:rPr lang="en-GB" sz="1600" dirty="0"/>
              <a:t> to have received the Travelife Gold Award for our sustainability system.</a:t>
            </a:r>
          </a:p>
          <a:p>
            <a:pPr algn="ctr"/>
            <a:endParaRPr lang="en-GB" sz="1600" dirty="0"/>
          </a:p>
          <a:p>
            <a:pPr algn="ctr"/>
            <a:r>
              <a:rPr lang="en-GB" sz="1600" dirty="0"/>
              <a:t>For 2025, our goal is to certify the resort according to the Circular Economy standard. We are committed to operating in a way that conserves resources, reduces waste, and maximizes the reuse and recycling of materials, ensuring long-term value creation and minimal environmental impact.</a:t>
            </a:r>
          </a:p>
          <a:p>
            <a:pPr algn="ctr"/>
            <a:endParaRPr lang="en-GB" sz="1600" dirty="0"/>
          </a:p>
          <a:p>
            <a:pPr algn="ctr"/>
            <a:r>
              <a:rPr lang="en-GB" sz="1600" dirty="0"/>
              <a:t>We invite you to support our ongoing efforts by actively participating in our sustainability initiatives and following our guidelines during your stay or collaboration with us—whether you are an employee, supplier, or subcontractor. Your contribution is vital to achieving our environmental and social objectives.</a:t>
            </a:r>
          </a:p>
          <a:p>
            <a:pPr algn="ctr"/>
            <a:endParaRPr lang="en-GB" sz="1600" dirty="0"/>
          </a:p>
          <a:p>
            <a:pPr algn="ctr"/>
            <a:r>
              <a:rPr lang="en-GB" sz="1600" dirty="0"/>
              <a:t>We are proud to present our second sustainability report, which highlights the resort’s performance for the 2023–2024 period and outlines our goals for 2025. This report will be published annually to keep you informed about our progress.</a:t>
            </a:r>
          </a:p>
          <a:p>
            <a:pPr algn="ctr"/>
            <a:r>
              <a:rPr lang="en-GB" sz="1600" dirty="0"/>
              <a:t>If you have suggestions on how we can further improve our sustainability practices, please don’t hesitate to share them with us at </a:t>
            </a:r>
            <a:r>
              <a:rPr lang="en-GB" sz="1600" b="1" u="sng" dirty="0"/>
              <a:t>quality@nissiblu.com</a:t>
            </a:r>
            <a:r>
              <a:rPr lang="en-GB" sz="1600" u="sng" dirty="0"/>
              <a:t>.</a:t>
            </a:r>
          </a:p>
          <a:p>
            <a:pPr algn="ctr"/>
            <a:endParaRPr lang="en-GB"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RESPONSIBLE GUEST GUIDE</a:t>
            </a:r>
            <a:b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B513A988-F716-0195-3487-FA94076426B6}"/>
              </a:ext>
            </a:extLst>
          </p:cNvPr>
          <p:cNvSpPr txBox="1"/>
          <p:nvPr/>
        </p:nvSpPr>
        <p:spPr>
          <a:xfrm>
            <a:off x="4358175" y="294045"/>
            <a:ext cx="7376621" cy="5109091"/>
          </a:xfrm>
          <a:prstGeom prst="rect">
            <a:avLst/>
          </a:prstGeom>
          <a:noFill/>
        </p:spPr>
        <p:txBody>
          <a:bodyPr wrap="square" rtlCol="0">
            <a:spAutoFit/>
          </a:bodyPr>
          <a:lstStyle/>
          <a:p>
            <a:pPr algn="just">
              <a:spcAft>
                <a:spcPts val="400"/>
              </a:spcAft>
            </a:pPr>
            <a:r>
              <a:rPr lang="en-GB" sz="1800" b="1" dirty="0">
                <a:effectLst/>
                <a:latin typeface="Calibri" panose="020F0502020204030204" pitchFamily="34" charset="0"/>
                <a:ea typeface="SimSun" panose="02010600030101010101" pitchFamily="2" charset="-122"/>
                <a:cs typeface="Times New Roman" panose="02020603050405020304" pitchFamily="18" charset="0"/>
              </a:rPr>
              <a:t>Safeguarding animals</a:t>
            </a:r>
            <a:endParaRPr lang="en-GB" sz="18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8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8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800" b="1" dirty="0">
                <a:effectLst/>
                <a:latin typeface="Calibri" panose="020F0502020204030204" pitchFamily="34" charset="0"/>
                <a:ea typeface="SimSun" panose="02010600030101010101" pitchFamily="2" charset="-122"/>
                <a:cs typeface="Times New Roman" panose="02020603050405020304" pitchFamily="18" charset="0"/>
              </a:rPr>
              <a:t>Stray or abused animals:</a:t>
            </a:r>
            <a:r>
              <a:rPr lang="en-GB" sz="1800" dirty="0">
                <a:effectLst/>
                <a:latin typeface="Calibri" panose="020F0502020204030204" pitchFamily="34" charset="0"/>
                <a:ea typeface="SimSun" panose="02010600030101010101" pitchFamily="2" charset="-122"/>
                <a:cs typeface="Times New Roman" panose="02020603050405020304" pitchFamily="18" charset="0"/>
              </a:rPr>
              <a:t> If you are concerned about stray or abused animals, ask staff at your accommodation about the best course of action. They may already be working with a local animal welfare organisation or have some advice for you. If not, you can ask your travel agent. International organisations like </a:t>
            </a:r>
            <a:r>
              <a:rPr lang="en-GB" sz="1800" u="sng"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hlinkClick r:id="rId3"/>
              </a:rPr>
              <a:t>World Animal Protection</a:t>
            </a:r>
            <a:r>
              <a:rPr lang="en-GB" sz="1800" dirty="0">
                <a:effectLst/>
                <a:latin typeface="Calibri" panose="020F0502020204030204" pitchFamily="34" charset="0"/>
                <a:ea typeface="SimSun" panose="02010600030101010101" pitchFamily="2" charset="-122"/>
                <a:cs typeface="Times New Roman" panose="02020603050405020304" pitchFamily="18" charset="0"/>
              </a:rPr>
              <a:t> and </a:t>
            </a:r>
            <a:r>
              <a:rPr lang="en-GB" sz="1800" u="sng"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hlinkClick r:id="rId4"/>
              </a:rPr>
              <a:t>Born Free</a:t>
            </a:r>
            <a:r>
              <a:rPr lang="en-GB" sz="1800" dirty="0">
                <a:effectLst/>
                <a:latin typeface="Calibri" panose="020F0502020204030204" pitchFamily="34" charset="0"/>
                <a:ea typeface="SimSun" panose="02010600030101010101" pitchFamily="2" charset="-122"/>
                <a:cs typeface="Times New Roman" panose="02020603050405020304" pitchFamily="18" charset="0"/>
              </a:rPr>
              <a:t> often have online advice about what to do if you see abuse or neglect of captive wild animals (e.g. snakes, tigers, bears, elephants). </a:t>
            </a:r>
            <a:endParaRPr lang="en-GB" sz="18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8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18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800" b="1" dirty="0">
                <a:effectLst/>
                <a:latin typeface="Calibri" panose="020F0502020204030204" pitchFamily="34" charset="0"/>
                <a:ea typeface="SimSun" panose="02010600030101010101" pitchFamily="2" charset="-122"/>
                <a:cs typeface="Times New Roman" panose="02020603050405020304" pitchFamily="18" charset="0"/>
              </a:rPr>
              <a:t>Animal activities &amp; attractions:</a:t>
            </a:r>
            <a:r>
              <a:rPr lang="en-GB" sz="1800" dirty="0">
                <a:effectLst/>
                <a:latin typeface="Calibri" panose="020F0502020204030204" pitchFamily="34" charset="0"/>
                <a:ea typeface="SimSun" panose="02010600030101010101" pitchFamily="2" charset="-122"/>
                <a:cs typeface="Times New Roman" panose="02020603050405020304" pitchFamily="18" charset="0"/>
              </a:rPr>
              <a:t> We suggest that you avoid any activities that could possibly be harmful to the mental or physical wellbeing of animals. This could include activities involving feeding or touching wild animals and any attractions where animals are forced to behave in a way that would not be normal for them in the wild.</a:t>
            </a:r>
            <a:endParaRPr lang="en-GB" sz="18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endParaRPr lang="en-GB" sz="1800" dirty="0">
              <a:effectLst/>
              <a:latin typeface="Ebrima" panose="02000000000000000000" pitchFamily="2" charset="0"/>
              <a:ea typeface="SimSun" panose="02010600030101010101" pitchFamily="2" charset="-122"/>
              <a:cs typeface="Times New Roman" panose="02020603050405020304" pitchFamily="18" charset="0"/>
            </a:endParaRPr>
          </a:p>
          <a:p>
            <a:pPr algn="just">
              <a:spcAft>
                <a:spcPts val="400"/>
              </a:spcAft>
            </a:pP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endParaRPr lang="en-GB" sz="1800" dirty="0">
              <a:effectLst/>
              <a:latin typeface="Ebrima" panose="02000000000000000000"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2404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RESPONSIBLE HOSPITALITY GUIDE</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10E184DA-477D-970D-395A-57E160DB78BA}"/>
              </a:ext>
            </a:extLst>
          </p:cNvPr>
          <p:cNvSpPr txBox="1"/>
          <p:nvPr/>
        </p:nvSpPr>
        <p:spPr>
          <a:xfrm>
            <a:off x="4333197" y="326721"/>
            <a:ext cx="7511274" cy="5334794"/>
          </a:xfrm>
          <a:prstGeom prst="rect">
            <a:avLst/>
          </a:prstGeom>
          <a:noFill/>
        </p:spPr>
        <p:txBody>
          <a:bodyPr wrap="square" rtlCol="0">
            <a:spAutoFit/>
          </a:bodyPr>
          <a:lstStyle/>
          <a:p>
            <a:pPr>
              <a:spcAft>
                <a:spcPts val="400"/>
              </a:spcAft>
            </a:pPr>
            <a:r>
              <a:rPr lang="en-GB" sz="1800" b="1" dirty="0">
                <a:effectLst/>
                <a:ea typeface="Calibri" panose="020F0502020204030204" pitchFamily="34" charset="0"/>
                <a:cs typeface="Times New Roman" panose="02020603050405020304" pitchFamily="18" charset="0"/>
              </a:rPr>
              <a:t>Responsible Hospitality Guide</a:t>
            </a:r>
            <a:endParaRPr lang="en-GB" sz="1800" dirty="0">
              <a:effectLst/>
              <a:ea typeface="Calibri" panose="020F0502020204030204" pitchFamily="34" charset="0"/>
              <a:cs typeface="Times New Roman" panose="02020603050405020304" pitchFamily="18" charset="0"/>
            </a:endParaRPr>
          </a:p>
          <a:p>
            <a:pPr>
              <a:spcAft>
                <a:spcPts val="400"/>
              </a:spcAft>
            </a:pPr>
            <a:r>
              <a:rPr lang="en-GB" sz="1800" i="1" dirty="0">
                <a:effectLst/>
                <a:ea typeface="Calibri" panose="020F0502020204030204" pitchFamily="34" charset="0"/>
                <a:cs typeface="Times New Roman" panose="02020603050405020304" pitchFamily="18" charset="0"/>
              </a:rPr>
              <a:t>Simple actions hospitality staff can take to support people and the environment.</a:t>
            </a:r>
            <a:endParaRPr lang="en-GB" sz="1800" dirty="0">
              <a:effectLst/>
              <a:ea typeface="Calibri" panose="020F0502020204030204" pitchFamily="34" charset="0"/>
              <a:cs typeface="Times New Roman" panose="02020603050405020304" pitchFamily="18" charset="0"/>
            </a:endParaRPr>
          </a:p>
          <a:p>
            <a:pPr>
              <a:spcAft>
                <a:spcPts val="400"/>
              </a:spcAft>
            </a:pPr>
            <a:r>
              <a:rPr lang="en-GB" sz="1800" dirty="0">
                <a:effectLst/>
                <a:ea typeface="Calibri" panose="020F0502020204030204" pitchFamily="34" charset="0"/>
                <a:cs typeface="Times New Roman" panose="02020603050405020304" pitchFamily="18" charset="0"/>
              </a:rPr>
              <a:t> </a:t>
            </a:r>
          </a:p>
          <a:p>
            <a:pPr>
              <a:spcAft>
                <a:spcPts val="400"/>
              </a:spcAft>
            </a:pPr>
            <a:r>
              <a:rPr lang="en-GB" sz="1800" dirty="0">
                <a:effectLst/>
                <a:ea typeface="Calibri" panose="020F0502020204030204" pitchFamily="34" charset="0"/>
                <a:cs typeface="Times New Roman" panose="02020603050405020304" pitchFamily="18" charset="0"/>
              </a:rPr>
              <a:t>Dear colleagues , our Hotel aims to renew its Travelife certificate by the end of 2024.  We should all be proud that we work for an organisation that must achieve 100% compliance with one of the toughest accommodation sustainability standards in the world.  </a:t>
            </a:r>
          </a:p>
          <a:p>
            <a:r>
              <a:rPr lang="en-GB" sz="1800" dirty="0">
                <a:effectLst/>
                <a:ea typeface="Times New Roman" panose="02020603050405020304" pitchFamily="18" charset="0"/>
                <a:cs typeface="Segoe UI" panose="020B0502040204020203" pitchFamily="34" charset="0"/>
              </a:rPr>
              <a:t>Our compliance will be </a:t>
            </a:r>
            <a:r>
              <a:rPr lang="en-US" sz="1800" dirty="0">
                <a:effectLst/>
                <a:ea typeface="Times New Roman" panose="02020603050405020304" pitchFamily="18" charset="0"/>
                <a:cs typeface="Segoe UI" panose="020B0502040204020203" pitchFamily="34" charset="0"/>
              </a:rPr>
              <a:t>verified through a full site audit this coming October and then every 2 years. Travelife has advised that organizations that have the most success with sustainability are the ones that have the full support of their staff and guests, all of whom are willing to make small changes and take simple actions that collectively result in meaningful impacts on the local area and the people who live there.</a:t>
            </a:r>
            <a:endParaRPr lang="en-GB" sz="1800" dirty="0">
              <a:effectLst/>
              <a:ea typeface="Times New Roman" panose="02020603050405020304" pitchFamily="18" charset="0"/>
            </a:endParaRPr>
          </a:p>
          <a:p>
            <a:pPr>
              <a:spcAft>
                <a:spcPts val="400"/>
              </a:spcAft>
            </a:pPr>
            <a:r>
              <a:rPr lang="en-GB" sz="1800" dirty="0">
                <a:effectLst/>
                <a:ea typeface="Calibri" panose="020F0502020204030204" pitchFamily="34" charset="0"/>
                <a:cs typeface="Times New Roman" panose="02020603050405020304" pitchFamily="18" charset="0"/>
              </a:rPr>
              <a:t>In this guide Travelife has suggested some of those small changes and simple actions that we can take. If you have any more ideas about how our workplace can be more sustainable, then be sure to provide that feedback to us.</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RESPONSIBLE HOSPITALITY GUIDE</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10E184DA-477D-970D-395A-57E160DB78BA}"/>
              </a:ext>
            </a:extLst>
          </p:cNvPr>
          <p:cNvSpPr txBox="1"/>
          <p:nvPr/>
        </p:nvSpPr>
        <p:spPr>
          <a:xfrm>
            <a:off x="4333197" y="326721"/>
            <a:ext cx="7511274" cy="5304016"/>
          </a:xfrm>
          <a:prstGeom prst="rect">
            <a:avLst/>
          </a:prstGeom>
          <a:noFill/>
        </p:spPr>
        <p:txBody>
          <a:bodyPr wrap="square" rtlCol="0">
            <a:spAutoFit/>
          </a:bodyPr>
          <a:lstStyle/>
          <a:p>
            <a:pPr>
              <a:spcAft>
                <a:spcPts val="400"/>
              </a:spcAft>
            </a:pPr>
            <a:r>
              <a:rPr lang="en-GB" sz="1400" b="1" dirty="0">
                <a:effectLst/>
                <a:ea typeface="Calibri" panose="020F0502020204030204" pitchFamily="34" charset="0"/>
                <a:cs typeface="Times New Roman" panose="02020603050405020304" pitchFamily="18" charset="0"/>
              </a:rPr>
              <a:t>Supporting our community</a:t>
            </a:r>
            <a:endParaRPr lang="en-GB" sz="1400" dirty="0">
              <a:effectLst/>
              <a:ea typeface="Calibri" panose="020F0502020204030204" pitchFamily="34" charset="0"/>
              <a:cs typeface="Times New Roman" panose="02020603050405020304" pitchFamily="18" charset="0"/>
            </a:endParaRPr>
          </a:p>
          <a:p>
            <a:pPr>
              <a:spcAft>
                <a:spcPts val="400"/>
              </a:spcAft>
            </a:pPr>
            <a:r>
              <a:rPr lang="en-GB" sz="1400" b="1" dirty="0">
                <a:effectLst/>
                <a:ea typeface="Calibri" panose="020F0502020204030204" pitchFamily="34" charset="0"/>
                <a:cs typeface="Times New Roman" panose="02020603050405020304" pitchFamily="18" charset="0"/>
              </a:rPr>
              <a:t>Respecting people:</a:t>
            </a:r>
            <a:r>
              <a:rPr lang="en-GB" sz="1400" dirty="0">
                <a:effectLst/>
                <a:ea typeface="Calibri" panose="020F0502020204030204" pitchFamily="34" charset="0"/>
                <a:cs typeface="Times New Roman" panose="02020603050405020304" pitchFamily="18" charset="0"/>
              </a:rPr>
              <a:t> It is important that people in our community feel the benefits of tourism, and that they are important to our organisation. You can help by treating local people with the same level of respect and courtesy that you give to guests. Please do not take any photos or videos of people without their permission, especially if you intend to post these online. Remember that parents or legal guardians must give permission for children.</a:t>
            </a:r>
          </a:p>
          <a:p>
            <a:pPr>
              <a:spcAft>
                <a:spcPts val="400"/>
              </a:spcAft>
            </a:pPr>
            <a:r>
              <a:rPr lang="en-GB" sz="1400" b="1" dirty="0">
                <a:effectLst/>
                <a:ea typeface="Calibri" panose="020F0502020204030204" pitchFamily="34" charset="0"/>
                <a:cs typeface="Times New Roman" panose="02020603050405020304" pitchFamily="18" charset="0"/>
              </a:rPr>
              <a:t>Protecting important cultural or historical sites:</a:t>
            </a:r>
            <a:r>
              <a:rPr lang="en-GB" sz="1400" dirty="0">
                <a:effectLst/>
                <a:ea typeface="Calibri" panose="020F0502020204030204" pitchFamily="34" charset="0"/>
                <a:cs typeface="Times New Roman" panose="02020603050405020304" pitchFamily="18" charset="0"/>
              </a:rPr>
              <a:t> These sites could be buildings or locations involving history, culture, religion or science. They could also be areas considered sacred by indigenous peoples. It is important that you are aware of these sites in your community, and how to protect and respect them when you visit. Not only are they important to people in your area, but they could also be part of the reason why tourists visit in the first place.</a:t>
            </a:r>
          </a:p>
          <a:p>
            <a:pPr>
              <a:spcAft>
                <a:spcPts val="400"/>
              </a:spcAft>
            </a:pPr>
            <a:r>
              <a:rPr lang="en-GB" sz="1400" b="1" dirty="0">
                <a:effectLst/>
                <a:ea typeface="Calibri" panose="020F0502020204030204" pitchFamily="34" charset="0"/>
                <a:cs typeface="Times New Roman" panose="02020603050405020304" pitchFamily="18" charset="0"/>
              </a:rPr>
              <a:t>Protecting the local way of life:</a:t>
            </a:r>
            <a:r>
              <a:rPr lang="en-GB" sz="1400" dirty="0">
                <a:effectLst/>
                <a:ea typeface="Calibri" panose="020F0502020204030204" pitchFamily="34" charset="0"/>
                <a:cs typeface="Times New Roman" panose="02020603050405020304" pitchFamily="18" charset="0"/>
              </a:rPr>
              <a:t> Tourism can provide important economic and social benefits to people, but only if does not negatively affect their safety, customs, traditions or way of life. You can help by following any guidelines given to you about how to keep people in your community safe, especially the most vulnerable. Also, if you are not already familiar with all of the customs and traditions in the area, then we encourage you to spend time learning about them so that you know how to respect them. </a:t>
            </a:r>
          </a:p>
          <a:p>
            <a:pPr>
              <a:spcAft>
                <a:spcPts val="400"/>
              </a:spcAft>
            </a:pPr>
            <a:r>
              <a:rPr lang="en-GB" sz="1400" b="1" dirty="0">
                <a:effectLst/>
                <a:ea typeface="Calibri" panose="020F0502020204030204" pitchFamily="34" charset="0"/>
                <a:cs typeface="Times New Roman" panose="02020603050405020304" pitchFamily="18" charset="0"/>
              </a:rPr>
              <a:t>Protecting vulnerable people:</a:t>
            </a:r>
            <a:r>
              <a:rPr lang="en-GB" sz="1400" dirty="0">
                <a:effectLst/>
                <a:ea typeface="Calibri" panose="020F0502020204030204" pitchFamily="34" charset="0"/>
                <a:cs typeface="Times New Roman" panose="02020603050405020304" pitchFamily="18" charset="0"/>
              </a:rPr>
              <a:t> </a:t>
            </a:r>
            <a:r>
              <a:rPr lang="en-GB" sz="1400" dirty="0">
                <a:effectLst/>
                <a:ea typeface="Calibri" panose="020F0502020204030204" pitchFamily="34" charset="0"/>
                <a:cs typeface="Segoe UI" panose="020B0502040204020203" pitchFamily="34" charset="0"/>
              </a:rPr>
              <a:t>Travelife Certified properties and our property consequently, must provide staff with regular training about how to identify and report signs of child exploitation or abuse</a:t>
            </a:r>
            <a:r>
              <a:rPr lang="en-GB" sz="1400" dirty="0">
                <a:effectLst/>
                <a:ea typeface="Calibri" panose="020F0502020204030204" pitchFamily="34" charset="0"/>
                <a:cs typeface="Times New Roman" panose="02020603050405020304" pitchFamily="18" charset="0"/>
              </a:rPr>
              <a:t>. You are encouraged to follow any guidelines you are given about how to identify and report the signs that adults are being trafficked, abused or exploited and report this to your head of dept or the Hotel Management.</a:t>
            </a:r>
          </a:p>
          <a:p>
            <a:endParaRPr lang="en-GB" sz="1400" dirty="0"/>
          </a:p>
        </p:txBody>
      </p:sp>
    </p:spTree>
    <p:extLst>
      <p:ext uri="{BB962C8B-B14F-4D97-AF65-F5344CB8AC3E}">
        <p14:creationId xmlns:p14="http://schemas.microsoft.com/office/powerpoint/2010/main" val="321762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RESPONSIBLE HOSPITALITY GUIDE</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a:extLst>
              <a:ext uri="{FF2B5EF4-FFF2-40B4-BE49-F238E27FC236}">
                <a16:creationId xmlns:a16="http://schemas.microsoft.com/office/drawing/2014/main" id="{FCE73521-E5F7-31AA-FD69-722CDE8B61CA}"/>
              </a:ext>
            </a:extLst>
          </p:cNvPr>
          <p:cNvSpPr txBox="1"/>
          <p:nvPr/>
        </p:nvSpPr>
        <p:spPr>
          <a:xfrm>
            <a:off x="4317682" y="294045"/>
            <a:ext cx="7672068" cy="7191712"/>
          </a:xfrm>
          <a:prstGeom prst="rect">
            <a:avLst/>
          </a:prstGeom>
          <a:noFill/>
        </p:spPr>
        <p:txBody>
          <a:bodyPr wrap="square" rtlCol="0">
            <a:spAutoFit/>
          </a:bodyPr>
          <a:lstStyle/>
          <a:p>
            <a:pPr>
              <a:spcAft>
                <a:spcPts val="400"/>
              </a:spcAft>
            </a:pPr>
            <a:r>
              <a:rPr lang="en-GB" sz="1100" b="1" dirty="0">
                <a:effectLst/>
                <a:ea typeface="Ebrima" panose="02000000000000000000" pitchFamily="2" charset="0"/>
                <a:cs typeface="Ebrima" panose="02000000000000000000" pitchFamily="2" charset="0"/>
              </a:rPr>
              <a:t>Protecting &amp; supporting the environment</a:t>
            </a:r>
            <a:endParaRPr lang="en-GB" sz="1100" dirty="0">
              <a:effectLst/>
              <a:ea typeface="Ebrima" panose="02000000000000000000" pitchFamily="2" charset="0"/>
              <a:cs typeface="Ebrima" panose="02000000000000000000" pitchFamily="2" charset="0"/>
            </a:endParaRPr>
          </a:p>
          <a:p>
            <a:pPr>
              <a:spcAft>
                <a:spcPts val="400"/>
              </a:spcAft>
            </a:pPr>
            <a:r>
              <a:rPr lang="en-GB" sz="1100" b="1" dirty="0">
                <a:effectLst/>
                <a:ea typeface="Ebrima" panose="02000000000000000000" pitchFamily="2" charset="0"/>
                <a:cs typeface="Ebrima" panose="02000000000000000000" pitchFamily="2" charset="0"/>
              </a:rPr>
              <a:t>Waste:</a:t>
            </a:r>
            <a:r>
              <a:rPr lang="en-GB" sz="1100" dirty="0">
                <a:effectLst/>
                <a:ea typeface="Ebrima" panose="02000000000000000000" pitchFamily="2" charset="0"/>
                <a:cs typeface="Ebrima" panose="02000000000000000000" pitchFamily="2" charset="0"/>
              </a:rPr>
              <a:t> There is a lot of waste generated in the hospitality sector and you may not realise that in addition to harming biodiversity, waste is a major contributor to greenhouse gas emissions. You can help to reduce these by following the guidelines given to you about how to properly handle waste at work, particularly when it comes to recycling.  </a:t>
            </a:r>
          </a:p>
          <a:p>
            <a:pPr>
              <a:spcAft>
                <a:spcPts val="400"/>
              </a:spcAft>
            </a:pPr>
            <a:r>
              <a:rPr lang="en-GB" sz="1100" b="1" dirty="0">
                <a:effectLst/>
                <a:ea typeface="Ebrima" panose="02000000000000000000" pitchFamily="2" charset="0"/>
                <a:cs typeface="Ebrima" panose="02000000000000000000" pitchFamily="2" charset="0"/>
              </a:rPr>
              <a:t>Food:</a:t>
            </a:r>
            <a:r>
              <a:rPr lang="en-GB" sz="1100" dirty="0">
                <a:effectLst/>
                <a:ea typeface="Ebrima" panose="02000000000000000000" pitchFamily="2" charset="0"/>
                <a:cs typeface="Ebrima" panose="02000000000000000000" pitchFamily="2" charset="0"/>
              </a:rPr>
              <a:t> Around 30% of all food produced globally is never eaten yet food production produces 30% of all of the world’s greenhouse gas emissions. You can help by following any guidelines you are given about how to prevent food waste. When composting will be made available in our area, then be sure to use it properly as this can reduce the greenhouse emissions from food waste by over 90%.</a:t>
            </a:r>
          </a:p>
          <a:p>
            <a:pPr>
              <a:spcAft>
                <a:spcPts val="400"/>
              </a:spcAft>
            </a:pPr>
            <a:r>
              <a:rPr lang="en-GB" sz="1100" b="1" dirty="0">
                <a:effectLst/>
                <a:ea typeface="Ebrima" panose="02000000000000000000" pitchFamily="2" charset="0"/>
                <a:cs typeface="Ebrima" panose="02000000000000000000" pitchFamily="2" charset="0"/>
              </a:rPr>
              <a:t>Heating &amp; cooling:</a:t>
            </a:r>
            <a:r>
              <a:rPr lang="en-GB" sz="1100" dirty="0">
                <a:effectLst/>
                <a:ea typeface="Ebrima" panose="02000000000000000000" pitchFamily="2" charset="0"/>
                <a:cs typeface="Ebrima" panose="02000000000000000000" pitchFamily="2" charset="0"/>
              </a:rPr>
              <a:t> Whenever we open a door to a space where the temperature is regulated, such as a heated office, air-conditioned guest room, fridge or oven, air from the inside escapes and air from the outside comes inside. This means that equipment like fridges, freezers, ovens and air-conditioners have to work hard to regulate the temperature again and the longer a door or window is left open, the more energy is used to regulate the temperature. You can make a big difference by taking a moment to close doors to any of these spaces.  </a:t>
            </a:r>
          </a:p>
          <a:p>
            <a:pPr>
              <a:spcAft>
                <a:spcPts val="400"/>
              </a:spcAft>
            </a:pPr>
            <a:r>
              <a:rPr lang="en-GB" sz="1100" b="1" dirty="0">
                <a:effectLst/>
                <a:ea typeface="Ebrima" panose="02000000000000000000" pitchFamily="2" charset="0"/>
                <a:cs typeface="Ebrima" panose="02000000000000000000" pitchFamily="2" charset="0"/>
              </a:rPr>
              <a:t>Monitoring room temperatures:</a:t>
            </a:r>
            <a:r>
              <a:rPr lang="en-GB" sz="1100" dirty="0">
                <a:effectLst/>
                <a:ea typeface="Ebrima" panose="02000000000000000000" pitchFamily="2" charset="0"/>
                <a:cs typeface="Ebrima" panose="02000000000000000000" pitchFamily="2" charset="0"/>
              </a:rPr>
              <a:t> You can help to reduce emissions from heating and cooling systems by not adjusting thermostats more than is necessary, turning off fans when they are not needed and remembering to turn the air-conditioning off whenever you have doors or windows open (unless this happens automatically).</a:t>
            </a:r>
          </a:p>
          <a:p>
            <a:pPr>
              <a:spcAft>
                <a:spcPts val="400"/>
              </a:spcAft>
            </a:pPr>
            <a:r>
              <a:rPr lang="en-GB" sz="1100" b="1" dirty="0">
                <a:effectLst/>
                <a:ea typeface="Ebrima" panose="02000000000000000000" pitchFamily="2" charset="0"/>
                <a:cs typeface="Ebrima" panose="02000000000000000000" pitchFamily="2" charset="0"/>
              </a:rPr>
              <a:t>Using equipment efficiently:</a:t>
            </a:r>
            <a:r>
              <a:rPr lang="en-GB" sz="1100" dirty="0">
                <a:effectLst/>
                <a:ea typeface="Ebrima" panose="02000000000000000000" pitchFamily="2" charset="0"/>
                <a:cs typeface="Ebrima" panose="02000000000000000000" pitchFamily="2" charset="0"/>
              </a:rPr>
              <a:t> An important part of reducing emissions and pollution is being sure that appliances and other equipment are operated correctly and are switched off when not in use unless there is a health and safety reason why they need to be kept running.  </a:t>
            </a:r>
          </a:p>
          <a:p>
            <a:pPr>
              <a:spcAft>
                <a:spcPts val="400"/>
              </a:spcAft>
            </a:pPr>
            <a:r>
              <a:rPr lang="en-GB" sz="1100" b="1" dirty="0">
                <a:effectLst/>
                <a:ea typeface="Ebrima" panose="02000000000000000000" pitchFamily="2" charset="0"/>
                <a:cs typeface="Ebrima" panose="02000000000000000000" pitchFamily="2" charset="0"/>
              </a:rPr>
              <a:t>Conserving water:</a:t>
            </a:r>
            <a:r>
              <a:rPr lang="en-GB" sz="1100" dirty="0">
                <a:effectLst/>
                <a:ea typeface="Ebrima" panose="02000000000000000000" pitchFamily="2" charset="0"/>
                <a:cs typeface="Ebrima" panose="02000000000000000000" pitchFamily="2" charset="0"/>
              </a:rPr>
              <a:t> This is a precious resource and there are always greenhouse gas emissions created from the sourcing and disposal of water. You can help by remembering to never leave water running when it is not immediately being used and by making use of any low-flush options on toilets.</a:t>
            </a:r>
          </a:p>
          <a:p>
            <a:pPr>
              <a:spcAft>
                <a:spcPts val="400"/>
              </a:spcAft>
            </a:pPr>
            <a:r>
              <a:rPr lang="en-GB" sz="1100" b="1" dirty="0">
                <a:effectLst/>
                <a:ea typeface="Ebrima" panose="02000000000000000000" pitchFamily="2" charset="0"/>
                <a:cs typeface="Ebrima" panose="02000000000000000000" pitchFamily="2" charset="0"/>
              </a:rPr>
              <a:t>Commuting:</a:t>
            </a:r>
            <a:r>
              <a:rPr lang="en-GB" sz="1100" dirty="0">
                <a:effectLst/>
                <a:ea typeface="Ebrima" panose="02000000000000000000" pitchFamily="2" charset="0"/>
                <a:cs typeface="Ebrima" panose="02000000000000000000" pitchFamily="2" charset="0"/>
              </a:rPr>
              <a:t> If you drive yourself to work, you can help ease congestion, pollution, parking problems and emissions by looking at more efficient options such as ridesharing or using public transport if it is available and safe to do so. </a:t>
            </a:r>
          </a:p>
          <a:p>
            <a:pPr>
              <a:spcAft>
                <a:spcPts val="400"/>
              </a:spcAft>
            </a:pPr>
            <a:r>
              <a:rPr lang="en-GB" sz="1100" b="1" dirty="0">
                <a:effectLst/>
                <a:ea typeface="Ebrima" panose="02000000000000000000" pitchFamily="2" charset="0"/>
                <a:cs typeface="Ebrima" panose="02000000000000000000" pitchFamily="2" charset="0"/>
              </a:rPr>
              <a:t>Protecting natural areas:</a:t>
            </a:r>
            <a:r>
              <a:rPr lang="en-GB" sz="1100" dirty="0">
                <a:effectLst/>
                <a:ea typeface="Ebrima" panose="02000000000000000000" pitchFamily="2" charset="0"/>
                <a:cs typeface="Ebrima" panose="02000000000000000000" pitchFamily="2" charset="0"/>
              </a:rPr>
              <a:t> There could be sensitive or important natural areas in our location, such as rivers, lakes, beaches, reefs, forests, grasslands, sand dunes or wetlands. These areas might contain important ecosystems that help to protect your location from things like fires and floods. They may also help to remove carbon from the atmosphere, support wildlife and, in many cases, support people by providing things like fresh water and food. You can help to protect these areas by following any guidelines given to you about things like how to safely use any chemicals that might cause harm, such as those found in fuels, oils or cleaning products, and how to properly manage waste. When you visit these areas please make sure you follow any rules that are in place to help protect them.</a:t>
            </a:r>
          </a:p>
          <a:p>
            <a:pPr>
              <a:spcAft>
                <a:spcPts val="400"/>
              </a:spcAft>
            </a:pPr>
            <a:r>
              <a:rPr lang="en-GB" sz="1100" b="1" dirty="0">
                <a:effectLst/>
                <a:ea typeface="Ebrima" panose="02000000000000000000" pitchFamily="2" charset="0"/>
                <a:cs typeface="Ebrima" panose="02000000000000000000" pitchFamily="2" charset="0"/>
              </a:rPr>
              <a:t>Protecting wildlife:</a:t>
            </a:r>
            <a:r>
              <a:rPr lang="en-GB" sz="1100" dirty="0">
                <a:effectLst/>
                <a:ea typeface="Ebrima" panose="02000000000000000000" pitchFamily="2" charset="0"/>
                <a:cs typeface="Ebrima" panose="02000000000000000000" pitchFamily="2" charset="0"/>
              </a:rPr>
              <a:t> Even though this can be a fun and unique experience, feeding or petting wildlife, including birds and fish, can be very harmful to them. It can mean they are eating food that is not good for them, are being exposed to viruses and bacteria they cannot cope with or are simply becoming too reliant on or trusting of people.  </a:t>
            </a:r>
          </a:p>
          <a:p>
            <a:pPr>
              <a:spcAft>
                <a:spcPts val="400"/>
              </a:spcAft>
            </a:pPr>
            <a:r>
              <a:rPr lang="en-GB" sz="1100" dirty="0">
                <a:effectLst/>
                <a:ea typeface="Ebrima" panose="02000000000000000000" pitchFamily="2" charset="0"/>
                <a:cs typeface="Ebrima" panose="02000000000000000000" pitchFamily="2" charset="0"/>
              </a:rPr>
              <a:t> </a:t>
            </a:r>
          </a:p>
          <a:p>
            <a:pPr>
              <a:spcAft>
                <a:spcPts val="400"/>
              </a:spcAft>
            </a:pPr>
            <a:r>
              <a:rPr lang="en-GB" sz="1100" dirty="0">
                <a:effectLst/>
                <a:ea typeface="Ebrima" panose="02000000000000000000" pitchFamily="2" charset="0"/>
                <a:cs typeface="Ebrima" panose="02000000000000000000" pitchFamily="2" charset="0"/>
              </a:rPr>
              <a:t> </a:t>
            </a:r>
          </a:p>
          <a:p>
            <a:pPr>
              <a:spcAft>
                <a:spcPts val="400"/>
              </a:spcAft>
            </a:pPr>
            <a:r>
              <a:rPr lang="en-GB" sz="1100" dirty="0">
                <a:effectLst/>
                <a:ea typeface="Ebrima" panose="02000000000000000000" pitchFamily="2" charset="0"/>
                <a:cs typeface="Ebrima" panose="02000000000000000000" pitchFamily="2" charset="0"/>
              </a:rPr>
              <a:t> </a:t>
            </a:r>
          </a:p>
          <a:p>
            <a:pPr>
              <a:spcAft>
                <a:spcPts val="400"/>
              </a:spcAft>
            </a:pPr>
            <a:r>
              <a:rPr lang="en-GB" sz="1100" dirty="0">
                <a:effectLst/>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307494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HOTEL COMMITMENTS </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p:cNvSpPr txBox="1"/>
          <p:nvPr/>
        </p:nvSpPr>
        <p:spPr>
          <a:xfrm>
            <a:off x="4204531" y="162370"/>
            <a:ext cx="7443387" cy="6463308"/>
          </a:xfrm>
          <a:prstGeom prst="rect">
            <a:avLst/>
          </a:prstGeom>
          <a:noFill/>
        </p:spPr>
        <p:txBody>
          <a:bodyPr wrap="square" rtlCol="0">
            <a:spAutoFit/>
          </a:bodyPr>
          <a:lstStyle/>
          <a:p>
            <a:r>
              <a:rPr lang="en-GB" b="1" dirty="0"/>
              <a:t>We are committed to the following:</a:t>
            </a:r>
            <a:endParaRPr lang="en-GB" dirty="0"/>
          </a:p>
          <a:p>
            <a:pPr marL="285750" indent="-285750">
              <a:buFont typeface="Arial" panose="020B0604020202020204" pitchFamily="34" charset="0"/>
              <a:buChar char="•"/>
            </a:pPr>
            <a:r>
              <a:rPr lang="en-GB" dirty="0"/>
              <a:t>Conserving water and energy</a:t>
            </a:r>
          </a:p>
          <a:p>
            <a:pPr marL="285750" indent="-285750">
              <a:buFont typeface="Arial" panose="020B0604020202020204" pitchFamily="34" charset="0"/>
              <a:buChar char="•"/>
            </a:pPr>
            <a:r>
              <a:rPr lang="en-GB" dirty="0"/>
              <a:t>Implementing effective waste management practices</a:t>
            </a:r>
          </a:p>
          <a:p>
            <a:pPr marL="285750" indent="-285750">
              <a:buFont typeface="Arial" panose="020B0604020202020204" pitchFamily="34" charset="0"/>
              <a:buChar char="•"/>
            </a:pPr>
            <a:r>
              <a:rPr lang="en-GB" dirty="0"/>
              <a:t>Ensuring the responsible use of chemicals</a:t>
            </a:r>
          </a:p>
          <a:p>
            <a:pPr marL="285750" indent="-285750">
              <a:buFont typeface="Arial" panose="020B0604020202020204" pitchFamily="34" charset="0"/>
              <a:buChar char="•"/>
            </a:pPr>
            <a:r>
              <a:rPr lang="en-GB" dirty="0"/>
              <a:t>Complying with all applicable legislation</a:t>
            </a:r>
          </a:p>
          <a:p>
            <a:pPr marL="285750" indent="-285750">
              <a:buFont typeface="Arial" panose="020B0604020202020204" pitchFamily="34" charset="0"/>
              <a:buChar char="•"/>
            </a:pPr>
            <a:r>
              <a:rPr lang="en-GB" dirty="0"/>
              <a:t>Preventing pollution</a:t>
            </a:r>
          </a:p>
          <a:p>
            <a:pPr marL="285750" indent="-285750">
              <a:buFont typeface="Arial" panose="020B0604020202020204" pitchFamily="34" charset="0"/>
              <a:buChar char="•"/>
            </a:pPr>
            <a:r>
              <a:rPr lang="en-GB" dirty="0"/>
              <a:t>Supporting and protecting biodiversity</a:t>
            </a:r>
          </a:p>
          <a:p>
            <a:pPr marL="285750" indent="-285750">
              <a:buFont typeface="Arial" panose="020B0604020202020204" pitchFamily="34" charset="0"/>
              <a:buChar char="•"/>
            </a:pPr>
            <a:r>
              <a:rPr lang="en-GB" dirty="0"/>
              <a:t>Upholding and respecting all human rights</a:t>
            </a:r>
          </a:p>
          <a:p>
            <a:pPr marL="285750" indent="-285750">
              <a:buFont typeface="Arial" panose="020B0604020202020204" pitchFamily="34" charset="0"/>
              <a:buChar char="•"/>
            </a:pPr>
            <a:r>
              <a:rPr lang="en-GB" dirty="0"/>
              <a:t>Striving for continuous improvement</a:t>
            </a:r>
          </a:p>
          <a:p>
            <a:pPr marL="285750" indent="-285750">
              <a:buFont typeface="Arial" panose="020B0604020202020204" pitchFamily="34" charset="0"/>
              <a:buChar char="•"/>
            </a:pPr>
            <a:r>
              <a:rPr lang="en-GB" dirty="0"/>
              <a:t>Maintaining high standards of food hygiene, health, and safety</a:t>
            </a:r>
          </a:p>
          <a:p>
            <a:pPr marL="285750" indent="-285750">
              <a:buFont typeface="Arial" panose="020B0604020202020204" pitchFamily="34" charset="0"/>
              <a:buChar char="•"/>
            </a:pPr>
            <a:r>
              <a:rPr lang="en-GB" dirty="0"/>
              <a:t>Encouraging partners, guests, staff, and suppliers to participate in sustainability initiatives</a:t>
            </a:r>
          </a:p>
          <a:p>
            <a:pPr marL="285750" indent="-285750">
              <a:buFont typeface="Arial" panose="020B0604020202020204" pitchFamily="34" charset="0"/>
              <a:buChar char="•"/>
            </a:pPr>
            <a:r>
              <a:rPr lang="en-GB" dirty="0"/>
              <a:t>Actively seeking feedback from guests and employees</a:t>
            </a:r>
          </a:p>
          <a:p>
            <a:endParaRPr lang="en-GB" dirty="0"/>
          </a:p>
          <a:p>
            <a:r>
              <a:rPr lang="en-GB" b="1" dirty="0"/>
              <a:t>Commitments to the Circular Economy:</a:t>
            </a:r>
            <a:endParaRPr lang="en-GB" dirty="0"/>
          </a:p>
          <a:p>
            <a:pPr marL="285750" indent="-285750">
              <a:buFont typeface="Arial" panose="020B0604020202020204" pitchFamily="34" charset="0"/>
              <a:buChar char="•"/>
            </a:pPr>
            <a:r>
              <a:rPr lang="en-GB" dirty="0"/>
              <a:t>Minimizing the use of raw materials through the reuse and recycling of resources</a:t>
            </a:r>
          </a:p>
          <a:p>
            <a:pPr marL="285750" indent="-285750">
              <a:buFont typeface="Arial" panose="020B0604020202020204" pitchFamily="34" charset="0"/>
              <a:buChar char="•"/>
            </a:pPr>
            <a:r>
              <a:rPr lang="en-GB" dirty="0"/>
              <a:t>Promoting the design and purchase of products with durability and repairability in mind</a:t>
            </a:r>
          </a:p>
          <a:p>
            <a:pPr marL="285750" indent="-285750">
              <a:buFont typeface="Arial" panose="020B0604020202020204" pitchFamily="34" charset="0"/>
              <a:buChar char="•"/>
            </a:pPr>
            <a:r>
              <a:rPr lang="en-GB" dirty="0"/>
              <a:t>Collaborating with local suppliers to strengthen sustainable supply chains</a:t>
            </a:r>
          </a:p>
          <a:p>
            <a:pPr marL="285750" indent="-285750">
              <a:buFont typeface="Arial" panose="020B0604020202020204" pitchFamily="34" charset="0"/>
              <a:buChar char="•"/>
            </a:pPr>
            <a:r>
              <a:rPr lang="en-GB" dirty="0"/>
              <a:t>Investing in innovative solutions that extend product lifecycles and reduce waste</a:t>
            </a:r>
          </a:p>
          <a:p>
            <a:pPr marL="285750" indent="-285750">
              <a:buFontTx/>
              <a:buChar cha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GB" altLang="en-US" sz="3400" dirty="0">
                <a:solidFill>
                  <a:srgbClr val="FFFFFF"/>
                </a:solidFill>
              </a:rPr>
              <a:t>ELECTRICITY </a:t>
            </a:r>
            <a:r>
              <a:rPr lang="en-US" sz="3400" dirty="0">
                <a:solidFill>
                  <a:srgbClr val="FFFFFF"/>
                </a:solidFill>
              </a:rPr>
              <a:t>CONSUMPTION </a:t>
            </a:r>
          </a:p>
        </p:txBody>
      </p:sp>
      <p:sp>
        <p:nvSpPr>
          <p:cNvPr id="19" name="Subtitle 2"/>
          <p:cNvSpPr txBox="1"/>
          <p:nvPr/>
        </p:nvSpPr>
        <p:spPr>
          <a:xfrm>
            <a:off x="4400087" y="3264493"/>
            <a:ext cx="7296150" cy="3281586"/>
          </a:xfrm>
          <a:prstGeom prst="rect">
            <a:avLst/>
          </a:prstGeom>
        </p:spPr>
        <p:txBody>
          <a:bodyPr vert="horz" lIns="91440" tIns="45720" rIns="91440" bIns="45720" rtlCol="0" anchor="ctr">
            <a:normAutofit fontScale="87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solidFill>
                  <a:schemeClr val="accent1">
                    <a:lumMod val="50000"/>
                  </a:schemeClr>
                </a:solidFill>
              </a:rPr>
              <a:t>In 2023, the hotel aimed to limit electricity consumption to 16.37 kWh per person per day (</a:t>
            </a:r>
            <a:r>
              <a:rPr lang="en-GB" sz="1600" dirty="0" err="1">
                <a:solidFill>
                  <a:schemeClr val="accent1">
                    <a:lumMod val="50000"/>
                  </a:schemeClr>
                </a:solidFill>
              </a:rPr>
              <a:t>pppd</a:t>
            </a:r>
            <a:r>
              <a:rPr lang="en-GB" sz="1600" dirty="0">
                <a:solidFill>
                  <a:schemeClr val="accent1">
                    <a:lumMod val="50000"/>
                  </a:schemeClr>
                </a:solidFill>
              </a:rPr>
              <a:t>), but achieved a slightly higher figure of 16.43 kWh/</a:t>
            </a:r>
            <a:r>
              <a:rPr lang="en-GB" sz="1600" dirty="0" err="1">
                <a:solidFill>
                  <a:schemeClr val="accent1">
                    <a:lumMod val="50000"/>
                  </a:schemeClr>
                </a:solidFill>
              </a:rPr>
              <a:t>pppd</a:t>
            </a:r>
            <a:r>
              <a:rPr lang="en-GB" sz="1600" dirty="0">
                <a:solidFill>
                  <a:schemeClr val="accent1">
                    <a:lumMod val="50000"/>
                  </a:schemeClr>
                </a:solidFill>
              </a:rPr>
              <a:t>. This minimal deviation (+0.06 kWh/</a:t>
            </a:r>
            <a:r>
              <a:rPr lang="en-GB" sz="1600" dirty="0" err="1">
                <a:solidFill>
                  <a:schemeClr val="accent1">
                    <a:lumMod val="50000"/>
                  </a:schemeClr>
                </a:solidFill>
              </a:rPr>
              <a:t>pppd</a:t>
            </a:r>
            <a:r>
              <a:rPr lang="en-GB" sz="1600" dirty="0">
                <a:solidFill>
                  <a:schemeClr val="accent1">
                    <a:lumMod val="50000"/>
                  </a:schemeClr>
                </a:solidFill>
              </a:rPr>
              <a:t>) indicates strong performance, especially considering fluctuations in occupancy and the operational demands typical of a luxury property.</a:t>
            </a:r>
          </a:p>
          <a:p>
            <a:pPr algn="just"/>
            <a:r>
              <a:rPr lang="en-GB" sz="1600" dirty="0">
                <a:solidFill>
                  <a:schemeClr val="accent1">
                    <a:lumMod val="50000"/>
                  </a:schemeClr>
                </a:solidFill>
              </a:rPr>
              <a:t>For 2024, the target was set higher, at 19 kWh/</a:t>
            </a:r>
            <a:r>
              <a:rPr lang="en-GB" sz="1600" dirty="0" err="1">
                <a:solidFill>
                  <a:schemeClr val="accent1">
                    <a:lumMod val="50000"/>
                  </a:schemeClr>
                </a:solidFill>
              </a:rPr>
              <a:t>pppd</a:t>
            </a:r>
            <a:r>
              <a:rPr lang="en-GB" sz="1600" dirty="0">
                <a:solidFill>
                  <a:schemeClr val="accent1">
                    <a:lumMod val="50000"/>
                  </a:schemeClr>
                </a:solidFill>
              </a:rPr>
              <a:t>, taking into account the expected increase in demand due to the expansion of provided services — such as the in-house laundry facility — as well as the larger number of guests. Nevertheless, the hotel exceeded expectations, achieving 18.35 kWh/</a:t>
            </a:r>
            <a:r>
              <a:rPr lang="en-GB" sz="1600" dirty="0" err="1">
                <a:solidFill>
                  <a:schemeClr val="accent1">
                    <a:lumMod val="50000"/>
                  </a:schemeClr>
                </a:solidFill>
              </a:rPr>
              <a:t>pppd</a:t>
            </a:r>
            <a:r>
              <a:rPr lang="en-GB" sz="1600" dirty="0">
                <a:solidFill>
                  <a:schemeClr val="accent1">
                    <a:lumMod val="50000"/>
                  </a:schemeClr>
                </a:solidFill>
              </a:rPr>
              <a:t>. This result demonstrates the effectiveness of the energy-saving measures implemented, such as the optimization of HVAC systems, the use of LED lighting, and guest awareness programs.</a:t>
            </a:r>
          </a:p>
          <a:p>
            <a:pPr algn="just"/>
            <a:r>
              <a:rPr lang="en-GB" sz="1600" dirty="0">
                <a:solidFill>
                  <a:schemeClr val="accent1">
                    <a:lumMod val="50000"/>
                  </a:schemeClr>
                </a:solidFill>
              </a:rPr>
              <a:t>Looking ahead, the target for 2025 remains at 19 kWh/</a:t>
            </a:r>
            <a:r>
              <a:rPr lang="en-GB" sz="1600" dirty="0" err="1">
                <a:solidFill>
                  <a:schemeClr val="accent1">
                    <a:lumMod val="50000"/>
                  </a:schemeClr>
                </a:solidFill>
              </a:rPr>
              <a:t>pppd</a:t>
            </a:r>
            <a:r>
              <a:rPr lang="en-GB" sz="1600" dirty="0">
                <a:solidFill>
                  <a:schemeClr val="accent1">
                    <a:lumMod val="50000"/>
                  </a:schemeClr>
                </a:solidFill>
              </a:rPr>
              <a:t>, which represents a realistic benchmark, given the potential increase in guests or additional amenities and services, while maintaining a commitment to sustainability.</a:t>
            </a:r>
          </a:p>
          <a:p>
            <a:pPr algn="just"/>
            <a:r>
              <a:rPr lang="en-GB" sz="1600" dirty="0">
                <a:solidFill>
                  <a:schemeClr val="accent1">
                    <a:lumMod val="50000"/>
                  </a:schemeClr>
                </a:solidFill>
              </a:rPr>
              <a:t>Keeping consumption close to or below the target will likely depend on the continuous upgrading of energy efficiency and the staff’s commitment to energy management practices</a:t>
            </a:r>
          </a:p>
        </p:txBody>
      </p:sp>
      <p:sp>
        <p:nvSpPr>
          <p:cNvPr id="5" name="TextBox 4">
            <a:extLst>
              <a:ext uri="{FF2B5EF4-FFF2-40B4-BE49-F238E27FC236}">
                <a16:creationId xmlns:a16="http://schemas.microsoft.com/office/drawing/2014/main" id="{03DF2223-708E-00A9-EE74-2E92D668661F}"/>
              </a:ext>
            </a:extLst>
          </p:cNvPr>
          <p:cNvSpPr txBox="1"/>
          <p:nvPr/>
        </p:nvSpPr>
        <p:spPr>
          <a:xfrm>
            <a:off x="6768268" y="2039039"/>
            <a:ext cx="1281869" cy="307777"/>
          </a:xfrm>
          <a:prstGeom prst="rect">
            <a:avLst/>
          </a:prstGeom>
          <a:noFill/>
        </p:spPr>
        <p:txBody>
          <a:bodyPr wrap="square" rtlCol="0">
            <a:spAutoFit/>
          </a:bodyPr>
          <a:lstStyle/>
          <a:p>
            <a:r>
              <a:rPr lang="en-GB" sz="1400" b="1" dirty="0">
                <a:solidFill>
                  <a:schemeClr val="bg1">
                    <a:lumMod val="95000"/>
                  </a:schemeClr>
                </a:solidFill>
              </a:rPr>
              <a:t>TARGET 2023</a:t>
            </a:r>
          </a:p>
        </p:txBody>
      </p:sp>
      <p:sp>
        <p:nvSpPr>
          <p:cNvPr id="7" name="TextBox 6">
            <a:extLst>
              <a:ext uri="{FF2B5EF4-FFF2-40B4-BE49-F238E27FC236}">
                <a16:creationId xmlns:a16="http://schemas.microsoft.com/office/drawing/2014/main" id="{FE8A47D1-A995-CA0E-D1FB-AE35E03D603F}"/>
              </a:ext>
            </a:extLst>
          </p:cNvPr>
          <p:cNvSpPr txBox="1"/>
          <p:nvPr/>
        </p:nvSpPr>
        <p:spPr>
          <a:xfrm>
            <a:off x="9792055" y="2039038"/>
            <a:ext cx="1281869" cy="307777"/>
          </a:xfrm>
          <a:prstGeom prst="rect">
            <a:avLst/>
          </a:prstGeom>
          <a:noFill/>
        </p:spPr>
        <p:txBody>
          <a:bodyPr wrap="square" rtlCol="0">
            <a:spAutoFit/>
          </a:bodyPr>
          <a:lstStyle/>
          <a:p>
            <a:r>
              <a:rPr lang="en-GB" sz="1400" b="1" dirty="0">
                <a:solidFill>
                  <a:schemeClr val="bg1">
                    <a:lumMod val="95000"/>
                  </a:schemeClr>
                </a:solidFill>
              </a:rPr>
              <a:t>TARGET 2024</a:t>
            </a:r>
          </a:p>
        </p:txBody>
      </p:sp>
      <p:sp>
        <p:nvSpPr>
          <p:cNvPr id="9" name="TextBox 8">
            <a:extLst>
              <a:ext uri="{FF2B5EF4-FFF2-40B4-BE49-F238E27FC236}">
                <a16:creationId xmlns:a16="http://schemas.microsoft.com/office/drawing/2014/main" id="{34170C5E-C261-503C-64DF-BF410A743121}"/>
              </a:ext>
            </a:extLst>
          </p:cNvPr>
          <p:cNvSpPr txBox="1"/>
          <p:nvPr/>
        </p:nvSpPr>
        <p:spPr>
          <a:xfrm>
            <a:off x="5236715" y="2044241"/>
            <a:ext cx="1281869" cy="307777"/>
          </a:xfrm>
          <a:prstGeom prst="rect">
            <a:avLst/>
          </a:prstGeom>
          <a:noFill/>
        </p:spPr>
        <p:txBody>
          <a:bodyPr wrap="square" rtlCol="0">
            <a:spAutoFit/>
          </a:bodyPr>
          <a:lstStyle/>
          <a:p>
            <a:r>
              <a:rPr lang="en-GB" sz="1400" b="1" dirty="0">
                <a:solidFill>
                  <a:schemeClr val="bg1">
                    <a:lumMod val="95000"/>
                  </a:schemeClr>
                </a:solidFill>
              </a:rPr>
              <a:t>ACTUAL 2022</a:t>
            </a:r>
          </a:p>
        </p:txBody>
      </p:sp>
      <p:sp>
        <p:nvSpPr>
          <p:cNvPr id="11" name="TextBox 10">
            <a:extLst>
              <a:ext uri="{FF2B5EF4-FFF2-40B4-BE49-F238E27FC236}">
                <a16:creationId xmlns:a16="http://schemas.microsoft.com/office/drawing/2014/main" id="{8D3C2847-5934-C279-CE61-E40414A7852D}"/>
              </a:ext>
            </a:extLst>
          </p:cNvPr>
          <p:cNvSpPr txBox="1"/>
          <p:nvPr/>
        </p:nvSpPr>
        <p:spPr>
          <a:xfrm>
            <a:off x="8255970" y="2052786"/>
            <a:ext cx="1281869" cy="307777"/>
          </a:xfrm>
          <a:prstGeom prst="rect">
            <a:avLst/>
          </a:prstGeom>
          <a:noFill/>
        </p:spPr>
        <p:txBody>
          <a:bodyPr wrap="square" rtlCol="0">
            <a:spAutoFit/>
          </a:bodyPr>
          <a:lstStyle/>
          <a:p>
            <a:r>
              <a:rPr lang="en-GB" sz="1400" b="1" dirty="0">
                <a:solidFill>
                  <a:schemeClr val="bg1">
                    <a:lumMod val="95000"/>
                  </a:schemeClr>
                </a:solidFill>
              </a:rPr>
              <a:t>ACTUAL 2023</a:t>
            </a:r>
          </a:p>
        </p:txBody>
      </p:sp>
      <p:pic>
        <p:nvPicPr>
          <p:cNvPr id="6" name="Picture 5">
            <a:extLst>
              <a:ext uri="{FF2B5EF4-FFF2-40B4-BE49-F238E27FC236}">
                <a16:creationId xmlns:a16="http://schemas.microsoft.com/office/drawing/2014/main" id="{6F6E87CD-EDC4-439D-AF2D-830C55CA3AD0}"/>
              </a:ext>
            </a:extLst>
          </p:cNvPr>
          <p:cNvPicPr>
            <a:picLocks noChangeAspect="1"/>
          </p:cNvPicPr>
          <p:nvPr/>
        </p:nvPicPr>
        <p:blipFill>
          <a:blip r:embed="rId3"/>
          <a:stretch>
            <a:fillRect/>
          </a:stretch>
        </p:blipFill>
        <p:spPr>
          <a:xfrm>
            <a:off x="4368782" y="807782"/>
            <a:ext cx="7595227" cy="26110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400" dirty="0">
                <a:solidFill>
                  <a:srgbClr val="FFFFFF"/>
                </a:solidFill>
              </a:rPr>
              <a:t>WATER CONSUMPTION </a:t>
            </a:r>
          </a:p>
        </p:txBody>
      </p:sp>
      <p:sp>
        <p:nvSpPr>
          <p:cNvPr id="19" name="Subtitle 2"/>
          <p:cNvSpPr txBox="1"/>
          <p:nvPr/>
        </p:nvSpPr>
        <p:spPr>
          <a:xfrm>
            <a:off x="4731211" y="4084889"/>
            <a:ext cx="7207263" cy="249660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400" dirty="0">
                <a:solidFill>
                  <a:schemeClr val="accent1">
                    <a:lumMod val="50000"/>
                  </a:schemeClr>
                </a:solidFill>
              </a:rPr>
              <a:t>Despite maintaining water consumption at satisfactory levels in 2023, a slight increase (+0.02 m³/</a:t>
            </a:r>
            <a:r>
              <a:rPr lang="en-GB" sz="1400" dirty="0" err="1">
                <a:solidFill>
                  <a:schemeClr val="accent1">
                    <a:lumMod val="50000"/>
                  </a:schemeClr>
                </a:solidFill>
              </a:rPr>
              <a:t>pppd</a:t>
            </a:r>
            <a:r>
              <a:rPr lang="en-GB" sz="1400" dirty="0">
                <a:solidFill>
                  <a:schemeClr val="accent1">
                    <a:lumMod val="50000"/>
                  </a:schemeClr>
                </a:solidFill>
              </a:rPr>
              <a:t>) was recorded in 2024 compared to the established target. This variation is mainly attributed to higher occupancy rates and an increased number of visitors, as luxury properties typically host guests with greater demands for water-intensive services such as spa facilities and more frequent pool cleaning. Additionally, recent expansions and upgrades of the facilities — including the creation of new suites and the enlargement of dining areas — also contributed to the increase, as they require additional water resources.</a:t>
            </a:r>
          </a:p>
          <a:p>
            <a:pPr algn="just"/>
            <a:r>
              <a:rPr lang="en-GB" sz="1400" dirty="0">
                <a:solidFill>
                  <a:schemeClr val="accent1">
                    <a:lumMod val="50000"/>
                  </a:schemeClr>
                </a:solidFill>
              </a:rPr>
              <a:t>For 2025, the water consumption target will remain unchanged. Despite the small increase in 2024, the hotel plans to implement additional sustainable management measures, such as:</a:t>
            </a:r>
          </a:p>
          <a:p>
            <a:pPr lvl="1" algn="just"/>
            <a:r>
              <a:rPr lang="en-GB" sz="1000" dirty="0">
                <a:solidFill>
                  <a:schemeClr val="accent1">
                    <a:lumMod val="50000"/>
                  </a:schemeClr>
                </a:solidFill>
              </a:rPr>
              <a:t>Installation of sub-meters in kitchens and laundries for more accurate monitoring and control.</a:t>
            </a:r>
          </a:p>
          <a:p>
            <a:pPr lvl="1" algn="just"/>
            <a:r>
              <a:rPr lang="en-GB" sz="1000" dirty="0">
                <a:solidFill>
                  <a:schemeClr val="accent1">
                    <a:lumMod val="50000"/>
                  </a:schemeClr>
                </a:solidFill>
              </a:rPr>
              <a:t>Use of water storage tanks for irrigation during the winter months, to minimize waste.</a:t>
            </a:r>
          </a:p>
          <a:p>
            <a:pPr algn="just"/>
            <a:r>
              <a:rPr lang="en-GB" sz="1400" dirty="0">
                <a:solidFill>
                  <a:schemeClr val="accent1">
                    <a:lumMod val="50000"/>
                  </a:schemeClr>
                </a:solidFill>
              </a:rPr>
              <a:t>Through these interventions, the aim is to reduce consumption and maintain performance within the set targets, while further strengthening the hotel’s commitment to sustainable development.</a:t>
            </a:r>
          </a:p>
          <a:p>
            <a:pPr marL="342900" algn="just"/>
            <a:endParaRPr lang="en-US" sz="1600" dirty="0">
              <a:solidFill>
                <a:schemeClr val="accent1">
                  <a:lumMod val="50000"/>
                </a:schemeClr>
              </a:solidFill>
            </a:endParaRPr>
          </a:p>
          <a:p>
            <a:pPr marL="342900" algn="just"/>
            <a:endParaRPr lang="en-US" sz="1600" dirty="0">
              <a:solidFill>
                <a:schemeClr val="accent1">
                  <a:lumMod val="50000"/>
                </a:schemeClr>
              </a:solidFill>
            </a:endParaRPr>
          </a:p>
          <a:p>
            <a:pPr marL="114300" indent="0" algn="just">
              <a:buNone/>
            </a:pPr>
            <a:endParaRPr lang="en-US" sz="1600" dirty="0">
              <a:solidFill>
                <a:schemeClr val="accent1">
                  <a:lumMod val="50000"/>
                </a:schemeClr>
              </a:solidFill>
            </a:endParaRPr>
          </a:p>
        </p:txBody>
      </p:sp>
      <p:pic>
        <p:nvPicPr>
          <p:cNvPr id="3" name="Picture 2">
            <a:extLst>
              <a:ext uri="{FF2B5EF4-FFF2-40B4-BE49-F238E27FC236}">
                <a16:creationId xmlns:a16="http://schemas.microsoft.com/office/drawing/2014/main" id="{99695290-FD43-8BD7-4910-037A5954DC0E}"/>
              </a:ext>
            </a:extLst>
          </p:cNvPr>
          <p:cNvPicPr>
            <a:picLocks noChangeAspect="1"/>
          </p:cNvPicPr>
          <p:nvPr/>
        </p:nvPicPr>
        <p:blipFill>
          <a:blip r:embed="rId3"/>
          <a:stretch>
            <a:fillRect/>
          </a:stretch>
        </p:blipFill>
        <p:spPr>
          <a:xfrm>
            <a:off x="4684051" y="586855"/>
            <a:ext cx="7041227" cy="22349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GB" altLang="en-US" sz="3400" dirty="0">
                <a:solidFill>
                  <a:srgbClr val="FFFFFF"/>
                </a:solidFill>
              </a:rPr>
              <a:t>PETROL</a:t>
            </a:r>
            <a:br>
              <a:rPr lang="en-GB" altLang="en-US" sz="3400" dirty="0">
                <a:solidFill>
                  <a:srgbClr val="FFFFFF"/>
                </a:solidFill>
              </a:rPr>
            </a:br>
            <a:r>
              <a:rPr lang="en-US" sz="3400" dirty="0">
                <a:solidFill>
                  <a:srgbClr val="FFFFFF"/>
                </a:solidFill>
              </a:rPr>
              <a:t>CONSUMPTION </a:t>
            </a:r>
          </a:p>
        </p:txBody>
      </p:sp>
      <p:sp>
        <p:nvSpPr>
          <p:cNvPr id="19" name="Subtitle 2"/>
          <p:cNvSpPr txBox="1"/>
          <p:nvPr/>
        </p:nvSpPr>
        <p:spPr>
          <a:xfrm>
            <a:off x="4399144" y="4356015"/>
            <a:ext cx="7496602" cy="17896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lgn="just"/>
            <a:endParaRPr lang="en-US" sz="300" dirty="0">
              <a:solidFill>
                <a:schemeClr val="accent1">
                  <a:lumMod val="50000"/>
                </a:schemeClr>
              </a:solidFill>
            </a:endParaRPr>
          </a:p>
          <a:p>
            <a:pPr marL="342900" algn="just"/>
            <a:endParaRPr lang="en-US" sz="300" dirty="0">
              <a:solidFill>
                <a:schemeClr val="accent1">
                  <a:lumMod val="50000"/>
                </a:schemeClr>
              </a:solidFill>
            </a:endParaRPr>
          </a:p>
          <a:p>
            <a:pPr algn="just"/>
            <a:r>
              <a:rPr lang="en-GB" sz="1400" dirty="0">
                <a:solidFill>
                  <a:schemeClr val="accent1">
                    <a:lumMod val="50000"/>
                  </a:schemeClr>
                </a:solidFill>
              </a:rPr>
              <a:t>Despite maintaining fuel consumption at satisfactory levels in 2023, a slight increase (+0.5 kWh/</a:t>
            </a:r>
            <a:r>
              <a:rPr lang="en-GB" sz="1400" dirty="0" err="1">
                <a:solidFill>
                  <a:schemeClr val="accent1">
                    <a:lumMod val="50000"/>
                  </a:schemeClr>
                </a:solidFill>
              </a:rPr>
              <a:t>pppd</a:t>
            </a:r>
            <a:r>
              <a:rPr lang="en-GB" sz="1400" dirty="0">
                <a:solidFill>
                  <a:schemeClr val="accent1">
                    <a:lumMod val="50000"/>
                  </a:schemeClr>
                </a:solidFill>
              </a:rPr>
              <a:t>) was recorded in 2024 compared to the set target. This rise is mainly attributed to lower temperatures during the year, which led to greater heating and hot water production needs. In addition, consumption was further increased due to the expansion of the hotel’s services, as the laundry facility now operates entirely in-house, resulting in a significantly higher overall energy demand.</a:t>
            </a:r>
          </a:p>
          <a:p>
            <a:pPr algn="just"/>
            <a:r>
              <a:rPr lang="en-GB" sz="1400" dirty="0">
                <a:solidFill>
                  <a:schemeClr val="accent1">
                    <a:lumMod val="50000"/>
                  </a:schemeClr>
                </a:solidFill>
              </a:rPr>
              <a:t>For 2025, the fuel consumption target will remain unchanged. Despite the minor deviation in 2024, the hotel continues to focus on improving energy efficiency and strengthening its environmental responsibility. In this context, initiatives being implemented include:</a:t>
            </a:r>
          </a:p>
          <a:p>
            <a:pPr lvl="1" algn="just"/>
            <a:r>
              <a:rPr lang="en-GB" sz="1000" dirty="0">
                <a:solidFill>
                  <a:schemeClr val="accent1">
                    <a:lumMod val="50000"/>
                  </a:schemeClr>
                </a:solidFill>
              </a:rPr>
              <a:t>Evaluation and exploration of more sustainable and environmentally friendly technologies for the existing boilers.</a:t>
            </a:r>
          </a:p>
          <a:p>
            <a:pPr lvl="1" algn="just"/>
            <a:r>
              <a:rPr lang="en-GB" sz="1000" dirty="0">
                <a:solidFill>
                  <a:schemeClr val="accent1">
                    <a:lumMod val="50000"/>
                  </a:schemeClr>
                </a:solidFill>
              </a:rPr>
              <a:t>Systematic monitoring and analysis of consumption, in order to promptly identify energy-saving opportunities.</a:t>
            </a:r>
          </a:p>
          <a:p>
            <a:pPr algn="just"/>
            <a:r>
              <a:rPr lang="en-GB" sz="1400" dirty="0">
                <a:solidFill>
                  <a:schemeClr val="accent1">
                    <a:lumMod val="50000"/>
                  </a:schemeClr>
                </a:solidFill>
              </a:rPr>
              <a:t>Through these actions, the hotel aims to stabilize or even reduce fuel consumption, while ensuring the continuous improvement of its environmental performance.</a:t>
            </a:r>
          </a:p>
          <a:p>
            <a:pPr marL="342900" algn="just"/>
            <a:endParaRPr lang="en-US" sz="300" dirty="0">
              <a:solidFill>
                <a:schemeClr val="accent1">
                  <a:lumMod val="50000"/>
                </a:schemeClr>
              </a:solidFill>
            </a:endParaRPr>
          </a:p>
          <a:p>
            <a:pPr marL="342900" algn="just"/>
            <a:endParaRPr lang="en-US" sz="300" dirty="0">
              <a:solidFill>
                <a:schemeClr val="accent1">
                  <a:lumMod val="50000"/>
                </a:schemeClr>
              </a:solidFill>
            </a:endParaRPr>
          </a:p>
          <a:p>
            <a:pPr marL="342900" algn="just"/>
            <a:endParaRPr lang="en-US" sz="300" dirty="0">
              <a:solidFill>
                <a:schemeClr val="accent1">
                  <a:lumMod val="50000"/>
                </a:schemeClr>
              </a:solidFill>
            </a:endParaRPr>
          </a:p>
          <a:p>
            <a:pPr marL="114300" indent="0" algn="just">
              <a:buNone/>
            </a:pPr>
            <a:endParaRPr lang="en-US" sz="300" dirty="0">
              <a:solidFill>
                <a:schemeClr val="accent1">
                  <a:lumMod val="50000"/>
                </a:schemeClr>
              </a:solidFill>
            </a:endParaRPr>
          </a:p>
        </p:txBody>
      </p:sp>
      <p:pic>
        <p:nvPicPr>
          <p:cNvPr id="3" name="Picture 2">
            <a:extLst>
              <a:ext uri="{FF2B5EF4-FFF2-40B4-BE49-F238E27FC236}">
                <a16:creationId xmlns:a16="http://schemas.microsoft.com/office/drawing/2014/main" id="{600FA5B4-F23D-E710-8A86-1D4F6C3C219A}"/>
              </a:ext>
            </a:extLst>
          </p:cNvPr>
          <p:cNvPicPr>
            <a:picLocks noChangeAspect="1"/>
          </p:cNvPicPr>
          <p:nvPr/>
        </p:nvPicPr>
        <p:blipFill>
          <a:blip r:embed="rId3"/>
          <a:stretch>
            <a:fillRect/>
          </a:stretch>
        </p:blipFill>
        <p:spPr>
          <a:xfrm>
            <a:off x="4358176" y="743666"/>
            <a:ext cx="7652701" cy="25019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GB" altLang="en-US" sz="3400" dirty="0">
                <a:solidFill>
                  <a:srgbClr val="FFFFFF"/>
                </a:solidFill>
              </a:rPr>
              <a:t>LPG</a:t>
            </a:r>
            <a:br>
              <a:rPr lang="en-GB" altLang="en-US" sz="3400" dirty="0">
                <a:solidFill>
                  <a:srgbClr val="FFFFFF"/>
                </a:solidFill>
              </a:rPr>
            </a:br>
            <a:r>
              <a:rPr lang="en-US" sz="3400" dirty="0">
                <a:solidFill>
                  <a:srgbClr val="FFFFFF"/>
                </a:solidFill>
              </a:rPr>
              <a:t>CONSUMPTION </a:t>
            </a:r>
          </a:p>
        </p:txBody>
      </p:sp>
      <p:sp>
        <p:nvSpPr>
          <p:cNvPr id="19" name="Subtitle 2"/>
          <p:cNvSpPr txBox="1"/>
          <p:nvPr/>
        </p:nvSpPr>
        <p:spPr>
          <a:xfrm>
            <a:off x="4399143" y="3074495"/>
            <a:ext cx="7436781" cy="30711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rgbClr val="002060"/>
                </a:solidFill>
              </a:rPr>
              <a:t>As shown, LPG consumption increased in 2024 compared to 2023. This rise is mainly attributed to the higher number of visitors, which led to greater cooking needs. At the same time, the hotel carried out expansions and upgrades to several facilities, such as the enlargement of the kitchen, the addition of new ironing equipment, and the full integration of the laundry operation within the premises. These factors collectively contributed to the significant increase in LPG consumption.</a:t>
            </a:r>
          </a:p>
          <a:p>
            <a:pPr algn="just"/>
            <a:r>
              <a:rPr lang="en-GB" sz="1400" dirty="0">
                <a:solidFill>
                  <a:srgbClr val="002060"/>
                </a:solidFill>
              </a:rPr>
              <a:t>For these reasons, the LPG consumption target for 2025 is set higher, by +0.10 </a:t>
            </a:r>
            <a:r>
              <a:rPr lang="en-GB" sz="1400" dirty="0" err="1">
                <a:solidFill>
                  <a:srgbClr val="002060"/>
                </a:solidFill>
              </a:rPr>
              <a:t>lt</a:t>
            </a:r>
            <a:r>
              <a:rPr lang="en-GB" sz="1400" dirty="0">
                <a:solidFill>
                  <a:srgbClr val="002060"/>
                </a:solidFill>
              </a:rPr>
              <a:t>/</a:t>
            </a:r>
            <a:r>
              <a:rPr lang="en-GB" sz="1400" dirty="0" err="1">
                <a:solidFill>
                  <a:srgbClr val="002060"/>
                </a:solidFill>
              </a:rPr>
              <a:t>pppd</a:t>
            </a:r>
            <a:r>
              <a:rPr lang="en-GB" sz="1400" dirty="0">
                <a:solidFill>
                  <a:srgbClr val="002060"/>
                </a:solidFill>
              </a:rPr>
              <a:t>. This adjustment is considered reasonable, as the additional services and facilities introduced in 2024 have now become a permanent part of the hotel’s operations. Consequently, the new target realistically reflects current operational needs, while at the same time maintaining the commitment to responsible and efficient energy management.</a:t>
            </a:r>
          </a:p>
          <a:p>
            <a:pPr marL="342900" algn="just"/>
            <a:endParaRPr lang="en-US" sz="1400" dirty="0">
              <a:solidFill>
                <a:schemeClr val="accent1">
                  <a:lumMod val="50000"/>
                </a:schemeClr>
              </a:solidFill>
            </a:endParaRPr>
          </a:p>
        </p:txBody>
      </p:sp>
      <p:pic>
        <p:nvPicPr>
          <p:cNvPr id="3" name="Picture 2">
            <a:extLst>
              <a:ext uri="{FF2B5EF4-FFF2-40B4-BE49-F238E27FC236}">
                <a16:creationId xmlns:a16="http://schemas.microsoft.com/office/drawing/2014/main" id="{A6C985C8-4BC3-0432-586A-6BA13DDF5100}"/>
              </a:ext>
            </a:extLst>
          </p:cNvPr>
          <p:cNvPicPr>
            <a:picLocks noChangeAspect="1"/>
          </p:cNvPicPr>
          <p:nvPr/>
        </p:nvPicPr>
        <p:blipFill>
          <a:blip r:embed="rId3"/>
          <a:stretch>
            <a:fillRect/>
          </a:stretch>
        </p:blipFill>
        <p:spPr>
          <a:xfrm>
            <a:off x="4200471" y="282258"/>
            <a:ext cx="7822919" cy="286864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GB" altLang="en-US" sz="3400" dirty="0">
                <a:solidFill>
                  <a:srgbClr val="FFFFFF"/>
                </a:solidFill>
              </a:rPr>
              <a:t>ENERGY</a:t>
            </a:r>
            <a:br>
              <a:rPr lang="en-GB" altLang="en-US" sz="3400" dirty="0">
                <a:solidFill>
                  <a:srgbClr val="FFFFFF"/>
                </a:solidFill>
              </a:rPr>
            </a:br>
            <a:r>
              <a:rPr lang="en-US" sz="3400" dirty="0">
                <a:solidFill>
                  <a:srgbClr val="FFFFFF"/>
                </a:solidFill>
              </a:rPr>
              <a:t>CONSUMPTION </a:t>
            </a:r>
          </a:p>
        </p:txBody>
      </p:sp>
      <p:sp>
        <p:nvSpPr>
          <p:cNvPr id="19" name="Subtitle 2"/>
          <p:cNvSpPr txBox="1"/>
          <p:nvPr/>
        </p:nvSpPr>
        <p:spPr>
          <a:xfrm>
            <a:off x="4441483" y="3882846"/>
            <a:ext cx="7340896" cy="233898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300" dirty="0">
                <a:solidFill>
                  <a:schemeClr val="accent1">
                    <a:lumMod val="50000"/>
                  </a:schemeClr>
                </a:solidFill>
              </a:rPr>
              <a:t>Total energy consumption is calculated by taking into account the consumption of electricity, water, oil, and LPG. In 2024, an increase was recorded compared to 2023, mainly due to higher demand for these resources. This rise was caused, on the one hand, by the larger number of guests, which created greater needs for heating, cooling, hot water, and other services, and on the other hand, by the expansions and upgrades of the hotel’s facilities, such as larger service areas and new equipment. In addition, the internalization of services — such as the laundry, which now operates fully in-house — further contributed to the overall energy expenditure, which shows a significant increase.</a:t>
            </a:r>
          </a:p>
          <a:p>
            <a:pPr algn="just"/>
            <a:r>
              <a:rPr lang="en-GB" sz="1300" dirty="0">
                <a:solidFill>
                  <a:schemeClr val="accent1">
                    <a:lumMod val="50000"/>
                  </a:schemeClr>
                </a:solidFill>
              </a:rPr>
              <a:t>Reducing energy consumption remains a fundamental priority, as it not only contributes to lowering operating costs but also strengthens environmental responsibility and supports the achievement of sustainability goals. For this reason, the energy consumption target for 2025 will remain unchanged, ensuring consistency in the efforts to improve energy efficiency. Within this framework, the hotel has already adopted and continues to implement targeted strategies, such as:</a:t>
            </a:r>
          </a:p>
          <a:p>
            <a:pPr lvl="1" algn="just"/>
            <a:r>
              <a:rPr lang="en-GB" sz="1300" dirty="0">
                <a:solidFill>
                  <a:schemeClr val="accent1">
                    <a:lumMod val="50000"/>
                  </a:schemeClr>
                </a:solidFill>
              </a:rPr>
              <a:t>Installation of energy-efficient lighting and heating/cooling systems.</a:t>
            </a:r>
          </a:p>
          <a:p>
            <a:pPr lvl="1" algn="just"/>
            <a:r>
              <a:rPr lang="en-GB" sz="1300" dirty="0">
                <a:solidFill>
                  <a:schemeClr val="accent1">
                    <a:lumMod val="50000"/>
                  </a:schemeClr>
                </a:solidFill>
              </a:rPr>
              <a:t>Monitoring and analysis of consumption to identify saving opportunities in a timely manner.</a:t>
            </a:r>
          </a:p>
          <a:p>
            <a:pPr lvl="1" algn="just"/>
            <a:r>
              <a:rPr lang="en-GB" sz="1300" dirty="0">
                <a:solidFill>
                  <a:schemeClr val="accent1">
                    <a:lumMod val="50000"/>
                  </a:schemeClr>
                </a:solidFill>
              </a:rPr>
              <a:t>Staff training and guest awareness programs on responsible resource use.</a:t>
            </a:r>
          </a:p>
          <a:p>
            <a:pPr algn="just"/>
            <a:r>
              <a:rPr lang="en-GB" sz="1300" dirty="0">
                <a:solidFill>
                  <a:schemeClr val="accent1">
                    <a:lumMod val="50000"/>
                  </a:schemeClr>
                </a:solidFill>
              </a:rPr>
              <a:t>Through these actions, the hotel aims to stabilize and gradually reduce energy consumption, actively contributing to a more sustainable and environmentally responsible future.</a:t>
            </a:r>
          </a:p>
          <a:p>
            <a:pPr marL="114300" indent="0" algn="just">
              <a:buNone/>
            </a:pPr>
            <a:endParaRPr lang="en-US" sz="1300" b="1" i="1" dirty="0">
              <a:solidFill>
                <a:schemeClr val="accent1">
                  <a:lumMod val="50000"/>
                </a:schemeClr>
              </a:solidFill>
            </a:endParaRPr>
          </a:p>
        </p:txBody>
      </p:sp>
      <p:pic>
        <p:nvPicPr>
          <p:cNvPr id="3" name="Picture 2">
            <a:extLst>
              <a:ext uri="{FF2B5EF4-FFF2-40B4-BE49-F238E27FC236}">
                <a16:creationId xmlns:a16="http://schemas.microsoft.com/office/drawing/2014/main" id="{B7FF3244-C9A8-31AC-D845-6E8D140FC944}"/>
              </a:ext>
            </a:extLst>
          </p:cNvPr>
          <p:cNvPicPr>
            <a:picLocks noChangeAspect="1"/>
          </p:cNvPicPr>
          <p:nvPr/>
        </p:nvPicPr>
        <p:blipFill>
          <a:blip r:embed="rId3"/>
          <a:stretch>
            <a:fillRect/>
          </a:stretch>
        </p:blipFill>
        <p:spPr>
          <a:xfrm>
            <a:off x="4142147" y="437451"/>
            <a:ext cx="8018226" cy="25377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GB" sz="2800" dirty="0">
                <a:solidFill>
                  <a:srgbClr val="FFFFFF"/>
                </a:solidFill>
              </a:rPr>
              <a:t>ABOUT US</a:t>
            </a:r>
            <a:endParaRPr lang="en-US" sz="2800" dirty="0">
              <a:solidFill>
                <a:srgbClr val="FFFFFF"/>
              </a:solidFill>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p:cNvSpPr txBox="1"/>
          <p:nvPr/>
        </p:nvSpPr>
        <p:spPr>
          <a:xfrm>
            <a:off x="4298535" y="179462"/>
            <a:ext cx="7332291" cy="6001643"/>
          </a:xfrm>
          <a:prstGeom prst="rect">
            <a:avLst/>
          </a:prstGeom>
          <a:noFill/>
        </p:spPr>
        <p:txBody>
          <a:bodyPr wrap="square" rtlCol="0">
            <a:spAutoFit/>
          </a:bodyPr>
          <a:lstStyle/>
          <a:p>
            <a:pPr algn="just"/>
            <a:r>
              <a:rPr lang="en-GB" sz="1600" dirty="0"/>
              <a:t>Welcome to </a:t>
            </a:r>
            <a:r>
              <a:rPr lang="en-GB" sz="1600" b="1" dirty="0"/>
              <a:t>NissiBlu Beach Resort</a:t>
            </a:r>
            <a:r>
              <a:rPr lang="en-GB" sz="1600" dirty="0"/>
              <a:t>, a luxurious 5-star escape located in the heart of Ayia Napa, Cyprus, right by the iconic Nissi Beach. With its crystal-clear waters and golden sands just steps away, our resort offers the perfect setting for an unforgettable Mediterranean getaway.</a:t>
            </a:r>
          </a:p>
          <a:p>
            <a:pPr algn="just"/>
            <a:endParaRPr lang="en-GB" sz="1600" dirty="0"/>
          </a:p>
          <a:p>
            <a:pPr algn="just"/>
            <a:r>
              <a:rPr lang="en-GB" sz="1600" dirty="0"/>
              <a:t>At NissiBlu, we pride ourselves on providing guests with unparalleled comfort, elegant accommodations, and world-class amenities. Whether you're here for a romantic escape, a family vacation, or a relaxing solo retreat, you'll find everything you need for a memorable stay. Our rooms and suites are designed to blend modern sophistication with stunning sea views, offering a serene retreat after a day of sun and exploration.</a:t>
            </a:r>
          </a:p>
          <a:p>
            <a:pPr algn="just"/>
            <a:r>
              <a:rPr lang="en-GB" sz="1600" dirty="0"/>
              <a:t>Our resort features a variety of dining options, from Mediterranean delicacies at our gourmet restaurants to casual beachside bites. We also offer a fully-equipped fitness centre, a luxurious spa with a range of treatments, and both indoor and outdoor swimming pools. For those looking to explore, Ayia Napa's lively nightlife and cultural attractions are just a short distance away.</a:t>
            </a:r>
          </a:p>
          <a:p>
            <a:pPr algn="just"/>
            <a:endParaRPr lang="en-GB" sz="1600" dirty="0"/>
          </a:p>
          <a:p>
            <a:pPr algn="just"/>
            <a:r>
              <a:rPr lang="en-GB" sz="1600" dirty="0"/>
              <a:t>At NissiBlu Beach Resort, we are committed to sustainability and minimizing our environmental footprint, without compromising on the luxury experience. We aim to combine eco-friendly practices with exceptional hospitality, ensuring that your stay not only delights you but also contributes to preserving the beauty of our surroundings.</a:t>
            </a:r>
          </a:p>
          <a:p>
            <a:pPr algn="just"/>
            <a:endParaRPr lang="en-GB" sz="1600" dirty="0"/>
          </a:p>
          <a:p>
            <a:pPr algn="just"/>
            <a:endParaRPr lang="en-GB" sz="1600" dirty="0"/>
          </a:p>
          <a:p>
            <a:pPr algn="just"/>
            <a:r>
              <a:rPr lang="en-GB" sz="1600" dirty="0"/>
              <a:t>We look forward to welcoming you to our little piece of paradise!</a:t>
            </a:r>
          </a:p>
          <a:p>
            <a:pPr algn="just"/>
            <a:endParaRPr lang="en-GB" sz="1600" dirty="0">
              <a:highlight>
                <a:srgbClr val="FFFF00"/>
              </a:highlight>
            </a:endParaRPr>
          </a:p>
        </p:txBody>
      </p:sp>
    </p:spTree>
    <p:extLst>
      <p:ext uri="{BB962C8B-B14F-4D97-AF65-F5344CB8AC3E}">
        <p14:creationId xmlns:p14="http://schemas.microsoft.com/office/powerpoint/2010/main" val="593395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400" dirty="0">
                <a:solidFill>
                  <a:srgbClr val="FFFFFF"/>
                </a:solidFill>
              </a:rPr>
              <a:t>CHEMICAL PURCHASES </a:t>
            </a:r>
          </a:p>
        </p:txBody>
      </p:sp>
      <p:sp>
        <p:nvSpPr>
          <p:cNvPr id="19" name="Subtitle 2"/>
          <p:cNvSpPr txBox="1"/>
          <p:nvPr/>
        </p:nvSpPr>
        <p:spPr>
          <a:xfrm>
            <a:off x="4495029" y="796874"/>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pPr>
            <a:endParaRPr lang="en-US" dirty="0"/>
          </a:p>
        </p:txBody>
      </p:sp>
      <p:sp>
        <p:nvSpPr>
          <p:cNvPr id="3" name="TextBox 2">
            <a:extLst>
              <a:ext uri="{FF2B5EF4-FFF2-40B4-BE49-F238E27FC236}">
                <a16:creationId xmlns:a16="http://schemas.microsoft.com/office/drawing/2014/main" id="{5DD99CEC-0FC1-6DA0-3AA2-DCC42F545F35}"/>
              </a:ext>
            </a:extLst>
          </p:cNvPr>
          <p:cNvSpPr txBox="1"/>
          <p:nvPr/>
        </p:nvSpPr>
        <p:spPr>
          <a:xfrm>
            <a:off x="4479417" y="2813168"/>
            <a:ext cx="7255380" cy="4278094"/>
          </a:xfrm>
          <a:prstGeom prst="rect">
            <a:avLst/>
          </a:prstGeom>
          <a:noFill/>
        </p:spPr>
        <p:txBody>
          <a:bodyPr wrap="square" rtlCol="0">
            <a:spAutoFit/>
          </a:bodyPr>
          <a:lstStyle/>
          <a:p>
            <a:pPr algn="just"/>
            <a:r>
              <a:rPr lang="en-GB" sz="1600" dirty="0">
                <a:solidFill>
                  <a:schemeClr val="accent1">
                    <a:lumMod val="50000"/>
                  </a:schemeClr>
                </a:solidFill>
              </a:rPr>
              <a:t>The monitoring and management of hazardous chemicals is a critical part of our commitment to sustainable operations. Our goal is the gradual reduction of these substances and their replacement with safer, more environmentally friendly alternatives. We actively work toward adopting less toxic, biodegradable products that reduce negative impacts on both the environment and human health.</a:t>
            </a:r>
          </a:p>
          <a:p>
            <a:pPr algn="just"/>
            <a:r>
              <a:rPr lang="en-GB" sz="1600" dirty="0">
                <a:solidFill>
                  <a:schemeClr val="accent1">
                    <a:lumMod val="50000"/>
                  </a:schemeClr>
                </a:solidFill>
              </a:rPr>
              <a:t>At the same time, our efforts focus on reducing the overall carbon footprint associated with the chemicals used in the hotel’s daily operations, further reinforcing our commitment to sustainable practices.</a:t>
            </a:r>
          </a:p>
          <a:p>
            <a:pPr algn="just"/>
            <a:r>
              <a:rPr lang="en-GB" sz="1600" dirty="0">
                <a:solidFill>
                  <a:schemeClr val="accent1">
                    <a:lumMod val="50000"/>
                  </a:schemeClr>
                </a:solidFill>
              </a:rPr>
              <a:t>In 2023, for the first time, we began systematically monitoring the procurement of hazardous chemicals, creating a database that allows us to evaluate their use and plan improvements in our supply processes. Based on this data, we set ambitious targets for 2024.</a:t>
            </a:r>
          </a:p>
          <a:p>
            <a:pPr algn="just"/>
            <a:endParaRPr lang="en-GB" sz="1600" dirty="0">
              <a:solidFill>
                <a:schemeClr val="accent1">
                  <a:lumMod val="50000"/>
                </a:schemeClr>
              </a:solidFill>
            </a:endParaRPr>
          </a:p>
          <a:p>
            <a:pPr algn="just"/>
            <a:r>
              <a:rPr lang="en-GB" sz="1600" dirty="0">
                <a:solidFill>
                  <a:schemeClr val="accent1">
                    <a:lumMod val="50000"/>
                  </a:schemeClr>
                </a:solidFill>
              </a:rPr>
              <a:t>These targets were successfully achieved, enabling us to set the corresponding goals for 2025, thereby ensuring continuous progress in reducing hazardous chemicals and adopting more sustainable practices within the hotel.</a:t>
            </a:r>
          </a:p>
          <a:p>
            <a:pPr algn="just"/>
            <a:endParaRPr lang="en-GB" sz="1600" b="1" i="1" dirty="0">
              <a:solidFill>
                <a:schemeClr val="accent1">
                  <a:lumMod val="50000"/>
                </a:schemeClr>
              </a:solidFill>
            </a:endParaRPr>
          </a:p>
        </p:txBody>
      </p:sp>
      <p:pic>
        <p:nvPicPr>
          <p:cNvPr id="4" name="Picture 3">
            <a:extLst>
              <a:ext uri="{FF2B5EF4-FFF2-40B4-BE49-F238E27FC236}">
                <a16:creationId xmlns:a16="http://schemas.microsoft.com/office/drawing/2014/main" id="{A78984FD-6979-E996-3EF7-22CF46F77E32}"/>
              </a:ext>
            </a:extLst>
          </p:cNvPr>
          <p:cNvPicPr>
            <a:picLocks noChangeAspect="1"/>
          </p:cNvPicPr>
          <p:nvPr/>
        </p:nvPicPr>
        <p:blipFill>
          <a:blip r:embed="rId3"/>
          <a:stretch>
            <a:fillRect/>
          </a:stretch>
        </p:blipFill>
        <p:spPr>
          <a:xfrm>
            <a:off x="4713250" y="648206"/>
            <a:ext cx="6867525" cy="17335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400" dirty="0">
                <a:solidFill>
                  <a:srgbClr val="FFFFFF"/>
                </a:solidFill>
              </a:rPr>
              <a:t>WASTE MANAGEMENT </a:t>
            </a:r>
          </a:p>
        </p:txBody>
      </p:sp>
      <p:sp>
        <p:nvSpPr>
          <p:cNvPr id="19" name="Subtitle 2"/>
          <p:cNvSpPr txBox="1"/>
          <p:nvPr/>
        </p:nvSpPr>
        <p:spPr>
          <a:xfrm>
            <a:off x="4495029" y="796874"/>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pPr>
            <a:endParaRPr lang="en-US" dirty="0"/>
          </a:p>
        </p:txBody>
      </p:sp>
      <p:sp>
        <p:nvSpPr>
          <p:cNvPr id="4" name="TextBox 3">
            <a:extLst>
              <a:ext uri="{FF2B5EF4-FFF2-40B4-BE49-F238E27FC236}">
                <a16:creationId xmlns:a16="http://schemas.microsoft.com/office/drawing/2014/main" id="{0562A5F8-DF3D-DCCF-4E74-8B75AF0CE364}"/>
              </a:ext>
            </a:extLst>
          </p:cNvPr>
          <p:cNvSpPr txBox="1"/>
          <p:nvPr/>
        </p:nvSpPr>
        <p:spPr>
          <a:xfrm>
            <a:off x="4333107" y="2766421"/>
            <a:ext cx="7392171" cy="3693319"/>
          </a:xfrm>
          <a:prstGeom prst="rect">
            <a:avLst/>
          </a:prstGeom>
          <a:noFill/>
        </p:spPr>
        <p:txBody>
          <a:bodyPr wrap="square" rtlCol="0">
            <a:spAutoFit/>
          </a:bodyPr>
          <a:lstStyle/>
          <a:p>
            <a:pPr algn="just"/>
            <a:r>
              <a:rPr lang="en-GB" sz="1300" dirty="0">
                <a:solidFill>
                  <a:schemeClr val="accent1">
                    <a:lumMod val="50000"/>
                  </a:schemeClr>
                </a:solidFill>
              </a:rPr>
              <a:t>Waste is a significant source of CO₂ emissions, which negatively impact the environment. As a hotel, our goal is to minimize all types of waste in order to reduce our carbon footprint and increase recycling rates. For this reason, we closely monitor each waste category and have set clear targets for 2025.</a:t>
            </a:r>
          </a:p>
          <a:p>
            <a:pPr algn="just"/>
            <a:endParaRPr lang="en-GB" sz="1300" dirty="0">
              <a:solidFill>
                <a:schemeClr val="accent1">
                  <a:lumMod val="50000"/>
                </a:schemeClr>
              </a:solidFill>
            </a:endParaRPr>
          </a:p>
          <a:p>
            <a:pPr algn="just"/>
            <a:r>
              <a:rPr lang="en-GB" sz="1300" dirty="0">
                <a:solidFill>
                  <a:schemeClr val="accent1">
                    <a:lumMod val="50000"/>
                  </a:schemeClr>
                </a:solidFill>
              </a:rPr>
              <a:t>Based on the actual 2023 data, it was decided to increase recyclable collection by 5% in 2024 and by 10% in 2025. At the same time, the reduction target for residual (general) waste was set at -5% for 2024 and -10% for 2025.</a:t>
            </a:r>
          </a:p>
          <a:p>
            <a:pPr algn="just"/>
            <a:endParaRPr lang="en-GB" sz="1300" dirty="0">
              <a:solidFill>
                <a:schemeClr val="accent1">
                  <a:lumMod val="50000"/>
                </a:schemeClr>
              </a:solidFill>
            </a:endParaRPr>
          </a:p>
          <a:p>
            <a:pPr algn="just"/>
            <a:r>
              <a:rPr lang="en-GB" sz="1300" dirty="0">
                <a:solidFill>
                  <a:schemeClr val="accent1">
                    <a:lumMod val="50000"/>
                  </a:schemeClr>
                </a:solidFill>
              </a:rPr>
              <a:t>As shown in the table, two of these targets were not achieved in 2024, specifically regarding PMD recycling and general waste.</a:t>
            </a:r>
          </a:p>
          <a:p>
            <a:pPr algn="just"/>
            <a:endParaRPr lang="en-GB" sz="1300" dirty="0">
              <a:solidFill>
                <a:schemeClr val="accent1">
                  <a:lumMod val="50000"/>
                </a:schemeClr>
              </a:solidFill>
            </a:endParaRPr>
          </a:p>
          <a:p>
            <a:pPr algn="just"/>
            <a:r>
              <a:rPr lang="en-GB" sz="1300" dirty="0">
                <a:solidFill>
                  <a:schemeClr val="accent1">
                    <a:lumMod val="50000"/>
                  </a:schemeClr>
                </a:solidFill>
              </a:rPr>
              <a:t>For 2025, the hotel is committed to intensifying efforts to achieve these goals by implementing:</a:t>
            </a:r>
          </a:p>
          <a:p>
            <a:pPr marL="742950" lvl="1" indent="-285750" algn="just">
              <a:buFont typeface="Arial" panose="020B0604020202020204" pitchFamily="34" charset="0"/>
              <a:buChar char="•"/>
            </a:pPr>
            <a:r>
              <a:rPr lang="en-GB" sz="1300" dirty="0">
                <a:solidFill>
                  <a:schemeClr val="accent1">
                    <a:lumMod val="50000"/>
                  </a:schemeClr>
                </a:solidFill>
              </a:rPr>
              <a:t>Ongoing staff training for proper waste management and source separation.</a:t>
            </a:r>
          </a:p>
          <a:p>
            <a:pPr marL="742950" lvl="1" indent="-285750" algn="just">
              <a:buFont typeface="Arial" panose="020B0604020202020204" pitchFamily="34" charset="0"/>
              <a:buChar char="•"/>
            </a:pPr>
            <a:r>
              <a:rPr lang="en-GB" sz="1300" dirty="0">
                <a:solidFill>
                  <a:schemeClr val="accent1">
                    <a:lumMod val="50000"/>
                  </a:schemeClr>
                </a:solidFill>
              </a:rPr>
              <a:t>Close monitoring of supplies and purchases to minimize waste generation from the outset.</a:t>
            </a:r>
          </a:p>
          <a:p>
            <a:pPr marL="742950" lvl="1" indent="-285750" algn="just">
              <a:buFont typeface="Arial" panose="020B0604020202020204" pitchFamily="34" charset="0"/>
              <a:buChar char="•"/>
            </a:pPr>
            <a:r>
              <a:rPr lang="en-GB" sz="1300" dirty="0">
                <a:solidFill>
                  <a:schemeClr val="accent1">
                    <a:lumMod val="50000"/>
                  </a:schemeClr>
                </a:solidFill>
              </a:rPr>
              <a:t>Systematic evaluation of waste streams and continuous feedback for ongoing improvement.</a:t>
            </a:r>
          </a:p>
          <a:p>
            <a:pPr marL="742950" lvl="1" indent="-285750" algn="just">
              <a:buFont typeface="Arial" panose="020B0604020202020204" pitchFamily="34" charset="0"/>
              <a:buChar char="•"/>
            </a:pPr>
            <a:endParaRPr lang="en-GB" sz="1300" dirty="0">
              <a:solidFill>
                <a:schemeClr val="accent1">
                  <a:lumMod val="50000"/>
                </a:schemeClr>
              </a:solidFill>
            </a:endParaRPr>
          </a:p>
          <a:p>
            <a:pPr algn="just"/>
            <a:r>
              <a:rPr lang="en-GB" sz="1300" dirty="0">
                <a:solidFill>
                  <a:schemeClr val="accent1">
                    <a:lumMod val="50000"/>
                  </a:schemeClr>
                </a:solidFill>
              </a:rPr>
              <a:t>With these measures, we aim to steadily improve recycling performance and meet the hotel’s sustainability goals, while at the same time contributing to environmental protection.</a:t>
            </a:r>
          </a:p>
        </p:txBody>
      </p:sp>
      <p:pic>
        <p:nvPicPr>
          <p:cNvPr id="5" name="Picture 4">
            <a:extLst>
              <a:ext uri="{FF2B5EF4-FFF2-40B4-BE49-F238E27FC236}">
                <a16:creationId xmlns:a16="http://schemas.microsoft.com/office/drawing/2014/main" id="{60530B56-3E66-936F-0B09-9D53F30D5253}"/>
              </a:ext>
            </a:extLst>
          </p:cNvPr>
          <p:cNvPicPr>
            <a:picLocks noChangeAspect="1"/>
          </p:cNvPicPr>
          <p:nvPr/>
        </p:nvPicPr>
        <p:blipFill>
          <a:blip r:embed="rId3"/>
          <a:srcRect t="3270"/>
          <a:stretch>
            <a:fillRect/>
          </a:stretch>
        </p:blipFill>
        <p:spPr>
          <a:xfrm>
            <a:off x="4266489" y="692229"/>
            <a:ext cx="7563345" cy="195293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GB" sz="3400" dirty="0">
                <a:solidFill>
                  <a:srgbClr val="FFFFFF"/>
                </a:solidFill>
              </a:rPr>
              <a:t>HIGH EMISSION FOODS</a:t>
            </a:r>
            <a:br>
              <a:rPr lang="en-GB" sz="3400" dirty="0">
                <a:solidFill>
                  <a:srgbClr val="FFFFFF"/>
                </a:solidFill>
              </a:rPr>
            </a:br>
            <a:endParaRPr lang="en-US" sz="3400" dirty="0">
              <a:solidFill>
                <a:srgbClr val="FFFFFF"/>
              </a:solidFill>
            </a:endParaRPr>
          </a:p>
        </p:txBody>
      </p:sp>
      <p:sp>
        <p:nvSpPr>
          <p:cNvPr id="19" name="Subtitle 2"/>
          <p:cNvSpPr txBox="1"/>
          <p:nvPr/>
        </p:nvSpPr>
        <p:spPr>
          <a:xfrm>
            <a:off x="4495029" y="796874"/>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pPr>
            <a:endParaRPr lang="en-US" dirty="0"/>
          </a:p>
        </p:txBody>
      </p:sp>
      <p:sp>
        <p:nvSpPr>
          <p:cNvPr id="3" name="TextBox 2">
            <a:extLst>
              <a:ext uri="{FF2B5EF4-FFF2-40B4-BE49-F238E27FC236}">
                <a16:creationId xmlns:a16="http://schemas.microsoft.com/office/drawing/2014/main" id="{9BCB9066-5A4D-C3B7-819E-979894700ADE}"/>
              </a:ext>
            </a:extLst>
          </p:cNvPr>
          <p:cNvSpPr txBox="1"/>
          <p:nvPr/>
        </p:nvSpPr>
        <p:spPr>
          <a:xfrm>
            <a:off x="4598127" y="2501977"/>
            <a:ext cx="6964903" cy="3970318"/>
          </a:xfrm>
          <a:prstGeom prst="rect">
            <a:avLst/>
          </a:prstGeom>
          <a:noFill/>
        </p:spPr>
        <p:txBody>
          <a:bodyPr wrap="square" rtlCol="0">
            <a:spAutoFit/>
          </a:bodyPr>
          <a:lstStyle/>
          <a:p>
            <a:pPr algn="just"/>
            <a:r>
              <a:rPr lang="en-GB" sz="1400" dirty="0">
                <a:solidFill>
                  <a:schemeClr val="accent1">
                    <a:lumMod val="50000"/>
                  </a:schemeClr>
                </a:solidFill>
              </a:rPr>
              <a:t>The reduction of food consumption with a high carbon footprint is an important step toward lowering a hotel’s overall environmental footprint. In 2023, we began for the first time to systematically monitor the procurement of high-emission foods, thereby creating a database that allows us to evaluate and improve our purchasing practices. Based on this data, we set ambitious targets for 2024.</a:t>
            </a:r>
          </a:p>
          <a:p>
            <a:pPr algn="just"/>
            <a:r>
              <a:rPr lang="en-GB" sz="1400" dirty="0">
                <a:solidFill>
                  <a:schemeClr val="accent1">
                    <a:lumMod val="50000"/>
                  </a:schemeClr>
                </a:solidFill>
              </a:rPr>
              <a:t>With regard to foods purchased in </a:t>
            </a:r>
            <a:r>
              <a:rPr lang="en-GB" sz="1400" dirty="0" err="1">
                <a:solidFill>
                  <a:schemeClr val="accent1">
                    <a:lumMod val="50000"/>
                  </a:schemeClr>
                </a:solidFill>
              </a:rPr>
              <a:t>liters</a:t>
            </a:r>
            <a:r>
              <a:rPr lang="en-GB" sz="1400" dirty="0">
                <a:solidFill>
                  <a:schemeClr val="accent1">
                    <a:lumMod val="50000"/>
                  </a:schemeClr>
                </a:solidFill>
              </a:rPr>
              <a:t>, the hotel successfully achieved the 2024 target. However, in the category of foods purchased in kilograms, an increase was recorded that exceeded the original target.</a:t>
            </a:r>
          </a:p>
          <a:p>
            <a:pPr algn="just"/>
            <a:r>
              <a:rPr lang="en-GB" sz="1400" dirty="0">
                <a:solidFill>
                  <a:schemeClr val="accent1">
                    <a:lumMod val="50000"/>
                  </a:schemeClr>
                </a:solidFill>
              </a:rPr>
              <a:t>The target for 2025 will remain unchanged, despite the deviations in 2024. The hotel will implement specific strategies for sustainable procurement, such as:</a:t>
            </a:r>
          </a:p>
          <a:p>
            <a:pPr marL="742950" lvl="1" indent="-285750" algn="just">
              <a:buFont typeface="Arial" panose="020B0604020202020204" pitchFamily="34" charset="0"/>
              <a:buChar char="•"/>
            </a:pPr>
            <a:r>
              <a:rPr lang="en-GB" sz="1400" dirty="0">
                <a:solidFill>
                  <a:schemeClr val="accent1">
                    <a:lumMod val="50000"/>
                  </a:schemeClr>
                </a:solidFill>
              </a:rPr>
              <a:t>Selecting suppliers that use environmentally friendly production systems.</a:t>
            </a:r>
          </a:p>
          <a:p>
            <a:pPr marL="742950" lvl="1" indent="-285750" algn="just">
              <a:buFont typeface="Arial" panose="020B0604020202020204" pitchFamily="34" charset="0"/>
              <a:buChar char="•"/>
            </a:pPr>
            <a:r>
              <a:rPr lang="en-GB" sz="1400" dirty="0">
                <a:solidFill>
                  <a:schemeClr val="accent1">
                    <a:lumMod val="50000"/>
                  </a:schemeClr>
                </a:solidFill>
              </a:rPr>
              <a:t>Prioritizing products with lower CO₂ emissions per kilogram.</a:t>
            </a:r>
          </a:p>
          <a:p>
            <a:pPr marL="742950" lvl="1" indent="-285750" algn="just">
              <a:buFont typeface="Arial" panose="020B0604020202020204" pitchFamily="34" charset="0"/>
              <a:buChar char="•"/>
            </a:pPr>
            <a:r>
              <a:rPr lang="en-GB" sz="1400" dirty="0">
                <a:solidFill>
                  <a:schemeClr val="accent1">
                    <a:lumMod val="50000"/>
                  </a:schemeClr>
                </a:solidFill>
              </a:rPr>
              <a:t>Adjusting the menu to reduce the use of high-emission foods, without compromising quality or variety for guests.</a:t>
            </a:r>
          </a:p>
          <a:p>
            <a:pPr marL="742950" lvl="1" indent="-285750" algn="just">
              <a:buFont typeface="Arial" panose="020B0604020202020204" pitchFamily="34" charset="0"/>
              <a:buChar char="•"/>
            </a:pPr>
            <a:r>
              <a:rPr lang="en-GB" sz="1400" dirty="0">
                <a:solidFill>
                  <a:schemeClr val="accent1">
                    <a:lumMod val="50000"/>
                  </a:schemeClr>
                </a:solidFill>
              </a:rPr>
              <a:t>Training staff in the principles of sustainable food management and proper use of stock.</a:t>
            </a:r>
          </a:p>
          <a:p>
            <a:pPr algn="just"/>
            <a:r>
              <a:rPr lang="en-GB" sz="1400" dirty="0">
                <a:solidFill>
                  <a:schemeClr val="accent1">
                    <a:lumMod val="50000"/>
                  </a:schemeClr>
                </a:solidFill>
              </a:rPr>
              <a:t>Through these actions, the hotel aims to steadily reduce high-emission foods and maintain its commitment to sustainable operations, while also contributing to CO₂ reduction.</a:t>
            </a:r>
          </a:p>
        </p:txBody>
      </p:sp>
      <p:pic>
        <p:nvPicPr>
          <p:cNvPr id="4" name="Picture 3">
            <a:extLst>
              <a:ext uri="{FF2B5EF4-FFF2-40B4-BE49-F238E27FC236}">
                <a16:creationId xmlns:a16="http://schemas.microsoft.com/office/drawing/2014/main" id="{3864D8E7-0D10-C677-D43C-C3E2C2A3EFF3}"/>
              </a:ext>
            </a:extLst>
          </p:cNvPr>
          <p:cNvPicPr>
            <a:picLocks noChangeAspect="1"/>
          </p:cNvPicPr>
          <p:nvPr/>
        </p:nvPicPr>
        <p:blipFill>
          <a:blip r:embed="rId3"/>
          <a:stretch>
            <a:fillRect/>
          </a:stretch>
        </p:blipFill>
        <p:spPr>
          <a:xfrm>
            <a:off x="4598127" y="348042"/>
            <a:ext cx="6848475" cy="17907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GB" sz="3400" dirty="0">
                <a:solidFill>
                  <a:srgbClr val="FFFFFF"/>
                </a:solidFill>
              </a:rPr>
              <a:t>SINGLE USE PLASTICS</a:t>
            </a:r>
            <a:endParaRPr lang="en-US" sz="3400" dirty="0">
              <a:solidFill>
                <a:srgbClr val="FFFFFF"/>
              </a:solidFill>
            </a:endParaRPr>
          </a:p>
        </p:txBody>
      </p:sp>
      <p:sp>
        <p:nvSpPr>
          <p:cNvPr id="19" name="Subtitle 2"/>
          <p:cNvSpPr txBox="1"/>
          <p:nvPr/>
        </p:nvSpPr>
        <p:spPr>
          <a:xfrm>
            <a:off x="4495029" y="796874"/>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pPr>
            <a:endParaRPr lang="en-US" dirty="0"/>
          </a:p>
        </p:txBody>
      </p:sp>
      <p:sp>
        <p:nvSpPr>
          <p:cNvPr id="3" name="TextBox 2">
            <a:extLst>
              <a:ext uri="{FF2B5EF4-FFF2-40B4-BE49-F238E27FC236}">
                <a16:creationId xmlns:a16="http://schemas.microsoft.com/office/drawing/2014/main" id="{94F57411-58D2-D81E-7713-2F05E4A0C4C2}"/>
              </a:ext>
            </a:extLst>
          </p:cNvPr>
          <p:cNvSpPr txBox="1"/>
          <p:nvPr/>
        </p:nvSpPr>
        <p:spPr>
          <a:xfrm>
            <a:off x="4598128" y="2978140"/>
            <a:ext cx="7374530" cy="3754874"/>
          </a:xfrm>
          <a:prstGeom prst="rect">
            <a:avLst/>
          </a:prstGeom>
          <a:noFill/>
        </p:spPr>
        <p:txBody>
          <a:bodyPr wrap="square" rtlCol="0">
            <a:spAutoFit/>
          </a:bodyPr>
          <a:lstStyle/>
          <a:p>
            <a:pPr algn="just"/>
            <a:r>
              <a:rPr lang="en-GB" sz="1400" dirty="0">
                <a:solidFill>
                  <a:schemeClr val="accent1">
                    <a:lumMod val="50000"/>
                  </a:schemeClr>
                </a:solidFill>
              </a:rPr>
              <a:t>The reduction of single-use plastics in hotel operations is an important step toward lowering our environmental footprint. In 2023, we began for the first time to systematically monitor the consumption of single-use plastics and, at the same time, eliminated all plastics prohibited under current European legislation. In this way, we created a database that allows us to measure future improvements and identify areas where further reduction is possible.</a:t>
            </a:r>
          </a:p>
          <a:p>
            <a:pPr algn="just"/>
            <a:r>
              <a:rPr lang="en-GB" sz="1400" dirty="0">
                <a:solidFill>
                  <a:schemeClr val="accent1">
                    <a:lumMod val="50000"/>
                  </a:schemeClr>
                </a:solidFill>
              </a:rPr>
              <a:t>Using this data, we set ambitious targets for 2024. However, the target was not achieved, as single-use plastic consumption per person per day was higher than expected.</a:t>
            </a:r>
          </a:p>
          <a:p>
            <a:pPr algn="just"/>
            <a:r>
              <a:rPr lang="en-GB" sz="1400" dirty="0">
                <a:solidFill>
                  <a:schemeClr val="accent1">
                    <a:lumMod val="50000"/>
                  </a:schemeClr>
                </a:solidFill>
              </a:rPr>
              <a:t>This outcome highlights the need for action at the management level to develop and implement specific strategies for transitioning to sustainable alternatives. Such strategies may include:</a:t>
            </a:r>
          </a:p>
          <a:p>
            <a:pPr marL="628650" lvl="1" indent="-171450" algn="just">
              <a:buFont typeface="Arial" panose="020B0604020202020204" pitchFamily="34" charset="0"/>
              <a:buChar char="•"/>
            </a:pPr>
            <a:r>
              <a:rPr lang="en-GB" sz="1400" dirty="0">
                <a:solidFill>
                  <a:schemeClr val="accent1">
                    <a:lumMod val="50000"/>
                  </a:schemeClr>
                </a:solidFill>
              </a:rPr>
              <a:t>Replacing plastic items with recyclable or reusable materials.</a:t>
            </a:r>
          </a:p>
          <a:p>
            <a:pPr marL="628650" lvl="1" indent="-171450" algn="just">
              <a:buFont typeface="Arial" panose="020B0604020202020204" pitchFamily="34" charset="0"/>
              <a:buChar char="•"/>
            </a:pPr>
            <a:r>
              <a:rPr lang="en-GB" sz="1400" dirty="0">
                <a:solidFill>
                  <a:schemeClr val="accent1">
                    <a:lumMod val="50000"/>
                  </a:schemeClr>
                </a:solidFill>
              </a:rPr>
              <a:t>Training staff and informing guests on the proper use and reduction of single-use plastics.</a:t>
            </a:r>
          </a:p>
          <a:p>
            <a:pPr marL="628650" lvl="1" indent="-171450" algn="just">
              <a:buFont typeface="Arial" panose="020B0604020202020204" pitchFamily="34" charset="0"/>
              <a:buChar char="•"/>
            </a:pPr>
            <a:r>
              <a:rPr lang="en-GB" sz="1400" dirty="0">
                <a:solidFill>
                  <a:schemeClr val="accent1">
                    <a:lumMod val="50000"/>
                  </a:schemeClr>
                </a:solidFill>
              </a:rPr>
              <a:t>Monitoring purchases and supplies to minimize the introduction of new plastic products into the hotel.</a:t>
            </a:r>
          </a:p>
          <a:p>
            <a:pPr marL="628650" lvl="1" indent="-171450" algn="just">
              <a:buFont typeface="Arial" panose="020B0604020202020204" pitchFamily="34" charset="0"/>
              <a:buChar char="•"/>
            </a:pPr>
            <a:r>
              <a:rPr lang="en-GB" sz="1400" dirty="0">
                <a:solidFill>
                  <a:schemeClr val="accent1">
                    <a:lumMod val="50000"/>
                  </a:schemeClr>
                </a:solidFill>
              </a:rPr>
              <a:t>Adopting supplier standards that commit to environmentally friendly packaging.</a:t>
            </a:r>
          </a:p>
          <a:p>
            <a:pPr algn="just"/>
            <a:r>
              <a:rPr lang="en-GB" sz="1400" dirty="0">
                <a:solidFill>
                  <a:schemeClr val="accent1">
                    <a:lumMod val="50000"/>
                  </a:schemeClr>
                </a:solidFill>
              </a:rPr>
              <a:t>Through these actions, the hotel aims to gradually reduce the use of single-use plastics, contributing significantly to the reduction of waste and CO₂ emissions, while at the same time strengthening its commitment to sustainable operations.</a:t>
            </a:r>
          </a:p>
        </p:txBody>
      </p:sp>
      <p:pic>
        <p:nvPicPr>
          <p:cNvPr id="4" name="Picture 3">
            <a:extLst>
              <a:ext uri="{FF2B5EF4-FFF2-40B4-BE49-F238E27FC236}">
                <a16:creationId xmlns:a16="http://schemas.microsoft.com/office/drawing/2014/main" id="{2CFD896B-7913-3E34-FCF7-63D40944AF62}"/>
              </a:ext>
            </a:extLst>
          </p:cNvPr>
          <p:cNvPicPr>
            <a:picLocks noChangeAspect="1"/>
          </p:cNvPicPr>
          <p:nvPr/>
        </p:nvPicPr>
        <p:blipFill>
          <a:blip r:embed="rId3"/>
          <a:stretch>
            <a:fillRect/>
          </a:stretch>
        </p:blipFill>
        <p:spPr>
          <a:xfrm>
            <a:off x="4974079" y="428614"/>
            <a:ext cx="6205054" cy="2424540"/>
          </a:xfrm>
          <a:prstGeom prst="rect">
            <a:avLst/>
          </a:prstGeom>
        </p:spPr>
      </p:pic>
    </p:spTree>
    <p:extLst>
      <p:ext uri="{BB962C8B-B14F-4D97-AF65-F5344CB8AC3E}">
        <p14:creationId xmlns:p14="http://schemas.microsoft.com/office/powerpoint/2010/main" val="2971149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GB" sz="3400" dirty="0">
                <a:solidFill>
                  <a:srgbClr val="FFFFFF"/>
                </a:solidFill>
              </a:rPr>
              <a:t>GREENHOUSE GAS EMISSION AND BIODIVERSITY GOALS FOR 2024</a:t>
            </a:r>
            <a:br>
              <a:rPr lang="en-GB" sz="3400" dirty="0">
                <a:solidFill>
                  <a:srgbClr val="FFFFFF"/>
                </a:solidFill>
              </a:rPr>
            </a:br>
            <a:br>
              <a:rPr lang="en-GB" sz="3400" dirty="0">
                <a:solidFill>
                  <a:srgbClr val="FFFFFF"/>
                </a:solidFill>
              </a:rPr>
            </a:br>
            <a:endParaRPr lang="en-US" sz="3400" dirty="0">
              <a:solidFill>
                <a:srgbClr val="FFFFFF"/>
              </a:solidFill>
            </a:endParaRPr>
          </a:p>
        </p:txBody>
      </p:sp>
      <p:sp>
        <p:nvSpPr>
          <p:cNvPr id="19" name="Subtitle 2"/>
          <p:cNvSpPr txBox="1"/>
          <p:nvPr/>
        </p:nvSpPr>
        <p:spPr>
          <a:xfrm>
            <a:off x="4495029" y="796874"/>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pPr>
            <a:endParaRPr lang="en-US" dirty="0"/>
          </a:p>
        </p:txBody>
      </p:sp>
      <p:sp>
        <p:nvSpPr>
          <p:cNvPr id="3" name="TextBox 2"/>
          <p:cNvSpPr txBox="1"/>
          <p:nvPr/>
        </p:nvSpPr>
        <p:spPr>
          <a:xfrm>
            <a:off x="4580546" y="307649"/>
            <a:ext cx="7516204"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1">
                    <a:lumMod val="50000"/>
                  </a:schemeClr>
                </a:solidFill>
              </a:rPr>
              <a:t>Electricity consumption per guest per overnight stay: </a:t>
            </a:r>
            <a:r>
              <a:rPr lang="en-GB" b="1" dirty="0">
                <a:solidFill>
                  <a:schemeClr val="accent1">
                    <a:lumMod val="50000"/>
                  </a:schemeClr>
                </a:solidFill>
              </a:rPr>
              <a:t>19 kWh</a:t>
            </a:r>
          </a:p>
          <a:p>
            <a:pPr marL="285750" indent="-285750">
              <a:buFont typeface="Arial" panose="020B0604020202020204" pitchFamily="34" charset="0"/>
              <a:buChar char="•"/>
            </a:pPr>
            <a:r>
              <a:rPr lang="en-GB" dirty="0">
                <a:solidFill>
                  <a:schemeClr val="accent1">
                    <a:lumMod val="50000"/>
                  </a:schemeClr>
                </a:solidFill>
              </a:rPr>
              <a:t>Water consumption per guest per overnight stay: </a:t>
            </a:r>
            <a:r>
              <a:rPr lang="en-GB" b="1" dirty="0">
                <a:solidFill>
                  <a:schemeClr val="accent1">
                    <a:lumMod val="50000"/>
                  </a:schemeClr>
                </a:solidFill>
              </a:rPr>
              <a:t>0.29 m³/PPPD</a:t>
            </a:r>
          </a:p>
          <a:p>
            <a:pPr marL="285750" indent="-285750">
              <a:buFont typeface="Arial" panose="020B0604020202020204" pitchFamily="34" charset="0"/>
              <a:buChar char="•"/>
            </a:pPr>
            <a:r>
              <a:rPr lang="en-GB" dirty="0">
                <a:solidFill>
                  <a:schemeClr val="accent1">
                    <a:lumMod val="50000"/>
                  </a:schemeClr>
                </a:solidFill>
              </a:rPr>
              <a:t>Gasoline consumption per guest per overnight stay: </a:t>
            </a:r>
            <a:r>
              <a:rPr lang="en-GB" b="1" dirty="0">
                <a:solidFill>
                  <a:schemeClr val="accent1">
                    <a:lumMod val="50000"/>
                  </a:schemeClr>
                </a:solidFill>
              </a:rPr>
              <a:t>0.80 kWh/PPPD</a:t>
            </a:r>
          </a:p>
          <a:p>
            <a:pPr marL="285750" indent="-285750">
              <a:buFont typeface="Arial" panose="020B0604020202020204" pitchFamily="34" charset="0"/>
              <a:buChar char="•"/>
            </a:pPr>
            <a:r>
              <a:rPr lang="en-GB" dirty="0">
                <a:solidFill>
                  <a:schemeClr val="accent1">
                    <a:lumMod val="50000"/>
                  </a:schemeClr>
                </a:solidFill>
              </a:rPr>
              <a:t>LPG consumption per guest per overnight stay: </a:t>
            </a:r>
            <a:r>
              <a:rPr lang="en-GB" b="1" dirty="0">
                <a:solidFill>
                  <a:schemeClr val="accent1">
                    <a:lumMod val="50000"/>
                  </a:schemeClr>
                </a:solidFill>
              </a:rPr>
              <a:t>0.80 </a:t>
            </a:r>
            <a:r>
              <a:rPr lang="en-GB" b="1" dirty="0" err="1">
                <a:solidFill>
                  <a:schemeClr val="accent1">
                    <a:lumMod val="50000"/>
                  </a:schemeClr>
                </a:solidFill>
              </a:rPr>
              <a:t>lt</a:t>
            </a:r>
            <a:r>
              <a:rPr lang="en-GB" b="1" dirty="0">
                <a:solidFill>
                  <a:schemeClr val="accent1">
                    <a:lumMod val="50000"/>
                  </a:schemeClr>
                </a:solidFill>
              </a:rPr>
              <a:t>/PPPD</a:t>
            </a:r>
          </a:p>
          <a:p>
            <a:pPr marL="285750" indent="-285750">
              <a:buFont typeface="Arial" panose="020B0604020202020204" pitchFamily="34" charset="0"/>
              <a:buChar char="•"/>
            </a:pPr>
            <a:r>
              <a:rPr lang="en-GB" dirty="0">
                <a:solidFill>
                  <a:schemeClr val="accent1">
                    <a:lumMod val="50000"/>
                  </a:schemeClr>
                </a:solidFill>
              </a:rPr>
              <a:t>Glass item/packaging recycling: </a:t>
            </a:r>
            <a:r>
              <a:rPr lang="en-GB" b="1" dirty="0">
                <a:solidFill>
                  <a:schemeClr val="accent1">
                    <a:lumMod val="50000"/>
                  </a:schemeClr>
                </a:solidFill>
              </a:rPr>
              <a:t>0.447 kg/PPPD</a:t>
            </a:r>
          </a:p>
          <a:p>
            <a:pPr marL="285750" indent="-285750">
              <a:buFont typeface="Arial" panose="020B0604020202020204" pitchFamily="34" charset="0"/>
              <a:buChar char="•"/>
            </a:pPr>
            <a:r>
              <a:rPr lang="en-GB" dirty="0">
                <a:solidFill>
                  <a:schemeClr val="accent1">
                    <a:lumMod val="50000"/>
                  </a:schemeClr>
                </a:solidFill>
              </a:rPr>
              <a:t>PMD (Plastic, Metal, Drink cartons) recycling: </a:t>
            </a:r>
            <a:r>
              <a:rPr lang="en-GB" b="1" dirty="0">
                <a:solidFill>
                  <a:schemeClr val="accent1">
                    <a:lumMod val="50000"/>
                  </a:schemeClr>
                </a:solidFill>
              </a:rPr>
              <a:t>0.075 kg/PPPD</a:t>
            </a:r>
          </a:p>
          <a:p>
            <a:pPr marL="285750" indent="-285750">
              <a:buFont typeface="Arial" panose="020B0604020202020204" pitchFamily="34" charset="0"/>
              <a:buChar char="•"/>
            </a:pPr>
            <a:r>
              <a:rPr lang="en-GB" dirty="0">
                <a:solidFill>
                  <a:schemeClr val="accent1">
                    <a:lumMod val="50000"/>
                  </a:schemeClr>
                </a:solidFill>
              </a:rPr>
              <a:t>Paper recycling: </a:t>
            </a:r>
            <a:r>
              <a:rPr lang="en-GB" b="1" dirty="0">
                <a:solidFill>
                  <a:schemeClr val="accent1">
                    <a:lumMod val="50000"/>
                  </a:schemeClr>
                </a:solidFill>
              </a:rPr>
              <a:t>0.101 kg/PPPD</a:t>
            </a:r>
          </a:p>
          <a:p>
            <a:pPr marL="285750" indent="-285750">
              <a:buFont typeface="Arial" panose="020B0604020202020204" pitchFamily="34" charset="0"/>
              <a:buChar char="•"/>
            </a:pPr>
            <a:r>
              <a:rPr lang="en-GB" dirty="0">
                <a:solidFill>
                  <a:schemeClr val="accent1">
                    <a:lumMod val="50000"/>
                  </a:schemeClr>
                </a:solidFill>
              </a:rPr>
              <a:t>Chemical purchases in </a:t>
            </a:r>
            <a:r>
              <a:rPr lang="en-GB" dirty="0" err="1">
                <a:solidFill>
                  <a:schemeClr val="accent1">
                    <a:lumMod val="50000"/>
                  </a:schemeClr>
                </a:solidFill>
              </a:rPr>
              <a:t>liters</a:t>
            </a:r>
            <a:r>
              <a:rPr lang="en-GB" dirty="0">
                <a:solidFill>
                  <a:schemeClr val="accent1">
                    <a:lumMod val="50000"/>
                  </a:schemeClr>
                </a:solidFill>
              </a:rPr>
              <a:t>: </a:t>
            </a:r>
            <a:r>
              <a:rPr lang="en-GB" b="1" dirty="0">
                <a:solidFill>
                  <a:schemeClr val="accent1">
                    <a:lumMod val="50000"/>
                  </a:schemeClr>
                </a:solidFill>
              </a:rPr>
              <a:t>0.05 </a:t>
            </a:r>
            <a:r>
              <a:rPr lang="en-GB" b="1" dirty="0" err="1">
                <a:solidFill>
                  <a:schemeClr val="accent1">
                    <a:lumMod val="50000"/>
                  </a:schemeClr>
                </a:solidFill>
              </a:rPr>
              <a:t>lt</a:t>
            </a:r>
            <a:r>
              <a:rPr lang="en-GB" b="1" dirty="0">
                <a:solidFill>
                  <a:schemeClr val="accent1">
                    <a:lumMod val="50000"/>
                  </a:schemeClr>
                </a:solidFill>
              </a:rPr>
              <a:t>/PPPD</a:t>
            </a:r>
            <a:r>
              <a:rPr lang="en-GB" dirty="0">
                <a:solidFill>
                  <a:schemeClr val="accent1">
                    <a:lumMod val="50000"/>
                  </a:schemeClr>
                </a:solidFill>
              </a:rPr>
              <a:t>, in kilograms: </a:t>
            </a:r>
            <a:r>
              <a:rPr lang="en-GB" b="1" dirty="0">
                <a:solidFill>
                  <a:schemeClr val="accent1">
                    <a:lumMod val="50000"/>
                  </a:schemeClr>
                </a:solidFill>
              </a:rPr>
              <a:t>0.21 kg/PPPD</a:t>
            </a:r>
          </a:p>
          <a:p>
            <a:pPr marL="285750" indent="-285750">
              <a:buFont typeface="Arial" panose="020B0604020202020204" pitchFamily="34" charset="0"/>
              <a:buChar char="•"/>
            </a:pPr>
            <a:r>
              <a:rPr lang="en-GB" dirty="0">
                <a:solidFill>
                  <a:schemeClr val="accent1">
                    <a:lumMod val="50000"/>
                  </a:schemeClr>
                </a:solidFill>
              </a:rPr>
              <a:t>Used cooking oil recycling: </a:t>
            </a:r>
            <a:r>
              <a:rPr lang="en-GB" b="1" dirty="0">
                <a:solidFill>
                  <a:schemeClr val="accent1">
                    <a:lumMod val="50000"/>
                  </a:schemeClr>
                </a:solidFill>
              </a:rPr>
              <a:t>0.066 kg/PPPD</a:t>
            </a:r>
          </a:p>
          <a:p>
            <a:pPr marL="285750" indent="-285750">
              <a:buFont typeface="Arial" panose="020B0604020202020204" pitchFamily="34" charset="0"/>
              <a:buChar char="•"/>
            </a:pPr>
            <a:r>
              <a:rPr lang="en-GB" dirty="0">
                <a:solidFill>
                  <a:schemeClr val="accent1">
                    <a:lumMod val="50000"/>
                  </a:schemeClr>
                </a:solidFill>
              </a:rPr>
              <a:t>Adoption of at least </a:t>
            </a:r>
            <a:r>
              <a:rPr lang="en-GB" b="1" dirty="0">
                <a:solidFill>
                  <a:schemeClr val="accent1">
                    <a:lumMod val="50000"/>
                  </a:schemeClr>
                </a:solidFill>
              </a:rPr>
              <a:t>2 sustainable development practices</a:t>
            </a:r>
          </a:p>
          <a:p>
            <a:pPr marL="285750" indent="-285750">
              <a:buFont typeface="Arial" panose="020B0604020202020204" pitchFamily="34" charset="0"/>
              <a:buChar char="•"/>
            </a:pPr>
            <a:r>
              <a:rPr lang="en-GB" b="1" dirty="0">
                <a:solidFill>
                  <a:schemeClr val="accent1">
                    <a:lumMod val="50000"/>
                  </a:schemeClr>
                </a:solidFill>
              </a:rPr>
              <a:t>60%</a:t>
            </a:r>
            <a:r>
              <a:rPr lang="en-GB" dirty="0">
                <a:solidFill>
                  <a:schemeClr val="accent1">
                    <a:lumMod val="50000"/>
                  </a:schemeClr>
                </a:solidFill>
              </a:rPr>
              <a:t> of our staff from the local community</a:t>
            </a:r>
          </a:p>
          <a:p>
            <a:pPr marL="285750" indent="-285750">
              <a:buFont typeface="Arial" panose="020B0604020202020204" pitchFamily="34" charset="0"/>
              <a:buChar char="•"/>
            </a:pPr>
            <a:r>
              <a:rPr lang="en-GB" dirty="0">
                <a:solidFill>
                  <a:schemeClr val="accent1">
                    <a:lumMod val="50000"/>
                  </a:schemeClr>
                </a:solidFill>
              </a:rPr>
              <a:t>Community support (blood donation, beach cleaning, contributions)</a:t>
            </a:r>
          </a:p>
          <a:p>
            <a:pPr marL="285750" indent="-285750">
              <a:buFont typeface="Arial" panose="020B0604020202020204" pitchFamily="34" charset="0"/>
              <a:buChar char="•"/>
            </a:pPr>
            <a:r>
              <a:rPr lang="en-GB" dirty="0">
                <a:solidFill>
                  <a:schemeClr val="accent1">
                    <a:lumMod val="50000"/>
                  </a:schemeClr>
                </a:solidFill>
              </a:rPr>
              <a:t>Biodiversity support as supporters and members of </a:t>
            </a:r>
            <a:r>
              <a:rPr lang="en-GB" b="1" dirty="0">
                <a:solidFill>
                  <a:schemeClr val="accent1">
                    <a:lumMod val="50000"/>
                  </a:schemeClr>
                </a:solidFill>
              </a:rPr>
              <a:t>CSTI</a:t>
            </a:r>
            <a:r>
              <a:rPr lang="en-GB" dirty="0">
                <a:solidFill>
                  <a:schemeClr val="accent1">
                    <a:lumMod val="50000"/>
                  </a:schemeClr>
                </a:solidFill>
              </a:rPr>
              <a:t> and the </a:t>
            </a:r>
            <a:r>
              <a:rPr lang="en-GB" i="1" dirty="0">
                <a:solidFill>
                  <a:schemeClr val="accent1">
                    <a:lumMod val="50000"/>
                  </a:schemeClr>
                </a:solidFill>
              </a:rPr>
              <a:t>“Keep our sand and sea plastic free”</a:t>
            </a:r>
            <a:r>
              <a:rPr lang="en-GB" dirty="0">
                <a:solidFill>
                  <a:schemeClr val="accent1">
                    <a:lumMod val="50000"/>
                  </a:schemeClr>
                </a:solidFill>
              </a:rPr>
              <a:t> project by participating in all events.</a:t>
            </a:r>
            <a:endParaRPr lang="en-GB" dirty="0">
              <a:solidFill>
                <a:schemeClr val="accent1">
                  <a:lumMod val="50000"/>
                </a:schemeClr>
              </a:solidFill>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 name="Picture 3" descr="A sign on the side of a building&#10;&#10;Description automatically generated"/>
          <p:cNvPicPr>
            <a:picLocks noChangeAspect="1"/>
          </p:cNvPicPr>
          <p:nvPr/>
        </p:nvPicPr>
        <p:blipFill rotWithShape="1">
          <a:blip r:embed="rId2"/>
          <a:srcRect t="20523" r="-1" b="6057"/>
          <a:stretch>
            <a:fillRect/>
          </a:stretch>
        </p:blipFill>
        <p:spPr>
          <a:xfrm>
            <a:off x="20" y="655"/>
            <a:ext cx="8115280" cy="4468659"/>
          </a:xfrm>
          <a:prstGeom prst="rect">
            <a:avLst/>
          </a:prstGeom>
        </p:spPr>
      </p:pic>
      <p:sp>
        <p:nvSpPr>
          <p:cNvPr id="1029" name="Rectangle 74"/>
          <p:cNvSpPr>
            <a:spLocks noGrp="1" noRot="1" noChangeAspect="1" noMove="1" noResize="1" noEditPoints="1" noAdjustHandles="1" noChangeArrowheads="1" noChangeShapeType="1" noTextEdit="1"/>
          </p:cNvSpPr>
          <p:nvPr/>
        </p:nvSpPr>
        <p:spPr>
          <a:xfrm flipH="1">
            <a:off x="2" y="4466372"/>
            <a:ext cx="12191998" cy="239012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6"/>
          <p:cNvSpPr>
            <a:spLocks noGrp="1" noRot="1" noChangeAspect="1" noMove="1" noResize="1" noEditPoints="1" noAdjustHandles="1" noChangeArrowheads="1" noChangeShapeType="1" noTextEdit="1"/>
          </p:cNvSpPr>
          <p:nvPr/>
        </p:nvSpPr>
        <p:spPr>
          <a:xfrm flipH="1">
            <a:off x="-1" y="4464543"/>
            <a:ext cx="8115300" cy="23919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nvSpPr>
        <p:spPr>
          <a:xfrm flipH="1">
            <a:off x="-9269" y="4466372"/>
            <a:ext cx="12201266" cy="2390128"/>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nvSpPr>
        <p:spPr>
          <a:xfrm flipH="1">
            <a:off x="8115298" y="4466372"/>
            <a:ext cx="4081336" cy="2390128"/>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nvSpPr>
        <p:spPr>
          <a:xfrm rot="10800000">
            <a:off x="-4635" y="4486258"/>
            <a:ext cx="12194550" cy="1968154"/>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p:cNvSpPr>
            <a:spLocks noGrp="1" noRot="1" noChangeAspect="1" noMove="1" noResize="1" noEditPoints="1" noAdjustHandles="1" noChangeArrowheads="1" noChangeShapeType="1" noTextEdit="1"/>
          </p:cNvSpPr>
          <p:nvPr/>
        </p:nvSpPr>
        <p:spPr>
          <a:xfrm rot="14834054">
            <a:off x="6748954" y="2254165"/>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1">
                  <a:alpha val="0"/>
                </a:schemeClr>
              </a:gs>
              <a:gs pos="85000">
                <a:schemeClr val="accent1">
                  <a:alpha val="1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127573" y="4905953"/>
            <a:ext cx="9932691" cy="858742"/>
          </a:xfrm>
        </p:spPr>
        <p:txBody>
          <a:bodyPr anchor="ctr">
            <a:normAutofit/>
          </a:bodyPr>
          <a:lstStyle/>
          <a:p>
            <a:pPr algn="l"/>
            <a:r>
              <a:rPr lang="en-US" sz="4800" dirty="0">
                <a:solidFill>
                  <a:srgbClr val="FFFFFF"/>
                </a:solidFill>
              </a:rPr>
              <a:t>THANK YOU!</a:t>
            </a:r>
          </a:p>
        </p:txBody>
      </p:sp>
      <p:pic>
        <p:nvPicPr>
          <p:cNvPr id="5" name="Picture 4"/>
          <p:cNvPicPr>
            <a:picLocks noChangeAspect="1"/>
          </p:cNvPicPr>
          <p:nvPr/>
        </p:nvPicPr>
        <p:blipFill>
          <a:blip r:embed="rId3"/>
          <a:stretch>
            <a:fillRect/>
          </a:stretch>
        </p:blipFill>
        <p:spPr>
          <a:xfrm>
            <a:off x="8465344" y="722746"/>
            <a:ext cx="3376612" cy="2786062"/>
          </a:xfrm>
          <a:prstGeom prst="rect">
            <a:avLst/>
          </a:prstGeom>
        </p:spPr>
      </p:pic>
    </p:spTree>
    <p:extLst>
      <p:ext uri="{BB962C8B-B14F-4D97-AF65-F5344CB8AC3E}">
        <p14:creationId xmlns:p14="http://schemas.microsoft.com/office/powerpoint/2010/main" val="151647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GB" sz="2800" dirty="0">
                <a:solidFill>
                  <a:srgbClr val="FFFFFF"/>
                </a:solidFill>
              </a:rPr>
              <a:t>IMS POLICY</a:t>
            </a:r>
            <a:br>
              <a:rPr lang="en-GB" sz="2800" dirty="0">
                <a:solidFill>
                  <a:srgbClr val="FFFFFF"/>
                </a:solidFill>
              </a:rPr>
            </a:br>
            <a:endParaRPr lang="en-US" sz="2800" dirty="0">
              <a:solidFill>
                <a:srgbClr val="FFFFFF"/>
              </a:solidFill>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3" name="TextBox 2"/>
          <p:cNvSpPr txBox="1"/>
          <p:nvPr/>
        </p:nvSpPr>
        <p:spPr>
          <a:xfrm>
            <a:off x="4298535" y="179462"/>
            <a:ext cx="7332291" cy="6478697"/>
          </a:xfrm>
          <a:prstGeom prst="rect">
            <a:avLst/>
          </a:prstGeom>
          <a:noFill/>
        </p:spPr>
        <p:txBody>
          <a:bodyPr wrap="square" rtlCol="0">
            <a:spAutoFit/>
          </a:bodyPr>
          <a:lstStyle/>
          <a:p>
            <a:pPr algn="just">
              <a:spcAft>
                <a:spcPts val="1000"/>
              </a:spcAft>
            </a:pPr>
            <a:r>
              <a:rPr lang="en-GB"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The management and staff of Nissiblu Beach Resort, consider quality and safety of our service, a top priority and an integral part of our corporate business principles. It is the commitment of the top management as well as staff to ensure the quality, safety &amp; hygiene of our products, to </a:t>
            </a:r>
            <a:r>
              <a:rPr lang="en-GB" sz="1000" dirty="0">
                <a:effectLst/>
                <a:latin typeface="Calibri" panose="020F0502020204030204" pitchFamily="34" charset="0"/>
                <a:ea typeface="Calibri" panose="020F0502020204030204" pitchFamily="34" charset="0"/>
                <a:cs typeface="Arial" panose="020B0604020202020204" pitchFamily="34" charset="0"/>
              </a:rPr>
              <a:t>meet the expectations of our customers, to manage our environmental aspects and contribute to the protection of the environment, prevention of pollution, while implementing Circular Economy Practises, as per corresponding appendix and ensuring preparedness and response during crisis. </a:t>
            </a:r>
          </a:p>
          <a:p>
            <a:pPr algn="just">
              <a:spcAft>
                <a:spcPts val="1000"/>
              </a:spcAft>
            </a:pPr>
            <a:r>
              <a:rPr lang="en-GB" sz="1000" dirty="0">
                <a:effectLst/>
                <a:latin typeface="Calibri" panose="020F0502020204030204" pitchFamily="34" charset="0"/>
                <a:ea typeface="Calibri" panose="020F0502020204030204" pitchFamily="34" charset="0"/>
                <a:cs typeface="Arial" panose="020B0604020202020204" pitchFamily="34" charset="0"/>
              </a:rPr>
              <a:t>Furthermore, we ensure the provision of a healthy &amp; safe and </a:t>
            </a:r>
            <a:r>
              <a:rPr lang="en-US" sz="1000" dirty="0">
                <a:effectLst/>
                <a:latin typeface="Calibri" panose="020F0502020204030204" pitchFamily="34" charset="0"/>
                <a:ea typeface="MS Mincho" panose="02020609040205080304" pitchFamily="49" charset="-128"/>
                <a:cs typeface="Calibri" panose="020F0502020204030204" pitchFamily="34" charset="0"/>
              </a:rPr>
              <a:t>secure environment free from occupational incidents, accidents and illnesses for </a:t>
            </a:r>
            <a:r>
              <a:rPr lang="en-GB" sz="1000" dirty="0">
                <a:effectLst/>
                <a:latin typeface="Calibri" panose="020F0502020204030204" pitchFamily="34" charset="0"/>
                <a:ea typeface="Calibri" panose="020F0502020204030204" pitchFamily="34" charset="0"/>
                <a:cs typeface="Calibri" panose="020F0502020204030204" pitchFamily="34" charset="0"/>
              </a:rPr>
              <a:t>our employees, our customers, our partners and anyone that may be affected</a:t>
            </a:r>
            <a:r>
              <a:rPr lang="en-GB" sz="1000" dirty="0">
                <a:effectLst/>
                <a:latin typeface="Calibri" panose="020F0502020204030204" pitchFamily="34" charset="0"/>
                <a:ea typeface="Calibri" panose="020F0502020204030204" pitchFamily="34" charset="0"/>
                <a:cs typeface="Arial" panose="020B0604020202020204" pitchFamily="34" charset="0"/>
              </a:rPr>
              <a:t> by our processes, while we comply with all EU and national legislative requirements.</a:t>
            </a:r>
            <a:r>
              <a:rPr lang="en-US" sz="1000" dirty="0">
                <a:effectLst/>
                <a:latin typeface="Calibri" panose="020F0502020204030204" pitchFamily="34" charset="0"/>
                <a:ea typeface="Calibri" panose="020F0502020204030204" pitchFamily="34" charset="0"/>
                <a:cs typeface="Arial" panose="020B0604020202020204" pitchFamily="34" charset="0"/>
              </a:rPr>
              <a:t> At the same time, we act in full respect for human rights and treat all guests, visitors, suppliers</a:t>
            </a:r>
            <a:r>
              <a:rPr lang="en-US"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subcontractors, staff equally and with respect, without discriminating, regardless of age, sex, religion, nationality, political </a:t>
            </a:r>
            <a:r>
              <a:rPr lang="en-US" sz="1000" dirty="0">
                <a:effectLst/>
                <a:latin typeface="Calibri" panose="020F0502020204030204" pitchFamily="34" charset="0"/>
                <a:ea typeface="Calibri" panose="020F0502020204030204" pitchFamily="34" charset="0"/>
                <a:cs typeface="Arial" panose="020B0604020202020204" pitchFamily="34" charset="0"/>
              </a:rPr>
              <a:t>opinion, culture, sexual orientation, mobility or mental weaknesses and failures, economic or social status.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000" dirty="0">
                <a:effectLst/>
                <a:latin typeface="Calibri" panose="020F0502020204030204" pitchFamily="34" charset="0"/>
                <a:ea typeface="Calibri" panose="020F0502020204030204" pitchFamily="34" charset="0"/>
                <a:cs typeface="Arial" panose="020B0604020202020204" pitchFamily="34" charset="0"/>
              </a:rPr>
              <a:t>The success of our objectives requires the involvement of all of us and the perception of the limits of everyone's responsibility. In this context</a:t>
            </a:r>
            <a:r>
              <a:rPr lang="en-US" sz="1000" dirty="0">
                <a:effectLst/>
                <a:latin typeface="Calibri" panose="020F0502020204030204" pitchFamily="34" charset="0"/>
                <a:ea typeface="Calibri" panose="020F0502020204030204" pitchFamily="34" charset="0"/>
                <a:cs typeface="Arial" panose="020B0604020202020204" pitchFamily="34" charset="0"/>
              </a:rPr>
              <a:t>, Nissiblu Beach Resort is developing an Integrated Management System and has been certified with the sustainable award Travelife Gold and with th</a:t>
            </a:r>
            <a:r>
              <a:rPr lang="en-US"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e international standards of</a:t>
            </a:r>
            <a:r>
              <a:rPr lang="en-US" sz="1000" dirty="0">
                <a:effectLst/>
                <a:latin typeface="Calibri" panose="020F0502020204030204" pitchFamily="34" charset="0"/>
                <a:ea typeface="Calibri" panose="020F0502020204030204" pitchFamily="34" charset="0"/>
                <a:cs typeface="Arial" panose="020B0604020202020204" pitchFamily="34" charset="0"/>
              </a:rPr>
              <a:t> </a:t>
            </a:r>
            <a:r>
              <a:rPr lang="en-US"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ISO 9001, ISO 45001 and ISO 22000.</a:t>
            </a:r>
            <a:r>
              <a:rPr lang="en-US" sz="1000" dirty="0">
                <a:effectLst/>
                <a:latin typeface="Calibri" panose="020F0502020204030204" pitchFamily="34" charset="0"/>
                <a:ea typeface="Calibri" panose="020F0502020204030204" pitchFamily="34" charset="0"/>
                <a:cs typeface="Arial" panose="020B0604020202020204" pitchFamily="34" charset="0"/>
              </a:rPr>
              <a:t> </a:t>
            </a:r>
            <a:r>
              <a:rPr lang="en-GB"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Through the implementation of the Integrated Management System (IMS), the hotel seeks to exceed the compliance with relevant legal requirements, to identify and meet the requirements of our customers, to act within both national and European legal frameworks and to continuously improve our products and services and the effectiveness of our processes, while at the same time we </a:t>
            </a:r>
            <a:r>
              <a:rPr lang="en-GB" sz="1000" dirty="0">
                <a:effectLst/>
                <a:latin typeface="Calibri" panose="020F0502020204030204" pitchFamily="34" charset="0"/>
                <a:ea typeface="Calibri" panose="020F0502020204030204" pitchFamily="34" charset="0"/>
                <a:cs typeface="Arial" panose="020B0604020202020204" pitchFamily="34" charset="0"/>
              </a:rPr>
              <a:t>are committed to:</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effectLst/>
                <a:latin typeface="Calibri" panose="020F0502020204030204" pitchFamily="34" charset="0"/>
                <a:ea typeface="Calibri" panose="020F0502020204030204" pitchFamily="34" charset="0"/>
                <a:cs typeface="Arial" panose="020B0604020202020204" pitchFamily="34" charset="0"/>
              </a:rPr>
              <a:t>comply with</a:t>
            </a:r>
            <a:r>
              <a:rPr lang="en-GB" sz="1000" dirty="0">
                <a:effectLst/>
                <a:latin typeface="Calibri" panose="020F0502020204030204" pitchFamily="34" charset="0"/>
                <a:ea typeface="Calibri" panose="020F0502020204030204" pitchFamily="34" charset="0"/>
                <a:cs typeface="Arial" panose="020B0604020202020204" pitchFamily="34" charset="0"/>
              </a:rPr>
              <a:t> existing legislation at both national and European level and in particular the laws, regulations and directives related with food safety and hygiene, environmental practises, occupational safety and health as well as security issues.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effectLst/>
                <a:latin typeface="Calibri" panose="020F0502020204030204" pitchFamily="34" charset="0"/>
                <a:ea typeface="Calibri" panose="020F0502020204030204" pitchFamily="34" charset="0"/>
                <a:cs typeface="Arial" panose="020B0604020202020204" pitchFamily="34" charset="0"/>
              </a:rPr>
              <a:t>inform, educate and encourage</a:t>
            </a:r>
            <a:r>
              <a:rPr lang="en-GB" sz="1000" dirty="0">
                <a:effectLst/>
                <a:latin typeface="Calibri" panose="020F0502020204030204" pitchFamily="34" charset="0"/>
                <a:ea typeface="Calibri" panose="020F0502020204030204" pitchFamily="34" charset="0"/>
                <a:cs typeface="Arial" panose="020B0604020202020204" pitchFamily="34" charset="0"/>
              </a:rPr>
              <a:t> all staff and partners for their active involvement in quality, food safety &amp; hygiene issues, occupational health &amp; safety and security issues, as well as in environmental protection and sustainability activities while we provide </a:t>
            </a:r>
            <a:r>
              <a:rPr lang="en-GB" sz="1000" dirty="0">
                <a:effectLst/>
                <a:latin typeface="Calibri" panose="020F0502020204030204" pitchFamily="34" charset="0"/>
                <a:ea typeface="Calibri" panose="020F0502020204030204" pitchFamily="34" charset="0"/>
                <a:cs typeface="Calibri" panose="020F0502020204030204" pitchFamily="34" charset="0"/>
              </a:rPr>
              <a:t>adequate and appropriate resources, infrastructure, equipment, science and human potential</a:t>
            </a:r>
            <a:r>
              <a:rPr lang="en-US" sz="1000" dirty="0">
                <a:effectLst/>
                <a:latin typeface="Calibri" panose="020F0502020204030204" pitchFamily="34" charset="0"/>
                <a:ea typeface="Calibri" panose="020F0502020204030204" pitchFamily="34" charset="0"/>
                <a:cs typeface="Calibri" panose="020F0502020204030204" pitchFamily="34"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000" b="1" dirty="0">
                <a:effectLst/>
                <a:latin typeface="Calibri" panose="020F0502020204030204" pitchFamily="34" charset="0"/>
                <a:ea typeface="Calibri" panose="020F0502020204030204" pitchFamily="34" charset="0"/>
                <a:cs typeface="Calibri" panose="020F0502020204030204" pitchFamily="34" charset="0"/>
              </a:rPr>
              <a:t>allocate</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MS Mincho" panose="02020609040205080304" pitchFamily="49" charset="-128"/>
                <a:cs typeface="Calibri" panose="020F0502020204030204" pitchFamily="34" charset="0"/>
              </a:rPr>
              <a:t>duties for food safety &amp; hygiene, environmental, health, safety and security issues through appointing competent persons with particular responsibilities and through associated manual documents and records.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effectLst/>
                <a:latin typeface="Calibri" panose="020F0502020204030204" pitchFamily="34" charset="0"/>
                <a:ea typeface="Calibri" panose="020F0502020204030204" pitchFamily="34" charset="0"/>
                <a:cs typeface="Calibri" panose="020F0502020204030204" pitchFamily="34" charset="0"/>
              </a:rPr>
              <a:t>introduc</a:t>
            </a:r>
            <a:r>
              <a:rPr lang="en-GB" sz="1000" dirty="0">
                <a:effectLst/>
                <a:latin typeface="Calibri" panose="020F0502020204030204" pitchFamily="34" charset="0"/>
                <a:ea typeface="Calibri" panose="020F0502020204030204" pitchFamily="34" charset="0"/>
                <a:cs typeface="Calibri" panose="020F0502020204030204" pitchFamily="34" charset="0"/>
              </a:rPr>
              <a:t>e systematic identification, evaluation and control of all environmental aspects and impacts at the hotel as well as risks related to general activities that may affect among others the food safety &amp; hygiene</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GB" sz="1000" dirty="0">
                <a:effectLst/>
                <a:latin typeface="Calibri" panose="020F0502020204030204" pitchFamily="34" charset="0"/>
                <a:ea typeface="Calibri" panose="020F0502020204030204" pitchFamily="34" charset="0"/>
                <a:cs typeface="Calibri" panose="020F0502020204030204" pitchFamily="34" charset="0"/>
              </a:rPr>
              <a:t>the occupational safety and health</a:t>
            </a:r>
            <a:r>
              <a:rPr lang="en-US" sz="1000" dirty="0">
                <a:effectLst/>
                <a:latin typeface="Calibri" panose="020F0502020204030204" pitchFamily="34" charset="0"/>
                <a:ea typeface="Calibri" panose="020F0502020204030204" pitchFamily="34" charset="0"/>
                <a:cs typeface="Calibri" panose="020F0502020204030204" pitchFamily="34" charset="0"/>
              </a:rPr>
              <a:t> as well as the </a:t>
            </a:r>
            <a:r>
              <a:rPr lang="en-US" sz="1000" dirty="0">
                <a:effectLst/>
                <a:latin typeface="Calibri" panose="020F0502020204030204" pitchFamily="34" charset="0"/>
                <a:ea typeface="MS Mincho" panose="02020609040205080304" pitchFamily="49" charset="-128"/>
                <a:cs typeface="Calibri" panose="020F0502020204030204" pitchFamily="34" charset="0"/>
              </a:rPr>
              <a:t>security and safety of our staff, guests and any third person who may be affected by our activities.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effectLst/>
                <a:latin typeface="Calibri" panose="020F0502020204030204" pitchFamily="34" charset="0"/>
                <a:ea typeface="Calibri" panose="020F0502020204030204" pitchFamily="34" charset="0"/>
                <a:cs typeface="Calibri" panose="020F0502020204030204" pitchFamily="34" charset="0"/>
              </a:rPr>
              <a:t>act</a:t>
            </a:r>
            <a:r>
              <a:rPr lang="en-GB" sz="1000" dirty="0">
                <a:effectLst/>
                <a:latin typeface="Calibri" panose="020F0502020204030204" pitchFamily="34" charset="0"/>
                <a:ea typeface="Calibri" panose="020F0502020204030204" pitchFamily="34" charset="0"/>
                <a:cs typeface="Calibri" panose="020F0502020204030204" pitchFamily="34" charset="0"/>
              </a:rPr>
              <a:t> as such so as to minimize</a:t>
            </a:r>
            <a:r>
              <a:rPr lang="en-GB" sz="1000" dirty="0">
                <a:effectLst/>
                <a:latin typeface="Calibri" panose="020F0502020204030204" pitchFamily="34" charset="0"/>
                <a:ea typeface="Calibri" panose="020F0502020204030204" pitchFamily="34" charset="0"/>
                <a:cs typeface="Arial" panose="020B0604020202020204" pitchFamily="34" charset="0"/>
              </a:rPr>
              <a:t> and safely </a:t>
            </a:r>
            <a:r>
              <a:rPr lang="en-GB"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dispose waste generated by the hotel, applying best available techniques, recovery techniques, reuse and recycle </a:t>
            </a:r>
            <a:r>
              <a:rPr lang="en-GB" sz="1000" dirty="0">
                <a:effectLst/>
                <a:latin typeface="Calibri" panose="020F0502020204030204" pitchFamily="34" charset="0"/>
                <a:ea typeface="Calibri" panose="020F0502020204030204" pitchFamily="34" charset="0"/>
                <a:cs typeface="Arial" panose="020B0604020202020204" pitchFamily="34" charset="0"/>
              </a:rPr>
              <a:t>wherever possible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effectLst/>
                <a:latin typeface="Calibri" panose="020F0502020204030204" pitchFamily="34" charset="0"/>
                <a:ea typeface="Calibri" panose="020F0502020204030204" pitchFamily="34" charset="0"/>
                <a:cs typeface="Arial" panose="020B0604020202020204" pitchFamily="34" charset="0"/>
              </a:rPr>
              <a:t>establish, document and review</a:t>
            </a:r>
            <a:r>
              <a:rPr lang="en-GB" sz="1000" dirty="0">
                <a:effectLst/>
                <a:latin typeface="Calibri" panose="020F0502020204030204" pitchFamily="34" charset="0"/>
                <a:ea typeface="Calibri" panose="020F0502020204030204" pitchFamily="34" charset="0"/>
                <a:cs typeface="Arial" panose="020B0604020202020204" pitchFamily="34" charset="0"/>
              </a:rPr>
              <a:t> our measurable quality, food safety, environmental sustainability targets and programmes as well as the preventive occupational safety, health and security performance indicators &amp; targets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effectLst/>
                <a:latin typeface="Calibri" panose="020F0502020204030204" pitchFamily="34" charset="0"/>
                <a:ea typeface="Calibri" panose="020F0502020204030204" pitchFamily="34" charset="0"/>
                <a:cs typeface="Arial" panose="020B0604020202020204" pitchFamily="34" charset="0"/>
              </a:rPr>
              <a:t>inform</a:t>
            </a:r>
            <a:r>
              <a:rPr lang="en-GB" sz="1000" dirty="0">
                <a:effectLst/>
                <a:latin typeface="Calibri" panose="020F0502020204030204" pitchFamily="34" charset="0"/>
                <a:ea typeface="Calibri" panose="020F0502020204030204" pitchFamily="34" charset="0"/>
                <a:cs typeface="Arial" panose="020B0604020202020204" pitchFamily="34" charset="0"/>
              </a:rPr>
              <a:t> guests, visitors, staff, suppliers and contractors working with the hotel for the Hotel’s IMS Policy (Quality, Environmental, Food Safety Policy, Occupational Safety and Health and Security Policy), the sustainability and community policy, the staff care policy and the child protection policy, while promoting and ensuring that they all comply with.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solidFill>
                  <a:srgbClr val="222222"/>
                </a:solidFill>
                <a:effectLst/>
                <a:latin typeface="Calibri" panose="020F0502020204030204" pitchFamily="34" charset="0"/>
                <a:ea typeface="Calibri" panose="020F0502020204030204" pitchFamily="34" charset="0"/>
                <a:cs typeface="Arial" panose="020B0604020202020204" pitchFamily="34" charset="0"/>
              </a:rPr>
              <a:t>establish and maintain</a:t>
            </a:r>
            <a:r>
              <a:rPr lang="en-GB"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an open and creative relationship of trust with the local community and the general public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000" b="1" dirty="0">
                <a:solidFill>
                  <a:srgbClr val="222222"/>
                </a:solidFill>
                <a:effectLst/>
                <a:latin typeface="Calibri" panose="020F0502020204030204" pitchFamily="34" charset="0"/>
                <a:ea typeface="Calibri" panose="020F0502020204030204" pitchFamily="34" charset="0"/>
                <a:cs typeface="Arial" panose="020B0604020202020204" pitchFamily="34" charset="0"/>
              </a:rPr>
              <a:t>aim</a:t>
            </a:r>
            <a:r>
              <a:rPr lang="en-GB"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for continuous improvement of performance of the above through the Integrated Management System the effectiveness and appropriateness of which will be reviewed at least annually.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The Policy of the Integrated Management System of Nissiblu Beach Resort will be publicly available, implemented and maintained at all levels of the organization, whereas it will be reviewed and amended periodically by the management so as to ensure suitability of the organization’s role on the above sectors.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COMMUNITY AND SUSTAINABILTY POLICY</a:t>
            </a: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4" name="TextBox 3"/>
          <p:cNvSpPr txBox="1"/>
          <p:nvPr/>
        </p:nvSpPr>
        <p:spPr>
          <a:xfrm>
            <a:off x="4140040" y="125325"/>
            <a:ext cx="8048912" cy="6014339"/>
          </a:xfrm>
          <a:prstGeom prst="rect">
            <a:avLst/>
          </a:prstGeom>
          <a:noFill/>
        </p:spPr>
        <p:txBody>
          <a:bodyPr wrap="square">
            <a:spAutoFit/>
          </a:bodyPr>
          <a:lstStyle/>
          <a:p>
            <a:pPr algn="just"/>
            <a:r>
              <a:rPr lang="en-GB" sz="1100" dirty="0"/>
              <a:t>We, Management and Staff alike of the Nissiblu Beach Resort, are committed to ensure that any of our actions have a positive impact on the local residential and business community, while at the same time through our actions we aim to protect our local traditions. In this respect we are working to ensure positive social and economic impact and where this is not possible, to minimize them to acceptable levels. Our main objectives relating to society and our responsibility towards it, are directly connected with the following:</a:t>
            </a:r>
          </a:p>
          <a:p>
            <a:pPr algn="just"/>
            <a:r>
              <a:rPr lang="en-GB" sz="1100" dirty="0"/>
              <a:t> </a:t>
            </a:r>
          </a:p>
          <a:p>
            <a:pPr lvl="0" algn="just"/>
            <a:r>
              <a:rPr lang="en-GB" sz="1100" b="1" dirty="0"/>
              <a:t>1. Certifications</a:t>
            </a:r>
            <a:endParaRPr lang="en-GB" sz="1100" dirty="0"/>
          </a:p>
          <a:p>
            <a:pPr lvl="0" algn="just"/>
            <a:r>
              <a:rPr lang="en-US" sz="1100" b="1" dirty="0"/>
              <a:t>Travelife Award: </a:t>
            </a:r>
            <a:r>
              <a:rPr lang="en-US" sz="1100" dirty="0"/>
              <a:t>In our efforts for the satisfaction of wider sustainability criteria, including socio-economic impacts and staff welfare, we have implemented </a:t>
            </a:r>
            <a:r>
              <a:rPr lang="en-US" sz="1100" dirty="0" err="1"/>
              <a:t>Travelife’s</a:t>
            </a:r>
            <a:r>
              <a:rPr lang="en-US" sz="1100" dirty="0"/>
              <a:t> requirements and obtain the Gold award.</a:t>
            </a:r>
            <a:endParaRPr lang="en-GB" sz="1100" dirty="0"/>
          </a:p>
          <a:p>
            <a:pPr lvl="0" algn="just"/>
            <a:r>
              <a:rPr lang="en-US" sz="1100" b="1" dirty="0"/>
              <a:t>ISO 22000: </a:t>
            </a:r>
            <a:r>
              <a:rPr lang="en-US" sz="1100" dirty="0"/>
              <a:t>Food Safety and Hygiene being one of our top priorities, we fully comply with the national and EU regulations thus have assessed the potential risks related to the food handling chain in our hotel, have identified the Critical Control Points and have created a monitoring and control plan to ensure that they do not exceed critical limits. At the same time, we ensure that all food handlers conform with the applicable rules and policies in terms of safety and hygiene of food and personal hygiene. To this end our hotel has been certified with the international food safety and hygiene standard ISO 22000.  </a:t>
            </a:r>
            <a:endParaRPr lang="en-GB" sz="1100" dirty="0"/>
          </a:p>
          <a:p>
            <a:pPr lvl="0" algn="just"/>
            <a:r>
              <a:rPr lang="en-US" sz="1100" b="1" dirty="0"/>
              <a:t>ISO 9001</a:t>
            </a:r>
            <a:r>
              <a:rPr lang="en-US" sz="1100" dirty="0"/>
              <a:t>: Alongside with the above management systems we have fully incorporated quality management procedures in accordance with the requirements of the international standard ISO 9001, through which we aim to identify and satisfy our customers' requirements, while we will be acting within the national legal framework and we will continuously be improving our products and services, and the effectiveness of our processes. To this end we have certified our quality management system according to ISO 9001 requirements.</a:t>
            </a:r>
            <a:endParaRPr lang="en-GB" sz="1100" dirty="0"/>
          </a:p>
          <a:p>
            <a:pPr lvl="0" algn="just"/>
            <a:r>
              <a:rPr lang="en-US" sz="1100" b="1" dirty="0"/>
              <a:t>ISO 45001: </a:t>
            </a:r>
            <a:r>
              <a:rPr lang="en-US" sz="1100" dirty="0"/>
              <a:t>Occupational Safety &amp; Health, being an integral part of our legislative obligations, is also applied while we aim to supersede the compliance with the relevant OH&amp;S legislation thus, we have included security issues that may affect our staff, guests and any third party affected by our activities. Considering that the primary goal of our company is to maintain a secure, safe, and healthy workplace free from accidents or occupational diseases both for our guests in and partners, our employees and those who may be affected by our operations, we have integrated the requirements of the international standard ISO 45001 and the hotel has been certified with ISO 45001.</a:t>
            </a:r>
            <a:endParaRPr lang="en-GB" sz="1100" dirty="0"/>
          </a:p>
          <a:p>
            <a:pPr lvl="0" algn="just"/>
            <a:r>
              <a:rPr lang="en-US" sz="1100" b="1" dirty="0"/>
              <a:t>Circular Economy Initiatives: </a:t>
            </a:r>
            <a:r>
              <a:rPr lang="en-US" sz="1100" dirty="0"/>
              <a:t>As part of our commitment to adopting circular economy practices, the hotel actively participates in a sponsorship program designed to promote sustainable operations within hospitality facilities. Recognized for its dedication, the hotel has achieved selection for the prestigious Gold Round of the program and is on track to receive certification by the end of 2026.</a:t>
            </a:r>
            <a:endParaRPr lang="en-GB" sz="1100" dirty="0"/>
          </a:p>
          <a:p>
            <a:pPr lvl="0" algn="just"/>
            <a:r>
              <a:rPr lang="en-US" sz="1100" b="1" dirty="0"/>
              <a:t>Greenhouse Gas Emissions Reduction: </a:t>
            </a:r>
            <a:r>
              <a:rPr lang="en-US" sz="1100" dirty="0"/>
              <a:t>The hotel is also engaged in a comprehensive initiative to reduce greenhouse gas emissions across business operations. By aligning with the requirements of this program, the hotel aims to achieve full certification by the close of 2025, reinforcing its dedication to environmental sustainability.</a:t>
            </a:r>
            <a:endParaRPr lang="en-GB" sz="1100" dirty="0"/>
          </a:p>
          <a:p>
            <a:pPr algn="just"/>
            <a:r>
              <a:rPr lang="en-GB" sz="1100" dirty="0"/>
              <a:t> </a:t>
            </a:r>
          </a:p>
          <a:p>
            <a:pPr algn="just"/>
            <a:r>
              <a:rPr lang="en-US" sz="1100" dirty="0"/>
              <a:t> </a:t>
            </a:r>
            <a:r>
              <a:rPr lang="en-US" sz="1100" b="1" dirty="0"/>
              <a:t>2. Promotion of responsible tourism in the area</a:t>
            </a:r>
            <a:r>
              <a:rPr lang="en-US" sz="1100" dirty="0"/>
              <a:t> </a:t>
            </a:r>
            <a:endParaRPr lang="en-GB" sz="1100" dirty="0"/>
          </a:p>
          <a:p>
            <a:pPr lvl="0" algn="just"/>
            <a:r>
              <a:rPr lang="en-US" sz="1100" dirty="0"/>
              <a:t>The hotel's management fully supports responsible tourism in the area of Ayia Napa thus is in continuous communication with local authorities and the Cyprus Hotel Association and is kept informed at all times on issues relating to the improvement of the residential and business community both financially and socially. In addition, it actively participates and promotes any organized events related with Cyprus’s Local Traditions.</a:t>
            </a:r>
            <a:endParaRPr lang="en-GB" sz="1100" dirty="0"/>
          </a:p>
          <a:p>
            <a:pPr algn="just">
              <a:lnSpc>
                <a:spcPct val="115000"/>
              </a:lnSpc>
              <a:spcAft>
                <a:spcPts val="10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COMMUNITY AND SUSTAINABILTY POLICY</a:t>
            </a: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4" name="TextBox 3"/>
          <p:cNvSpPr txBox="1"/>
          <p:nvPr/>
        </p:nvSpPr>
        <p:spPr>
          <a:xfrm>
            <a:off x="4140040" y="125325"/>
            <a:ext cx="8048912" cy="6601807"/>
          </a:xfrm>
          <a:prstGeom prst="rect">
            <a:avLst/>
          </a:prstGeom>
          <a:noFill/>
        </p:spPr>
        <p:txBody>
          <a:bodyPr wrap="square">
            <a:spAutoFit/>
          </a:bodyPr>
          <a:lstStyle/>
          <a:p>
            <a:pPr algn="just"/>
            <a:r>
              <a:rPr lang="en-US" sz="1100" dirty="0"/>
              <a:t> </a:t>
            </a:r>
            <a:r>
              <a:rPr lang="el-GR" sz="1100" b="1" dirty="0"/>
              <a:t>3.</a:t>
            </a:r>
            <a:r>
              <a:rPr lang="en-GB" sz="1100" b="1" dirty="0"/>
              <a:t> </a:t>
            </a:r>
            <a:r>
              <a:rPr lang="en-US" sz="1100" b="1" dirty="0"/>
              <a:t>Purchases </a:t>
            </a:r>
            <a:endParaRPr lang="en-GB" dirty="0"/>
          </a:p>
          <a:p>
            <a:pPr lvl="0" algn="just"/>
            <a:r>
              <a:rPr lang="en-US" sz="1100" dirty="0"/>
              <a:t>Our policy is to give priority to:</a:t>
            </a:r>
            <a:endParaRPr lang="en-GB" dirty="0"/>
          </a:p>
          <a:p>
            <a:pPr lvl="1" algn="just"/>
            <a:r>
              <a:rPr lang="en-US" sz="1100" dirty="0"/>
              <a:t>Products from the local community, ensuring the quality and safety of our products, avoiding transport, and helping to reduce CO2 emissions.</a:t>
            </a:r>
            <a:endParaRPr lang="en-GB" dirty="0"/>
          </a:p>
          <a:p>
            <a:pPr lvl="1" algn="just"/>
            <a:r>
              <a:rPr lang="en-US" sz="1100" dirty="0"/>
              <a:t>Small business suppliers to enhance the local community and economy, who operate environmental standards in regard to production and packaging and who help and are present in the local community, and act to help maintain jobs and local traditions and customs</a:t>
            </a:r>
            <a:endParaRPr lang="en-GB" dirty="0"/>
          </a:p>
          <a:p>
            <a:pPr lvl="1" algn="just"/>
            <a:r>
              <a:rPr lang="en-US" sz="1100" dirty="0"/>
              <a:t>Products that are made from recycled products, are sustainably produced, energy efficient and water saving, delivered in less packaging and bear a Fair Trade/Organic/FSC/MSC label. </a:t>
            </a:r>
            <a:endParaRPr lang="en-GB" dirty="0"/>
          </a:p>
          <a:p>
            <a:pPr algn="just"/>
            <a:r>
              <a:rPr lang="en-US" sz="1100" b="1" dirty="0"/>
              <a:t>4.  </a:t>
            </a:r>
            <a:r>
              <a:rPr lang="el-GR" sz="1100" b="1" dirty="0"/>
              <a:t>Employment </a:t>
            </a:r>
            <a:endParaRPr lang="en-GB" dirty="0"/>
          </a:p>
          <a:p>
            <a:pPr lvl="0" algn="just"/>
            <a:r>
              <a:rPr lang="en-US" sz="1100" dirty="0"/>
              <a:t>Recognizing the importance of long-term support of the local community, our company’s policy regarding employment is prioritizing the employment of local population. In this respect the majority of wages will be spent locally and the chain of other businesses in the community will be helped, therefore the viability of our community will be supported and enforced, which is part of our unique newly developed hospitality product.</a:t>
            </a:r>
            <a:endParaRPr lang="en-GB" dirty="0"/>
          </a:p>
          <a:p>
            <a:pPr lvl="0" algn="just"/>
            <a:r>
              <a:rPr lang="en-US" sz="1100" dirty="0"/>
              <a:t>Recognizing the responsibilities and our obligations regarding the employment of young people (children and adolescents) we fully comply with our obligations under the UN Convention on the Rights of the Child (ILO C182 &amp; ILO C138) and the national legislative requirements.</a:t>
            </a:r>
            <a:endParaRPr lang="en-GB" dirty="0"/>
          </a:p>
          <a:p>
            <a:pPr lvl="0" algn="just"/>
            <a:r>
              <a:rPr lang="en-US" sz="1100" dirty="0"/>
              <a:t>Recognizing the right of association, we provide our employees with the right to be members of Unions as well as meet during their work to discuss issues that concern them without the involvement of the management of our hotel while we ensure excellent working conditions and protection of human rights.</a:t>
            </a:r>
            <a:endParaRPr lang="en-GB" dirty="0"/>
          </a:p>
          <a:p>
            <a:pPr lvl="0" algn="just"/>
            <a:r>
              <a:rPr lang="en-GB" sz="1100" dirty="0"/>
              <a:t>Commitment to equal opportunities and will not excluded or show favour to specific groups of people during our recruitment processes. This includes, but not limited to, excluding or showing favour to people based on their race, nationality, religion, gender, sexuality or disabilities. </a:t>
            </a:r>
            <a:endParaRPr lang="en-GB" dirty="0"/>
          </a:p>
          <a:p>
            <a:pPr lvl="0" algn="just"/>
            <a:r>
              <a:rPr lang="en-US" sz="1100" dirty="0"/>
              <a:t>Decisions regarding employees’ pay, benefits, development and employment terms are based solely on experience and skills. </a:t>
            </a:r>
            <a:endParaRPr lang="en-GB" dirty="0"/>
          </a:p>
          <a:p>
            <a:pPr algn="just"/>
            <a:r>
              <a:rPr lang="en-US" sz="400" b="1" dirty="0"/>
              <a:t> </a:t>
            </a:r>
            <a:endParaRPr lang="en-GB" dirty="0"/>
          </a:p>
          <a:p>
            <a:pPr algn="just"/>
            <a:r>
              <a:rPr lang="el-GR" sz="1100" b="1" dirty="0"/>
              <a:t>5.</a:t>
            </a:r>
            <a:r>
              <a:rPr lang="en-US" sz="1100" b="1" dirty="0"/>
              <a:t>Donations and Charity Actions</a:t>
            </a:r>
            <a:endParaRPr lang="en-GB" dirty="0"/>
          </a:p>
          <a:p>
            <a:pPr lvl="0" algn="just"/>
            <a:r>
              <a:rPr lang="en-US" sz="1100" dirty="0"/>
              <a:t>It is the policy of our hotel to organize events and actively contribute and support charitable actions, associations, foundations and any social events through donations or active participation. Our first sustainability and community report will be issued at the end of 2024. </a:t>
            </a:r>
            <a:endParaRPr lang="en-GB" dirty="0"/>
          </a:p>
          <a:p>
            <a:pPr algn="just"/>
            <a:r>
              <a:rPr lang="en-US" sz="400" dirty="0"/>
              <a:t> </a:t>
            </a:r>
            <a:endParaRPr lang="en-GB" dirty="0"/>
          </a:p>
          <a:p>
            <a:pPr algn="just"/>
            <a:r>
              <a:rPr lang="en-GB" sz="1100" b="1" dirty="0"/>
              <a:t>6. </a:t>
            </a:r>
            <a:r>
              <a:rPr lang="en-US" sz="1100" b="1" dirty="0"/>
              <a:t>Community Integration </a:t>
            </a:r>
            <a:endParaRPr lang="en-GB" dirty="0"/>
          </a:p>
          <a:p>
            <a:pPr lvl="0" algn="just"/>
            <a:r>
              <a:rPr lang="en-US" sz="1100" dirty="0"/>
              <a:t>Fair play, ethical values ​​and virtues being our aim, we believe that all the employees regardless of color, nationality, sex, religion, political, economic, physical or mental status have the same rights and should be treated in the same way as all are part of our team and our vision. Further everyone, top management, management and employees respect human rights and are committed as to ensure respect and protection of minorities and vulnerable groups such as children, teenagers and women, from all forms of discrimination,</a:t>
            </a:r>
            <a:r>
              <a:rPr lang="en-GB" sz="1100" dirty="0"/>
              <a:t> abuse,</a:t>
            </a:r>
            <a:r>
              <a:rPr lang="en-US" sz="1100" dirty="0"/>
              <a:t> exploitation and violence, including sexual exploitation. There is a procedure in place as per which we are able to identify and handle any incidents while following reporting them direct to the management of the hotel so as to proceed with the necessary discreet investigation and actions with the local authorities if required. In this respect any of our employees, esteemed guests or other stakeholder may contact us at 23 200500 and may ask for the hotel manager who would undertake any cases as such or report it directly to the Social Services/ Police at 00357 23803030. </a:t>
            </a:r>
            <a:endParaRPr lang="en-GB" dirty="0"/>
          </a:p>
          <a:p>
            <a:pPr lvl="0" algn="just"/>
            <a:r>
              <a:rPr lang="en-US" sz="1100" dirty="0"/>
              <a:t> </a:t>
            </a:r>
            <a:endParaRPr lang="en-GB" dirty="0"/>
          </a:p>
          <a:p>
            <a:pPr algn="just">
              <a:spcAft>
                <a:spcPts val="1000"/>
              </a:spcAft>
            </a:pPr>
            <a:endParaRPr lang="en-GB" sz="8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COMMUNITY AND SUSTAINABILITY </a:t>
            </a: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EVENTS</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pic>
        <p:nvPicPr>
          <p:cNvPr id="4" name="Picture 3" descr="A group of women wearing matching yellow shirts&#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735" y="3356690"/>
            <a:ext cx="2428240" cy="1821815"/>
          </a:xfrm>
          <a:prstGeom prst="rect">
            <a:avLst/>
          </a:prstGeom>
        </p:spPr>
      </p:pic>
      <p:pic>
        <p:nvPicPr>
          <p:cNvPr id="6" name="Picture 5" descr="A group of people posing for a phot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6297" y="5301533"/>
            <a:ext cx="1911116" cy="1433438"/>
          </a:xfrm>
          <a:prstGeom prst="rect">
            <a:avLst/>
          </a:prstGeom>
        </p:spPr>
      </p:pic>
      <p:pic>
        <p:nvPicPr>
          <p:cNvPr id="11" name="Picture 10" descr="A group of people posing for a phot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9976" y="3387100"/>
            <a:ext cx="1855549" cy="2474066"/>
          </a:xfrm>
          <a:prstGeom prst="rect">
            <a:avLst/>
          </a:prstGeom>
        </p:spPr>
      </p:pic>
      <p:pic>
        <p:nvPicPr>
          <p:cNvPr id="5" name="Picture 4" descr="A couple of men lying in chairs&#10;&#10;Description automatically generated">
            <a:extLst>
              <a:ext uri="{FF2B5EF4-FFF2-40B4-BE49-F238E27FC236}">
                <a16:creationId xmlns:a16="http://schemas.microsoft.com/office/drawing/2014/main" id="{1263CD34-EB5C-F0D9-6BCE-4C07E62503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0762" y="194034"/>
            <a:ext cx="2249275" cy="2999032"/>
          </a:xfrm>
          <a:prstGeom prst="rect">
            <a:avLst/>
          </a:prstGeom>
        </p:spPr>
      </p:pic>
      <p:pic>
        <p:nvPicPr>
          <p:cNvPr id="13" name="Picture 12" descr="A group of people in matching t-shirts&#10;&#10;AI-generated content may be incorrect.">
            <a:extLst>
              <a:ext uri="{FF2B5EF4-FFF2-40B4-BE49-F238E27FC236}">
                <a16:creationId xmlns:a16="http://schemas.microsoft.com/office/drawing/2014/main" id="{41BBB687-7317-A31D-E000-3AB133F487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2206" y="189113"/>
            <a:ext cx="2724318" cy="2043238"/>
          </a:xfrm>
          <a:prstGeom prst="rect">
            <a:avLst/>
          </a:prstGeom>
        </p:spPr>
      </p:pic>
      <p:pic>
        <p:nvPicPr>
          <p:cNvPr id="17" name="Picture 16" descr="A group of people posing for a photo&#10;&#10;AI-generated content may be incorrect.">
            <a:extLst>
              <a:ext uri="{FF2B5EF4-FFF2-40B4-BE49-F238E27FC236}">
                <a16:creationId xmlns:a16="http://schemas.microsoft.com/office/drawing/2014/main" id="{703ED316-5F9B-AE18-6FBB-CC913EE9A0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5198" y="189113"/>
            <a:ext cx="2215547" cy="2954063"/>
          </a:xfrm>
          <a:prstGeom prst="rect">
            <a:avLst/>
          </a:prstGeom>
        </p:spPr>
      </p:pic>
      <p:pic>
        <p:nvPicPr>
          <p:cNvPr id="23" name="Picture 22">
            <a:extLst>
              <a:ext uri="{FF2B5EF4-FFF2-40B4-BE49-F238E27FC236}">
                <a16:creationId xmlns:a16="http://schemas.microsoft.com/office/drawing/2014/main" id="{955DB021-7D23-ACE6-E3C3-B1F1115EF3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3899" y="2367116"/>
            <a:ext cx="2889835" cy="2167376"/>
          </a:xfrm>
          <a:prstGeom prst="rect">
            <a:avLst/>
          </a:prstGeom>
        </p:spPr>
      </p:pic>
      <p:pic>
        <p:nvPicPr>
          <p:cNvPr id="25" name="Picture 24">
            <a:extLst>
              <a:ext uri="{FF2B5EF4-FFF2-40B4-BE49-F238E27FC236}">
                <a16:creationId xmlns:a16="http://schemas.microsoft.com/office/drawing/2014/main" id="{8CAE64F4-3A52-4348-6316-28541348CF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2206" y="4669257"/>
            <a:ext cx="2702264" cy="20266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STAFF CARE POLICY</a:t>
            </a:r>
            <a:endPar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sp>
        <p:nvSpPr>
          <p:cNvPr id="17" name="TextBox 16"/>
          <p:cNvSpPr txBox="1"/>
          <p:nvPr/>
        </p:nvSpPr>
        <p:spPr>
          <a:xfrm>
            <a:off x="4143841" y="352737"/>
            <a:ext cx="7923854" cy="6017032"/>
          </a:xfrm>
          <a:prstGeom prst="rect">
            <a:avLst/>
          </a:prstGeom>
          <a:noFill/>
        </p:spPr>
        <p:txBody>
          <a:bodyPr wrap="square">
            <a:spAutoFit/>
          </a:bodyPr>
          <a:lstStyle/>
          <a:p>
            <a:pPr algn="just"/>
            <a:r>
              <a:rPr lang="en-GB" sz="1600" dirty="0">
                <a:effectLst/>
                <a:ea typeface="Times New Roman" panose="02020603050405020304" pitchFamily="18" charset="0"/>
                <a:cs typeface="Times New Roman" panose="02020603050405020304" pitchFamily="18" charset="0"/>
              </a:rPr>
              <a:t>The management of our hotel, recognizing that the staff is the foundation stone and the driving force for achieving our goals and the satisfaction of our customers, has set as its priority the prosperity of our staff while also committing itself to</a:t>
            </a:r>
            <a:r>
              <a:rPr lang="en-US" sz="1600" dirty="0">
                <a:effectLst/>
                <a:ea typeface="Times New Roman" panose="02020603050405020304" pitchFamily="18" charset="0"/>
                <a:cs typeface="Times New Roman" panose="02020603050405020304" pitchFamily="18" charset="0"/>
              </a:rPr>
              <a:t>:</a:t>
            </a:r>
            <a:endParaRPr lang="en-GB" sz="1600" dirty="0">
              <a:effectLst/>
              <a:ea typeface="Times New Roman" panose="02020603050405020304" pitchFamily="18" charset="0"/>
              <a:cs typeface="Times New Roman" panose="02020603050405020304" pitchFamily="18" charset="0"/>
            </a:endParaRPr>
          </a:p>
          <a:p>
            <a:pPr algn="just"/>
            <a:r>
              <a:rPr lang="en-US" sz="1600" dirty="0">
                <a:effectLst/>
                <a:ea typeface="Times New Roman" panose="02020603050405020304" pitchFamily="18" charset="0"/>
                <a:cs typeface="Times New Roman" panose="02020603050405020304" pitchFamily="18" charset="0"/>
              </a:rPr>
              <a:t> </a:t>
            </a:r>
            <a:endParaRPr lang="en-GB" sz="1600" dirty="0">
              <a:effectLst/>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1600" dirty="0">
                <a:effectLst/>
                <a:ea typeface="Times New Roman" panose="02020603050405020304" pitchFamily="18" charset="0"/>
                <a:cs typeface="Times New Roman" panose="02020603050405020304" pitchFamily="18" charset="0"/>
              </a:rPr>
              <a:t>Treating all employees equally and respectfully</a:t>
            </a:r>
            <a:r>
              <a:rPr lang="en-GB" sz="1600" dirty="0">
                <a:effectLst/>
                <a:ea typeface="Times New Roman" panose="02020603050405020304" pitchFamily="18" charset="0"/>
                <a:cs typeface="Times New Roman" panose="02020603050405020304" pitchFamily="18" charset="0"/>
              </a:rPr>
              <a:t>, without discriminations and by</a:t>
            </a:r>
            <a:r>
              <a:rPr lang="en-US" sz="1600" dirty="0">
                <a:effectLst/>
                <a:ea typeface="Times New Roman" panose="02020603050405020304" pitchFamily="18" charset="0"/>
                <a:cs typeface="Times New Roman" panose="02020603050405020304" pitchFamily="18" charset="0"/>
              </a:rPr>
              <a:t> giving equal and same employment opportunities as well as rights and to all employees regardless of age, sex, religion, nationality, political opinion, culture, sexual orientation, reduced mobility or mental health and dysfunctions, economic or social status.</a:t>
            </a:r>
            <a:endParaRPr lang="en-GB" sz="1600" dirty="0">
              <a:effectLst/>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1600" dirty="0">
                <a:effectLst/>
                <a:ea typeface="Times New Roman" panose="02020603050405020304" pitchFamily="18" charset="0"/>
                <a:cs typeface="Times New Roman" panose="02020603050405020304" pitchFamily="18" charset="0"/>
              </a:rPr>
              <a:t>Setting as one of our priorities the development of staff skills and training as the main concern as of employees’ recruitment and throughout the course of employment</a:t>
            </a:r>
            <a:r>
              <a:rPr lang="en-GB" sz="1600" dirty="0">
                <a:effectLst/>
                <a:ea typeface="Times New Roman" panose="02020603050405020304" pitchFamily="18" charset="0"/>
                <a:cs typeface="Times New Roman" panose="02020603050405020304" pitchFamily="18" charset="0"/>
              </a:rPr>
              <a:t>, through a relevant training protocol. </a:t>
            </a:r>
          </a:p>
          <a:p>
            <a:pPr marL="342900" lvl="0" indent="-342900" algn="just">
              <a:buFont typeface="Times New Roman" panose="02020603050405020304" pitchFamily="18" charset="0"/>
              <a:buChar char="-"/>
            </a:pPr>
            <a:r>
              <a:rPr lang="en-US" sz="1600" dirty="0">
                <a:effectLst/>
                <a:ea typeface="Times New Roman" panose="02020603050405020304" pitchFamily="18" charset="0"/>
                <a:cs typeface="Times New Roman" panose="02020603050405020304" pitchFamily="18" charset="0"/>
              </a:rPr>
              <a:t>Taking into account any special requirements and provide facilities to staff </a:t>
            </a:r>
            <a:r>
              <a:rPr lang="en-GB" sz="1600" dirty="0">
                <a:effectLst/>
                <a:ea typeface="Times New Roman" panose="02020603050405020304" pitchFamily="18" charset="0"/>
                <a:cs typeface="Times New Roman" panose="02020603050405020304" pitchFamily="18" charset="0"/>
              </a:rPr>
              <a:t>while at the same time takes </a:t>
            </a:r>
            <a:r>
              <a:rPr lang="en-US" sz="1600" dirty="0">
                <a:effectLst/>
                <a:ea typeface="Times New Roman" panose="02020603050405020304" pitchFamily="18" charset="0"/>
                <a:cs typeface="Times New Roman" panose="02020603050405020304" pitchFamily="18" charset="0"/>
              </a:rPr>
              <a:t>into consideration any suggestions staff makes on any issues, while allowing staff to meet and discuss matters of their concern during working hours and at the same time</a:t>
            </a:r>
            <a:r>
              <a:rPr lang="en-GB" sz="1600" dirty="0">
                <a:effectLst/>
                <a:ea typeface="Times New Roman" panose="02020603050405020304" pitchFamily="18" charset="0"/>
                <a:cs typeface="Times New Roman" panose="02020603050405020304" pitchFamily="18" charset="0"/>
              </a:rPr>
              <a:t> setting goals regarding staff’s welfare and employment conditions. </a:t>
            </a:r>
          </a:p>
          <a:p>
            <a:pPr marL="342900" lvl="0" indent="-342900" algn="just">
              <a:buFont typeface="Times New Roman" panose="02020603050405020304" pitchFamily="18" charset="0"/>
              <a:buChar char="-"/>
            </a:pPr>
            <a:r>
              <a:rPr lang="en-US" sz="1600" dirty="0">
                <a:effectLst/>
                <a:ea typeface="Times New Roman" panose="02020603050405020304" pitchFamily="18" charset="0"/>
                <a:cs typeface="Times New Roman" panose="02020603050405020304" pitchFamily="18" charset="0"/>
              </a:rPr>
              <a:t>Complying with all legal requirements pertaining to labor issues.</a:t>
            </a:r>
            <a:endParaRPr lang="en-GB" sz="1600" dirty="0">
              <a:effectLst/>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1600" dirty="0">
                <a:effectLst/>
                <a:ea typeface="Times New Roman" panose="02020603050405020304" pitchFamily="18" charset="0"/>
                <a:cs typeface="Times New Roman" panose="02020603050405020304" pitchFamily="18" charset="0"/>
              </a:rPr>
              <a:t>Being on process of adopting staff reward systems as a thanking gesture for the staff’s contribution in achieving the company’s goals through staff’s hard working.</a:t>
            </a:r>
            <a:endParaRPr lang="en-GB" sz="1600" dirty="0">
              <a:effectLst/>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GB" sz="1600" dirty="0">
                <a:effectLst/>
                <a:ea typeface="Times New Roman" panose="02020603050405020304" pitchFamily="18" charset="0"/>
                <a:cs typeface="Times New Roman" panose="02020603050405020304" pitchFamily="18" charset="0"/>
              </a:rPr>
              <a:t>Conducts monthly staff meetings with all staff so as to discuss amongst other issues of concern.</a:t>
            </a:r>
          </a:p>
          <a:p>
            <a:pPr marL="342900" lvl="0" indent="-342900" algn="just">
              <a:buFont typeface="Times New Roman" panose="02020603050405020304" pitchFamily="18" charset="0"/>
              <a:buChar char="-"/>
            </a:pPr>
            <a:r>
              <a:rPr lang="en-GB" sz="1600" dirty="0">
                <a:solidFill>
                  <a:srgbClr val="000000"/>
                </a:solidFill>
                <a:effectLst/>
                <a:ea typeface="Times New Roman" panose="02020603050405020304" pitchFamily="18" charset="0"/>
                <a:cs typeface="Times New Roman" panose="02020603050405020304" pitchFamily="18" charset="0"/>
              </a:rPr>
              <a:t>Offer a safe and secure working environment to all staff </a:t>
            </a:r>
            <a:endParaRPr lang="en-GB" sz="1600" dirty="0">
              <a:effectLst/>
              <a:ea typeface="Times New Roman" panose="02020603050405020304" pitchFamily="18" charset="0"/>
              <a:cs typeface="Times New Roman" panose="02020603050405020304" pitchFamily="18" charset="0"/>
            </a:endParaRPr>
          </a:p>
          <a:p>
            <a:pPr algn="just"/>
            <a:r>
              <a:rPr lang="en-GB" sz="1600" dirty="0">
                <a:effectLst/>
                <a:ea typeface="Times New Roman" panose="02020603050405020304" pitchFamily="18" charset="0"/>
                <a:cs typeface="Times New Roman" panose="02020603050405020304" pitchFamily="18" charset="0"/>
              </a:rPr>
              <a:t> </a:t>
            </a:r>
          </a:p>
          <a:p>
            <a:pPr algn="just"/>
            <a:r>
              <a:rPr lang="en-GB" sz="1600" dirty="0">
                <a:solidFill>
                  <a:srgbClr val="222222"/>
                </a:solidFill>
                <a:effectLst/>
                <a:ea typeface="Times New Roman" panose="02020603050405020304" pitchFamily="18" charset="0"/>
                <a:cs typeface="Times New Roman" panose="02020603050405020304" pitchFamily="18" charset="0"/>
              </a:rPr>
              <a:t>This policy will review and update annually to reflect changes in legislation and company practices.</a:t>
            </a:r>
            <a:endParaRPr lang="en-GB" sz="1600" dirty="0">
              <a:effectLst/>
              <a:ea typeface="Times New Roman" panose="02020603050405020304" pitchFamily="18" charset="0"/>
              <a:cs typeface="Times New Roman" panose="02020603050405020304" pitchFamily="18" charset="0"/>
            </a:endParaRPr>
          </a:p>
          <a:p>
            <a:pPr marL="0" indent="0" algn="just">
              <a:buNone/>
            </a:pPr>
            <a:endParaRPr lang="el-GR" sz="100" dirty="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115000"/>
              </a:lnSpc>
              <a:spcAft>
                <a:spcPts val="1000"/>
              </a:spcAft>
            </a:pPr>
            <a:r>
              <a:rPr lang="en-GB" sz="2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STAFF CARE POLICY</a:t>
            </a:r>
          </a:p>
        </p:txBody>
      </p:sp>
      <p:sp>
        <p:nvSpPr>
          <p:cNvPr id="19" name="Subtitle 2"/>
          <p:cNvSpPr txBox="1"/>
          <p:nvPr/>
        </p:nvSpPr>
        <p:spPr>
          <a:xfrm>
            <a:off x="3385900" y="352737"/>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endParaRPr lang="en-US" dirty="0"/>
          </a:p>
        </p:txBody>
      </p:sp>
      <p:pic>
        <p:nvPicPr>
          <p:cNvPr id="1026" name="613BA5F1-F077-4AB3-8097-08CB6D3A0791" descr="IMG_8239.jpg">
            <a:extLst>
              <a:ext uri="{FF2B5EF4-FFF2-40B4-BE49-F238E27FC236}">
                <a16:creationId xmlns:a16="http://schemas.microsoft.com/office/drawing/2014/main" id="{E135A0C7-8C1E-ED38-F983-81E8494733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419" y="3585128"/>
            <a:ext cx="2293833" cy="305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5AF450D-26A2-58C7-2EBC-3DAF5081AB59}"/>
              </a:ext>
            </a:extLst>
          </p:cNvPr>
          <p:cNvSpPr txBox="1"/>
          <p:nvPr/>
        </p:nvSpPr>
        <p:spPr>
          <a:xfrm>
            <a:off x="4470258" y="3343311"/>
            <a:ext cx="2462160" cy="600164"/>
          </a:xfrm>
          <a:prstGeom prst="rect">
            <a:avLst/>
          </a:prstGeom>
          <a:noFill/>
        </p:spPr>
        <p:txBody>
          <a:bodyPr wrap="square" rtlCol="0">
            <a:spAutoFit/>
          </a:bodyPr>
          <a:lstStyle/>
          <a:p>
            <a:pPr algn="l"/>
            <a:r>
              <a:rPr lang="en-GB" sz="1100" b="0" i="0" dirty="0">
                <a:solidFill>
                  <a:srgbClr val="1F1F1F"/>
                </a:solidFill>
                <a:effectLst/>
                <a:latin typeface="Google Sans"/>
              </a:rPr>
              <a:t>International Women's Day</a:t>
            </a:r>
          </a:p>
          <a:p>
            <a:br>
              <a:rPr lang="en-GB" sz="1100" b="0" i="0" dirty="0">
                <a:solidFill>
                  <a:srgbClr val="1F1F1F"/>
                </a:solidFill>
                <a:effectLst/>
                <a:latin typeface="Arial" panose="020B0604020202020204" pitchFamily="34" charset="0"/>
              </a:rPr>
            </a:br>
            <a:endParaRPr lang="en-GB" sz="1100" dirty="0"/>
          </a:p>
        </p:txBody>
      </p:sp>
      <p:sp>
        <p:nvSpPr>
          <p:cNvPr id="9" name="TextBox 8">
            <a:extLst>
              <a:ext uri="{FF2B5EF4-FFF2-40B4-BE49-F238E27FC236}">
                <a16:creationId xmlns:a16="http://schemas.microsoft.com/office/drawing/2014/main" id="{322A4393-B5ED-9A23-1400-06A4A57A218B}"/>
              </a:ext>
            </a:extLst>
          </p:cNvPr>
          <p:cNvSpPr txBox="1"/>
          <p:nvPr/>
        </p:nvSpPr>
        <p:spPr>
          <a:xfrm>
            <a:off x="10066111" y="3341099"/>
            <a:ext cx="2462160" cy="769441"/>
          </a:xfrm>
          <a:prstGeom prst="rect">
            <a:avLst/>
          </a:prstGeom>
          <a:noFill/>
        </p:spPr>
        <p:txBody>
          <a:bodyPr wrap="square" rtlCol="0">
            <a:spAutoFit/>
          </a:bodyPr>
          <a:lstStyle/>
          <a:p>
            <a:pPr algn="l"/>
            <a:r>
              <a:rPr lang="en-GB" sz="1100" dirty="0">
                <a:solidFill>
                  <a:srgbClr val="1F1F1F"/>
                </a:solidFill>
                <a:latin typeface="Google Sans"/>
              </a:rPr>
              <a:t>Seminar Day </a:t>
            </a:r>
            <a:endParaRPr lang="en-GB" sz="1100" b="0" i="0" dirty="0">
              <a:solidFill>
                <a:srgbClr val="1F1F1F"/>
              </a:solidFill>
              <a:effectLst/>
              <a:latin typeface="Google Sans"/>
            </a:endParaRPr>
          </a:p>
          <a:p>
            <a:pPr algn="l"/>
            <a:endParaRPr lang="en-GB" sz="1100" b="0" i="0" dirty="0">
              <a:solidFill>
                <a:srgbClr val="1F1F1F"/>
              </a:solidFill>
              <a:effectLst/>
              <a:latin typeface="Google Sans"/>
            </a:endParaRPr>
          </a:p>
          <a:p>
            <a:br>
              <a:rPr lang="en-GB" sz="1100" b="0" i="0" dirty="0">
                <a:solidFill>
                  <a:srgbClr val="1F1F1F"/>
                </a:solidFill>
                <a:effectLst/>
                <a:latin typeface="Arial" panose="020B0604020202020204" pitchFamily="34" charset="0"/>
              </a:rPr>
            </a:br>
            <a:endParaRPr lang="en-GB" sz="1100" dirty="0"/>
          </a:p>
        </p:txBody>
      </p:sp>
      <p:sp>
        <p:nvSpPr>
          <p:cNvPr id="11" name="TextBox 10">
            <a:extLst>
              <a:ext uri="{FF2B5EF4-FFF2-40B4-BE49-F238E27FC236}">
                <a16:creationId xmlns:a16="http://schemas.microsoft.com/office/drawing/2014/main" id="{A5EFD3CC-E663-0506-B9D4-EB71CCE4A7DA}"/>
              </a:ext>
            </a:extLst>
          </p:cNvPr>
          <p:cNvSpPr txBox="1"/>
          <p:nvPr/>
        </p:nvSpPr>
        <p:spPr>
          <a:xfrm>
            <a:off x="7243946" y="3323860"/>
            <a:ext cx="2462160" cy="600164"/>
          </a:xfrm>
          <a:prstGeom prst="rect">
            <a:avLst/>
          </a:prstGeom>
          <a:noFill/>
        </p:spPr>
        <p:txBody>
          <a:bodyPr wrap="square" rtlCol="0">
            <a:spAutoFit/>
          </a:bodyPr>
          <a:lstStyle/>
          <a:p>
            <a:pPr algn="l"/>
            <a:r>
              <a:rPr lang="en-GB" sz="1100" b="0" i="0" dirty="0">
                <a:solidFill>
                  <a:srgbClr val="1F1F1F"/>
                </a:solidFill>
                <a:effectLst/>
                <a:latin typeface="Google Sans"/>
              </a:rPr>
              <a:t>Get together Staff Dinner</a:t>
            </a:r>
          </a:p>
          <a:p>
            <a:br>
              <a:rPr lang="en-GB" sz="1100" b="0" i="0" dirty="0">
                <a:solidFill>
                  <a:srgbClr val="1F1F1F"/>
                </a:solidFill>
                <a:effectLst/>
                <a:latin typeface="Arial" panose="020B0604020202020204" pitchFamily="34" charset="0"/>
              </a:rPr>
            </a:br>
            <a:endParaRPr lang="en-GB" sz="1100" dirty="0"/>
          </a:p>
        </p:txBody>
      </p:sp>
      <p:sp>
        <p:nvSpPr>
          <p:cNvPr id="13" name="TextBox 12">
            <a:extLst>
              <a:ext uri="{FF2B5EF4-FFF2-40B4-BE49-F238E27FC236}">
                <a16:creationId xmlns:a16="http://schemas.microsoft.com/office/drawing/2014/main" id="{E75DCFBA-5567-962C-8C31-4AE72D0BB4B3}"/>
              </a:ext>
            </a:extLst>
          </p:cNvPr>
          <p:cNvSpPr txBox="1"/>
          <p:nvPr/>
        </p:nvSpPr>
        <p:spPr>
          <a:xfrm>
            <a:off x="4495029" y="6606655"/>
            <a:ext cx="2462160" cy="600164"/>
          </a:xfrm>
          <a:prstGeom prst="rect">
            <a:avLst/>
          </a:prstGeom>
          <a:noFill/>
        </p:spPr>
        <p:txBody>
          <a:bodyPr wrap="square" rtlCol="0">
            <a:spAutoFit/>
          </a:bodyPr>
          <a:lstStyle/>
          <a:p>
            <a:pPr algn="l"/>
            <a:r>
              <a:rPr lang="en-GB" sz="1100" dirty="0">
                <a:solidFill>
                  <a:srgbClr val="1F1F1F"/>
                </a:solidFill>
                <a:latin typeface="Google Sans"/>
              </a:rPr>
              <a:t>Beginning of New Season 2025</a:t>
            </a:r>
            <a:endParaRPr lang="en-GB" sz="1100" b="0" i="0" dirty="0">
              <a:solidFill>
                <a:srgbClr val="1F1F1F"/>
              </a:solidFill>
              <a:effectLst/>
              <a:latin typeface="Google Sans"/>
            </a:endParaRPr>
          </a:p>
          <a:p>
            <a:br>
              <a:rPr lang="en-GB" sz="1100" b="0" i="0" dirty="0">
                <a:solidFill>
                  <a:srgbClr val="1F1F1F"/>
                </a:solidFill>
                <a:effectLst/>
                <a:latin typeface="Arial" panose="020B0604020202020204" pitchFamily="34" charset="0"/>
              </a:rPr>
            </a:br>
            <a:endParaRPr lang="en-GB" sz="1100" dirty="0"/>
          </a:p>
        </p:txBody>
      </p:sp>
      <p:sp>
        <p:nvSpPr>
          <p:cNvPr id="21" name="TextBox 20">
            <a:extLst>
              <a:ext uri="{FF2B5EF4-FFF2-40B4-BE49-F238E27FC236}">
                <a16:creationId xmlns:a16="http://schemas.microsoft.com/office/drawing/2014/main" id="{9E8659FF-FDB5-0897-BE85-2A5FD056F2BB}"/>
              </a:ext>
            </a:extLst>
          </p:cNvPr>
          <p:cNvSpPr txBox="1"/>
          <p:nvPr/>
        </p:nvSpPr>
        <p:spPr>
          <a:xfrm>
            <a:off x="7110910" y="6598297"/>
            <a:ext cx="2462160" cy="600164"/>
          </a:xfrm>
          <a:prstGeom prst="rect">
            <a:avLst/>
          </a:prstGeom>
          <a:noFill/>
        </p:spPr>
        <p:txBody>
          <a:bodyPr wrap="square" rtlCol="0">
            <a:spAutoFit/>
          </a:bodyPr>
          <a:lstStyle/>
          <a:p>
            <a:pPr algn="l"/>
            <a:r>
              <a:rPr lang="en-GB" sz="1100" dirty="0">
                <a:solidFill>
                  <a:srgbClr val="1F1F1F"/>
                </a:solidFill>
                <a:latin typeface="Google Sans"/>
              </a:rPr>
              <a:t>Get together </a:t>
            </a:r>
            <a:r>
              <a:rPr lang="en-GB" sz="1100" dirty="0" err="1">
                <a:solidFill>
                  <a:srgbClr val="1F1F1F"/>
                </a:solidFill>
                <a:latin typeface="Google Sans"/>
              </a:rPr>
              <a:t>coffee&amp;cookies</a:t>
            </a:r>
            <a:endParaRPr lang="en-GB" sz="1100" b="0" i="0" dirty="0">
              <a:solidFill>
                <a:srgbClr val="1F1F1F"/>
              </a:solidFill>
              <a:effectLst/>
              <a:latin typeface="Google Sans"/>
            </a:endParaRPr>
          </a:p>
          <a:p>
            <a:br>
              <a:rPr lang="en-GB" sz="1100" b="0" i="0" dirty="0">
                <a:solidFill>
                  <a:srgbClr val="1F1F1F"/>
                </a:solidFill>
                <a:effectLst/>
                <a:latin typeface="Arial" panose="020B0604020202020204" pitchFamily="34" charset="0"/>
              </a:rPr>
            </a:br>
            <a:endParaRPr lang="en-GB" sz="1100" dirty="0"/>
          </a:p>
        </p:txBody>
      </p:sp>
      <p:sp>
        <p:nvSpPr>
          <p:cNvPr id="22" name="TextBox 21">
            <a:extLst>
              <a:ext uri="{FF2B5EF4-FFF2-40B4-BE49-F238E27FC236}">
                <a16:creationId xmlns:a16="http://schemas.microsoft.com/office/drawing/2014/main" id="{B359E2A3-8AAC-D29A-26AA-C1B3F066BF36}"/>
              </a:ext>
            </a:extLst>
          </p:cNvPr>
          <p:cNvSpPr txBox="1"/>
          <p:nvPr/>
        </p:nvSpPr>
        <p:spPr>
          <a:xfrm>
            <a:off x="10017792" y="6615201"/>
            <a:ext cx="2462160" cy="600164"/>
          </a:xfrm>
          <a:prstGeom prst="rect">
            <a:avLst/>
          </a:prstGeom>
          <a:noFill/>
        </p:spPr>
        <p:txBody>
          <a:bodyPr wrap="square" rtlCol="0">
            <a:spAutoFit/>
          </a:bodyPr>
          <a:lstStyle/>
          <a:p>
            <a:pPr algn="l"/>
            <a:r>
              <a:rPr lang="en-GB" sz="1100" dirty="0">
                <a:solidFill>
                  <a:srgbClr val="1F1F1F"/>
                </a:solidFill>
                <a:latin typeface="Google Sans"/>
              </a:rPr>
              <a:t>Housekeeping week</a:t>
            </a:r>
            <a:endParaRPr lang="en-GB" sz="1100" b="0" i="0" dirty="0">
              <a:solidFill>
                <a:srgbClr val="1F1F1F"/>
              </a:solidFill>
              <a:effectLst/>
              <a:latin typeface="Google Sans"/>
            </a:endParaRPr>
          </a:p>
          <a:p>
            <a:br>
              <a:rPr lang="en-GB" sz="1100" b="0" i="0" dirty="0">
                <a:solidFill>
                  <a:srgbClr val="1F1F1F"/>
                </a:solidFill>
                <a:effectLst/>
                <a:latin typeface="Arial" panose="020B0604020202020204" pitchFamily="34" charset="0"/>
              </a:rPr>
            </a:br>
            <a:endParaRPr lang="en-GB" sz="1100" dirty="0"/>
          </a:p>
        </p:txBody>
      </p:sp>
      <p:pic>
        <p:nvPicPr>
          <p:cNvPr id="17" name="Picture 16">
            <a:extLst>
              <a:ext uri="{FF2B5EF4-FFF2-40B4-BE49-F238E27FC236}">
                <a16:creationId xmlns:a16="http://schemas.microsoft.com/office/drawing/2014/main" id="{26D18FA8-E4BD-2725-CA52-6CB162671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6091" y="3605782"/>
            <a:ext cx="2262851" cy="3017134"/>
          </a:xfrm>
          <a:prstGeom prst="rect">
            <a:avLst/>
          </a:prstGeom>
        </p:spPr>
      </p:pic>
      <p:pic>
        <p:nvPicPr>
          <p:cNvPr id="24" name="Picture 23">
            <a:extLst>
              <a:ext uri="{FF2B5EF4-FFF2-40B4-BE49-F238E27FC236}">
                <a16:creationId xmlns:a16="http://schemas.microsoft.com/office/drawing/2014/main" id="{AE8B0F2F-A51A-D9FE-63C5-52069BFEBDAB}"/>
              </a:ext>
            </a:extLst>
          </p:cNvPr>
          <p:cNvPicPr>
            <a:picLocks noChangeAspect="1"/>
          </p:cNvPicPr>
          <p:nvPr/>
        </p:nvPicPr>
        <p:blipFill>
          <a:blip r:embed="rId5" cstate="print">
            <a:extLst>
              <a:ext uri="{28A0092B-C50C-407E-A947-70E740481C1C}">
                <a14:useLocalDpi xmlns:a14="http://schemas.microsoft.com/office/drawing/2010/main" val="0"/>
              </a:ext>
            </a:extLst>
          </a:blip>
          <a:srcRect l="43747" t="-636" r="-19008" b="636"/>
          <a:stretch>
            <a:fillRect/>
          </a:stretch>
        </p:blipFill>
        <p:spPr>
          <a:xfrm>
            <a:off x="9478598" y="3594540"/>
            <a:ext cx="3038920" cy="3028376"/>
          </a:xfrm>
          <a:prstGeom prst="rect">
            <a:avLst/>
          </a:prstGeom>
        </p:spPr>
      </p:pic>
      <p:pic>
        <p:nvPicPr>
          <p:cNvPr id="25" name="Picture 24" descr="A group of people posing for a photo&#10;&#10;AI-generated content may be incorrect.">
            <a:extLst>
              <a:ext uri="{FF2B5EF4-FFF2-40B4-BE49-F238E27FC236}">
                <a16:creationId xmlns:a16="http://schemas.microsoft.com/office/drawing/2014/main" id="{BDEB992B-89E4-1ADA-895E-22073BFD3D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6858" y="283751"/>
            <a:ext cx="2308085" cy="3077447"/>
          </a:xfrm>
          <a:prstGeom prst="rect">
            <a:avLst/>
          </a:prstGeom>
        </p:spPr>
      </p:pic>
      <p:pic>
        <p:nvPicPr>
          <p:cNvPr id="29" name="Picture 28" descr="A group of people sitting around a round table&#10;&#10;AI-generated content may be incorrect.">
            <a:extLst>
              <a:ext uri="{FF2B5EF4-FFF2-40B4-BE49-F238E27FC236}">
                <a16:creationId xmlns:a16="http://schemas.microsoft.com/office/drawing/2014/main" id="{02040891-6E95-CF6C-7956-C0BBA2CA6E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5114" y="186013"/>
            <a:ext cx="2308085" cy="3077447"/>
          </a:xfrm>
          <a:prstGeom prst="rect">
            <a:avLst/>
          </a:prstGeom>
        </p:spPr>
      </p:pic>
      <p:pic>
        <p:nvPicPr>
          <p:cNvPr id="31" name="Picture 30" descr="A group of people sitting at a long table&#10;&#10;AI-generated content may be incorrect.">
            <a:extLst>
              <a:ext uri="{FF2B5EF4-FFF2-40B4-BE49-F238E27FC236}">
                <a16:creationId xmlns:a16="http://schemas.microsoft.com/office/drawing/2014/main" id="{34A29481-09D9-E31F-B8FA-702C093134D9}"/>
              </a:ext>
            </a:extLst>
          </p:cNvPr>
          <p:cNvPicPr>
            <a:picLocks noChangeAspect="1"/>
          </p:cNvPicPr>
          <p:nvPr/>
        </p:nvPicPr>
        <p:blipFill>
          <a:blip r:embed="rId8" cstate="print">
            <a:extLst>
              <a:ext uri="{28A0092B-C50C-407E-A947-70E740481C1C}">
                <a14:useLocalDpi xmlns:a14="http://schemas.microsoft.com/office/drawing/2010/main" val="0"/>
              </a:ext>
            </a:extLst>
          </a:blip>
          <a:srcRect l="43843" t="-327" r="-14567" b="327"/>
          <a:stretch>
            <a:fillRect/>
          </a:stretch>
        </p:blipFill>
        <p:spPr>
          <a:xfrm>
            <a:off x="6873892" y="295845"/>
            <a:ext cx="2853649" cy="30261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2849</TotalTime>
  <Words>9770</Words>
  <Application>Microsoft Office PowerPoint</Application>
  <PresentationFormat>Widescreen</PresentationFormat>
  <Paragraphs>433</Paragraphs>
  <Slides>35</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SimSun</vt:lpstr>
      <vt:lpstr>Aptos</vt:lpstr>
      <vt:lpstr>Arial</vt:lpstr>
      <vt:lpstr>Calibri</vt:lpstr>
      <vt:lpstr>Calibri Light</vt:lpstr>
      <vt:lpstr>Ebrima</vt:lpstr>
      <vt:lpstr>Google Sans</vt:lpstr>
      <vt:lpstr>Symbol</vt:lpstr>
      <vt:lpstr>Times New Roman</vt:lpstr>
      <vt:lpstr>Office Theme</vt:lpstr>
      <vt:lpstr>1_Office Theme</vt:lpstr>
      <vt:lpstr>NISSIBLU BEACH RESORT</vt:lpstr>
      <vt:lpstr>WELCOME</vt:lpstr>
      <vt:lpstr>ABOUT US</vt:lpstr>
      <vt:lpstr>IMS POLICY </vt:lpstr>
      <vt:lpstr>COMMUNITY AND SUSTAINABILTY POLICY</vt:lpstr>
      <vt:lpstr>COMMUNITY AND SUSTAINABILTY POLICY</vt:lpstr>
      <vt:lpstr>COMMUNITY AND SUSTAINABILITY EVENTS</vt:lpstr>
      <vt:lpstr>STAFF CARE POLICY</vt:lpstr>
      <vt:lpstr>STAFF CARE POLICY</vt:lpstr>
      <vt:lpstr>CHILDREN PROTECTION POLICY</vt:lpstr>
      <vt:lpstr>ENVIRONMENTAL POLICY</vt:lpstr>
      <vt:lpstr>CIRCULAR ECONOMY</vt:lpstr>
      <vt:lpstr>ANIMAL WELFARE POLICY </vt:lpstr>
      <vt:lpstr>RESPONSIBLE GUEST GUIDE </vt:lpstr>
      <vt:lpstr>RESPONSIBLE GUEST GUIDE </vt:lpstr>
      <vt:lpstr>RESPONSIBLE GUEST GUIDE </vt:lpstr>
      <vt:lpstr>RESPONSIBLE GUEST GUIDE </vt:lpstr>
      <vt:lpstr>RESPONSIBLE GUEST GUIDE </vt:lpstr>
      <vt:lpstr>RESPONSIBLE GUEST GUIDE </vt:lpstr>
      <vt:lpstr>RESPONSIBLE GUEST GUIDE </vt:lpstr>
      <vt:lpstr>RESPONSIBLE HOSPITALITY GUIDE</vt:lpstr>
      <vt:lpstr>RESPONSIBLE HOSPITALITY GUIDE</vt:lpstr>
      <vt:lpstr>RESPONSIBLE HOSPITALITY GUIDE</vt:lpstr>
      <vt:lpstr>HOTEL COMMITMENTS </vt:lpstr>
      <vt:lpstr>ELECTRICITY CONSUMPTION </vt:lpstr>
      <vt:lpstr>WATER CONSUMPTION </vt:lpstr>
      <vt:lpstr>PETROL CONSUMPTION </vt:lpstr>
      <vt:lpstr>LPG CONSUMPTION </vt:lpstr>
      <vt:lpstr>ENERGY CONSUMPTION </vt:lpstr>
      <vt:lpstr>CHEMICAL PURCHASES </vt:lpstr>
      <vt:lpstr>WASTE MANAGEMENT </vt:lpstr>
      <vt:lpstr>HIGH EMISSION FOODS </vt:lpstr>
      <vt:lpstr>SINGLE USE PLASTICS</vt:lpstr>
      <vt:lpstr>GREENHOUSE GAS EMISSION AND BIODIVERSITY GOALS FOR 2024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NISSIBLU BEACH RESORT</dc:title>
  <dc:creator>GM - Constantinos Victoras</dc:creator>
  <cp:lastModifiedBy>Nissi Blu Quality control Supervisor</cp:lastModifiedBy>
  <cp:revision>81</cp:revision>
  <dcterms:created xsi:type="dcterms:W3CDTF">2019-05-03T05:27:00Z</dcterms:created>
  <dcterms:modified xsi:type="dcterms:W3CDTF">2025-11-06T07:12:58Z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3832DC9288304210B46C9EBC7372701A</vt:lpwstr>
  </property>
  <property fmtid="{D5CDD505-2E9C-101B-9397-08002B2CF9AE}" pid="3" name="KSOProductBuildVer">
    <vt:lpwstr>2057-12.2.0.18283</vt:lpwstr>
  </property>
</Properties>
</file>